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Lst>
  <p:notesMasterIdLst>
    <p:notesMasterId r:id="rId28"/>
  </p:notesMasterIdLst>
  <p:handoutMasterIdLst>
    <p:handoutMasterId r:id="rId29"/>
  </p:handoutMasterIdLst>
  <p:sldIdLst>
    <p:sldId id="267" r:id="rId6"/>
    <p:sldId id="311" r:id="rId7"/>
    <p:sldId id="281" r:id="rId8"/>
    <p:sldId id="265" r:id="rId9"/>
    <p:sldId id="303" r:id="rId10"/>
    <p:sldId id="301" r:id="rId11"/>
    <p:sldId id="304" r:id="rId12"/>
    <p:sldId id="307" r:id="rId13"/>
    <p:sldId id="280" r:id="rId14"/>
    <p:sldId id="2147483646" r:id="rId15"/>
    <p:sldId id="2147483647" r:id="rId16"/>
    <p:sldId id="2147481934" r:id="rId17"/>
    <p:sldId id="2147481939" r:id="rId18"/>
    <p:sldId id="295" r:id="rId19"/>
    <p:sldId id="282" r:id="rId20"/>
    <p:sldId id="2147481938" r:id="rId21"/>
    <p:sldId id="2147481947" r:id="rId22"/>
    <p:sldId id="2147481963" r:id="rId23"/>
    <p:sldId id="2147481964" r:id="rId24"/>
    <p:sldId id="275" r:id="rId25"/>
    <p:sldId id="297" r:id="rId26"/>
    <p:sldId id="25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DD"/>
    <a:srgbClr val="0885C4"/>
    <a:srgbClr val="65B1FC"/>
    <a:srgbClr val="324147"/>
    <a:srgbClr val="2A4F60"/>
    <a:srgbClr val="215C79"/>
    <a:srgbClr val="1178AB"/>
    <a:srgbClr val="196A92"/>
    <a:srgbClr val="A6A6A6"/>
    <a:srgbClr val="FCC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152" y="34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967CC-15CB-878C-F01E-B8CE670A3D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065FA0-461D-0DF2-682C-8D459DC745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E81D48-C53B-4FB4-8EAF-B216BE04368C}" type="datetimeFigureOut">
              <a:rPr lang="en-US" smtClean="0"/>
              <a:t>11/27/2024</a:t>
            </a:fld>
            <a:endParaRPr lang="en-US"/>
          </a:p>
        </p:txBody>
      </p:sp>
      <p:sp>
        <p:nvSpPr>
          <p:cNvPr id="4" name="Footer Placeholder 3">
            <a:extLst>
              <a:ext uri="{FF2B5EF4-FFF2-40B4-BE49-F238E27FC236}">
                <a16:creationId xmlns:a16="http://schemas.microsoft.com/office/drawing/2014/main" id="{06939E82-981B-39CA-7FEE-E703428DF6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AE595-C018-6E14-6BEA-24553588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50426-A0F1-467C-AB1A-A5D300C4EFFE}" type="slidenum">
              <a:rPr lang="en-US" smtClean="0"/>
              <a:t>‹#›</a:t>
            </a:fld>
            <a:endParaRPr lang="en-US"/>
          </a:p>
        </p:txBody>
      </p:sp>
    </p:spTree>
    <p:extLst>
      <p:ext uri="{BB962C8B-B14F-4D97-AF65-F5344CB8AC3E}">
        <p14:creationId xmlns:p14="http://schemas.microsoft.com/office/powerpoint/2010/main" val="1430247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softDocs/azure-docs-pr/blob/release-build-azure-ai-studio-follow/articles/ai-studio/concepts/evaluation-metrics-built-in.md"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aka.ms/AIStudioEvaluationCustomPrompt" TargetMode="External"/><Relationship Id="rId4" Type="http://schemas.openxmlformats.org/officeDocument/2006/relationships/hyperlink" Target="https://aka.ms/AIStudioEvaluationCustomCod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ews.microsoft.com/source/features/ai/azure-ai-content-safety-in-azure-ai-platform/"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learn.microsoft.com/en-gb/azure/ai-studio/how-to/evaluate-generative-ai-app?pivots=ai-studio" TargetMode="External"/><Relationship Id="rId4" Type="http://schemas.openxmlformats.org/officeDocument/2006/relationships/hyperlink" Target="https://www.microsoft.com/en-us/microsoft-fabri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BFC6B-E4EF-2B58-1345-22158BE61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9E46A-165B-6C32-7C82-605D41661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D20C9-0D79-367B-B602-4519BB14AAE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94DCDA0-43DC-9B0F-735D-47982C7850A8}"/>
              </a:ext>
            </a:extLst>
          </p:cNvPr>
          <p:cNvSpPr>
            <a:spLocks noGrp="1"/>
          </p:cNvSpPr>
          <p:nvPr>
            <p:ph type="hdr" sz="quarter"/>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F99B06B-50CA-E0BA-9FCF-C1C4C319B968}"/>
              </a:ext>
            </a:extLst>
          </p:cNvPr>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C44A84-7F05-68BC-E0F4-4A10D1CD977D}"/>
              </a:ext>
            </a:extLst>
          </p:cNvPr>
          <p:cNvSpPr>
            <a:spLocks noGrp="1"/>
          </p:cNvSpPr>
          <p:nvPr>
            <p:ph type="dt" idx="1"/>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11/27/2024 6:20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B79F593-1FFE-3109-BC25-E13A0AF70B21}"/>
              </a:ext>
            </a:extLst>
          </p:cNvPr>
          <p:cNvSpPr>
            <a:spLocks noGrp="1"/>
          </p:cNvSpPr>
          <p:nvPr>
            <p:ph type="sldNum" sz="quarter" idx="5"/>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960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333333"/>
                </a:solidFill>
                <a:effectLst/>
                <a:latin typeface="SegoeUI"/>
              </a:rPr>
              <a:t>Evaluators are immutable prompt flow assets that contain evaluation metrics, parameters, and an Azure OpenAI model deployment to perform the assessment.</a:t>
            </a:r>
            <a:r>
              <a:rPr lang="en-US" b="0" i="0">
                <a:solidFill>
                  <a:srgbClr val="333333"/>
                </a:solidFill>
                <a:effectLst/>
                <a:latin typeface="SegoeUI"/>
              </a:rPr>
              <a:t> Microsoft provides pre-built evaluators for specific </a:t>
            </a:r>
            <a:r>
              <a:rPr lang="en-US" b="0" i="0" u="sng">
                <a:solidFill>
                  <a:srgbClr val="146CAC"/>
                </a:solidFill>
                <a:effectLst/>
                <a:latin typeface="SegoeUI"/>
                <a:hlinkClick r:id="rId3"/>
              </a:rPr>
              <a:t>quality and safety metrics</a:t>
            </a:r>
            <a:r>
              <a:rPr lang="en-US" b="0" i="0">
                <a:solidFill>
                  <a:srgbClr val="333333"/>
                </a:solidFill>
                <a:effectLst/>
                <a:latin typeface="SegoeUI"/>
              </a:rPr>
              <a:t> and customers can also create their own evaluators that contain their preferred metrics and parameters.</a:t>
            </a:r>
          </a:p>
          <a:p>
            <a:endParaRPr lang="en-US" b="0" i="0">
              <a:solidFill>
                <a:srgbClr val="333333"/>
              </a:solidFill>
              <a:effectLst/>
              <a:latin typeface="SegoeUI"/>
            </a:endParaRPr>
          </a:p>
          <a:p>
            <a:endParaRPr lang="en-US" b="0" i="0">
              <a:solidFill>
                <a:srgbClr val="333333"/>
              </a:solidFill>
              <a:effectLst/>
              <a:latin typeface="SegoeUI"/>
            </a:endParaRPr>
          </a:p>
          <a:p>
            <a:r>
              <a:rPr lang="en-US" b="0" i="0">
                <a:solidFill>
                  <a:srgbClr val="333333"/>
                </a:solidFill>
                <a:effectLst/>
                <a:latin typeface="SegoeUI"/>
              </a:rPr>
              <a:t>Evaluators can be customized, versioned, and shared across an organization for improved consistency across projects. Developers can run evaluators locally and log results in the cloud using the prompt flow SDK or run them as part of an automated evaluation within the Azure AI Studio UI.</a:t>
            </a:r>
          </a:p>
          <a:p>
            <a:endParaRPr lang="en-US" b="0" i="0">
              <a:solidFill>
                <a:srgbClr val="333333"/>
              </a:solidFill>
              <a:effectLst/>
              <a:latin typeface="SegoeUI"/>
            </a:endParaRPr>
          </a:p>
          <a:p>
            <a:pPr algn="l"/>
            <a:r>
              <a:rPr lang="en-US" b="0" i="0">
                <a:solidFill>
                  <a:srgbClr val="333333"/>
                </a:solidFill>
                <a:effectLst/>
                <a:latin typeface="SegoeUI"/>
              </a:rPr>
              <a:t>Create an evaluator</a:t>
            </a:r>
          </a:p>
          <a:p>
            <a:pPr algn="l"/>
            <a:r>
              <a:rPr lang="en-US" b="0" i="0">
                <a:solidFill>
                  <a:srgbClr val="333333"/>
                </a:solidFill>
                <a:effectLst/>
                <a:latin typeface="SegoeUI"/>
              </a:rPr>
              <a:t>You can create code-based and prompt-based evaluators:</a:t>
            </a:r>
          </a:p>
          <a:p>
            <a:pPr algn="l">
              <a:buFont typeface="Arial" panose="020B0604020202020204" pitchFamily="34" charset="0"/>
              <a:buChar char="•"/>
            </a:pPr>
            <a:r>
              <a:rPr lang="en-US" b="1" i="0">
                <a:solidFill>
                  <a:srgbClr val="333333"/>
                </a:solidFill>
                <a:effectLst/>
                <a:latin typeface="SegoeUI"/>
              </a:rPr>
              <a:t>Code-based evaluators</a:t>
            </a:r>
            <a:r>
              <a:rPr lang="en-US" b="0" i="0">
                <a:solidFill>
                  <a:srgbClr val="333333"/>
                </a:solidFill>
                <a:effectLst/>
                <a:latin typeface="SegoeUI"/>
              </a:rPr>
              <a:t> offer flexibility to define metrics based on functions or callable classes without requiring a large language model, as seen in as seen in examples like </a:t>
            </a:r>
            <a:r>
              <a:rPr lang="en-US" b="0" i="0" u="sng">
                <a:solidFill>
                  <a:srgbClr val="146CAC"/>
                </a:solidFill>
                <a:effectLst/>
                <a:latin typeface="SegoeUI"/>
                <a:hlinkClick r:id="rId4"/>
              </a:rPr>
              <a:t>answer_length.py</a:t>
            </a:r>
            <a:r>
              <a:rPr lang="en-US" b="0" i="0">
                <a:solidFill>
                  <a:srgbClr val="333333"/>
                </a:solidFill>
                <a:effectLst/>
                <a:latin typeface="SegoeUI"/>
              </a:rPr>
              <a:t>.</a:t>
            </a:r>
          </a:p>
          <a:p>
            <a:pPr algn="l">
              <a:buFont typeface="Arial" panose="020B0604020202020204" pitchFamily="34" charset="0"/>
              <a:buChar char="•"/>
            </a:pPr>
            <a:r>
              <a:rPr lang="en-US" b="1" i="0">
                <a:solidFill>
                  <a:srgbClr val="333333"/>
                </a:solidFill>
                <a:effectLst/>
                <a:latin typeface="SegoeUI"/>
              </a:rPr>
              <a:t>Prompt-based evaluators</a:t>
            </a:r>
            <a:r>
              <a:rPr lang="en-US" b="0" i="0">
                <a:solidFill>
                  <a:srgbClr val="333333"/>
                </a:solidFill>
                <a:effectLst/>
                <a:latin typeface="SegoeUI"/>
              </a:rPr>
              <a:t> enable the creation of custom evaluators using </a:t>
            </a:r>
            <a:r>
              <a:rPr lang="en-US" b="0" i="0" err="1">
                <a:solidFill>
                  <a:srgbClr val="333333"/>
                </a:solidFill>
                <a:effectLst/>
                <a:latin typeface="SegoeUI"/>
              </a:rPr>
              <a:t>prompty</a:t>
            </a:r>
            <a:r>
              <a:rPr lang="en-US" b="0" i="0">
                <a:solidFill>
                  <a:srgbClr val="333333"/>
                </a:solidFill>
                <a:effectLst/>
                <a:latin typeface="SegoeUI"/>
              </a:rPr>
              <a:t> files, which contain YAML-formatted metadata defining model configuration and expected inputs, as illustrated by the example </a:t>
            </a:r>
            <a:r>
              <a:rPr lang="en-US" b="0" i="0" u="sng" err="1">
                <a:solidFill>
                  <a:srgbClr val="146CAC"/>
                </a:solidFill>
                <a:effectLst/>
                <a:latin typeface="SegoeUI"/>
                <a:hlinkClick r:id="rId5"/>
              </a:rPr>
              <a:t>apology.prompty</a:t>
            </a:r>
            <a:r>
              <a:rPr lang="en-US" b="0" i="0">
                <a:solidFill>
                  <a:srgbClr val="333333"/>
                </a:solidFill>
                <a:effectLst/>
                <a:latin typeface="SegoeUI"/>
              </a:rPr>
              <a:t> file.</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11/27/2024 6:20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361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2F98-AB3B-414D-BD05-3B1961C170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9629C-8DB7-AA69-B49D-0AFE2DA48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01FFAA-695F-2AE8-60B1-2D29A9878F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C93CE5-D741-1712-0BD9-9566EB40DC93}"/>
              </a:ext>
            </a:extLst>
          </p:cNvPr>
          <p:cNvSpPr>
            <a:spLocks noGrp="1"/>
          </p:cNvSpPr>
          <p:nvPr>
            <p:ph type="sldNum" sz="quarter" idx="5"/>
          </p:nvPr>
        </p:nvSpPr>
        <p:spPr/>
        <p:txBody>
          <a:bodyPr/>
          <a:lstStyle/>
          <a:p>
            <a:fld id="{90C57AF5-D6FE-4802-B762-8DA136521E66}" type="slidenum">
              <a:rPr lang="en-US" smtClean="0"/>
              <a:t>15</a:t>
            </a:fld>
            <a:endParaRPr lang="en-US" dirty="0"/>
          </a:p>
        </p:txBody>
      </p:sp>
    </p:spTree>
    <p:extLst>
      <p:ext uri="{BB962C8B-B14F-4D97-AF65-F5344CB8AC3E}">
        <p14:creationId xmlns:p14="http://schemas.microsoft.com/office/powerpoint/2010/main" val="92628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11/27/2024 6:20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8541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SegoeUI"/>
              </a:rPr>
              <a:t>https://techcommunity.microsoft.com/t5/ai-ai-platform-blog/new-generative-ai-app-evaluation-and-monitoring-capabilities-in/ba-p/4146882</a:t>
            </a:r>
          </a:p>
          <a:p>
            <a:pPr algn="l"/>
            <a:r>
              <a:rPr lang="en-US" b="0" i="0">
                <a:solidFill>
                  <a:srgbClr val="333333"/>
                </a:solidFill>
                <a:effectLst/>
                <a:latin typeface="SegoeUI"/>
              </a:rPr>
              <a:t>With this information, your organization can make proactive improvements to deployed applications based on fresh signals. Capabilities of Azure AI Studio monitoring include:</a:t>
            </a:r>
          </a:p>
          <a:p>
            <a:pPr algn="l">
              <a:buFont typeface="Arial" panose="020B0604020202020204" pitchFamily="34" charset="0"/>
              <a:buChar char="•"/>
            </a:pPr>
            <a:r>
              <a:rPr lang="en-US" b="0" i="0">
                <a:solidFill>
                  <a:srgbClr val="333333"/>
                </a:solidFill>
                <a:effectLst/>
                <a:latin typeface="SegoeUI"/>
              </a:rPr>
              <a:t>Apply generation quality such as </a:t>
            </a:r>
            <a:r>
              <a:rPr lang="en-US" b="1" i="0" err="1">
                <a:solidFill>
                  <a:srgbClr val="333333"/>
                </a:solidFill>
                <a:effectLst/>
                <a:latin typeface="SegoeUI"/>
              </a:rPr>
              <a:t>groundedness</a:t>
            </a:r>
            <a:r>
              <a:rPr lang="en-US" b="0" i="0">
                <a:solidFill>
                  <a:srgbClr val="333333"/>
                </a:solidFill>
                <a:effectLst/>
                <a:latin typeface="SegoeUI"/>
              </a:rPr>
              <a:t>,</a:t>
            </a:r>
            <a:r>
              <a:rPr lang="en-US" b="1" i="0">
                <a:solidFill>
                  <a:srgbClr val="333333"/>
                </a:solidFill>
                <a:effectLst/>
                <a:latin typeface="SegoeUI"/>
              </a:rPr>
              <a:t> coherence</a:t>
            </a:r>
            <a:r>
              <a:rPr lang="en-US" b="0" i="0">
                <a:solidFill>
                  <a:srgbClr val="333333"/>
                </a:solidFill>
                <a:effectLst/>
                <a:latin typeface="SegoeUI"/>
              </a:rPr>
              <a:t>, </a:t>
            </a:r>
            <a:r>
              <a:rPr lang="en-US" b="1" i="0">
                <a:solidFill>
                  <a:srgbClr val="333333"/>
                </a:solidFill>
                <a:effectLst/>
                <a:latin typeface="SegoeUI"/>
              </a:rPr>
              <a:t>fluency</a:t>
            </a:r>
            <a:r>
              <a:rPr lang="en-US" b="0" i="0">
                <a:solidFill>
                  <a:srgbClr val="333333"/>
                </a:solidFill>
                <a:effectLst/>
                <a:latin typeface="SegoeUI"/>
              </a:rPr>
              <a:t>, and </a:t>
            </a:r>
            <a:r>
              <a:rPr lang="en-US" b="1" i="0">
                <a:solidFill>
                  <a:srgbClr val="333333"/>
                </a:solidFill>
                <a:effectLst/>
                <a:latin typeface="SegoeUI"/>
              </a:rPr>
              <a:t>relevance</a:t>
            </a:r>
            <a:r>
              <a:rPr lang="en-US" b="0" i="0">
                <a:solidFill>
                  <a:srgbClr val="333333"/>
                </a:solidFill>
                <a:effectLst/>
                <a:latin typeface="SegoeUI"/>
              </a:rPr>
              <a:t>, which are interoperable with prompt flow evaluation metrics.</a:t>
            </a:r>
          </a:p>
          <a:p>
            <a:pPr algn="l">
              <a:buFont typeface="Arial" panose="020B0604020202020204" pitchFamily="34" charset="0"/>
              <a:buChar char="•"/>
            </a:pPr>
            <a:r>
              <a:rPr lang="en-US" b="0" i="0">
                <a:solidFill>
                  <a:srgbClr val="333333"/>
                </a:solidFill>
                <a:effectLst/>
                <a:latin typeface="SegoeUI"/>
              </a:rPr>
              <a:t>Monitor </a:t>
            </a:r>
            <a:r>
              <a:rPr lang="en-US" b="1" i="0">
                <a:solidFill>
                  <a:srgbClr val="333333"/>
                </a:solidFill>
                <a:effectLst/>
                <a:latin typeface="SegoeUI"/>
              </a:rPr>
              <a:t>prompt</a:t>
            </a:r>
            <a:r>
              <a:rPr lang="en-US" b="0" i="0">
                <a:solidFill>
                  <a:srgbClr val="333333"/>
                </a:solidFill>
                <a:effectLst/>
                <a:latin typeface="SegoeUI"/>
              </a:rPr>
              <a:t>, </a:t>
            </a:r>
            <a:r>
              <a:rPr lang="en-US" b="1" i="0">
                <a:solidFill>
                  <a:srgbClr val="333333"/>
                </a:solidFill>
                <a:effectLst/>
                <a:latin typeface="SegoeUI"/>
              </a:rPr>
              <a:t>completion</a:t>
            </a:r>
            <a:r>
              <a:rPr lang="en-US" b="0" i="0">
                <a:solidFill>
                  <a:srgbClr val="333333"/>
                </a:solidFill>
                <a:effectLst/>
                <a:latin typeface="SegoeUI"/>
              </a:rPr>
              <a:t>, and </a:t>
            </a:r>
            <a:r>
              <a:rPr lang="en-US" b="1" i="0">
                <a:solidFill>
                  <a:srgbClr val="333333"/>
                </a:solidFill>
                <a:effectLst/>
                <a:latin typeface="SegoeUI"/>
              </a:rPr>
              <a:t>total token</a:t>
            </a:r>
            <a:r>
              <a:rPr lang="en-US" b="0" i="0">
                <a:solidFill>
                  <a:srgbClr val="333333"/>
                </a:solidFill>
                <a:effectLst/>
                <a:latin typeface="SegoeUI"/>
              </a:rPr>
              <a:t> usage across each model deployment in your prompt flow.</a:t>
            </a:r>
          </a:p>
          <a:p>
            <a:pPr algn="l">
              <a:buFont typeface="Arial" panose="020B0604020202020204" pitchFamily="34" charset="0"/>
              <a:buChar char="•"/>
            </a:pPr>
            <a:r>
              <a:rPr lang="en-US" b="0" i="0">
                <a:solidFill>
                  <a:srgbClr val="333333"/>
                </a:solidFill>
                <a:effectLst/>
                <a:latin typeface="SegoeUI"/>
              </a:rPr>
              <a:t>Monitor operational metrics, such as </a:t>
            </a:r>
            <a:r>
              <a:rPr lang="en-US" b="1" i="0">
                <a:solidFill>
                  <a:srgbClr val="333333"/>
                </a:solidFill>
                <a:effectLst/>
                <a:latin typeface="SegoeUI"/>
              </a:rPr>
              <a:t>request count</a:t>
            </a:r>
            <a:r>
              <a:rPr lang="en-US" b="0" i="0">
                <a:solidFill>
                  <a:srgbClr val="333333"/>
                </a:solidFill>
                <a:effectLst/>
                <a:latin typeface="SegoeUI"/>
              </a:rPr>
              <a:t>, </a:t>
            </a:r>
            <a:r>
              <a:rPr lang="en-US" b="1" i="0">
                <a:solidFill>
                  <a:srgbClr val="333333"/>
                </a:solidFill>
                <a:effectLst/>
                <a:latin typeface="SegoeUI"/>
              </a:rPr>
              <a:t>latency</a:t>
            </a:r>
            <a:r>
              <a:rPr lang="en-US" b="0" i="0">
                <a:solidFill>
                  <a:srgbClr val="333333"/>
                </a:solidFill>
                <a:effectLst/>
                <a:latin typeface="SegoeUI"/>
              </a:rPr>
              <a:t>, and </a:t>
            </a:r>
            <a:r>
              <a:rPr lang="en-US" b="1" i="0">
                <a:solidFill>
                  <a:srgbClr val="333333"/>
                </a:solidFill>
                <a:effectLst/>
                <a:latin typeface="SegoeUI"/>
              </a:rPr>
              <a:t>error rate</a:t>
            </a:r>
            <a:r>
              <a:rPr lang="en-US" b="0" i="0">
                <a:solidFill>
                  <a:srgbClr val="333333"/>
                </a:solidFill>
                <a:effectLst/>
                <a:latin typeface="SegoeUI"/>
              </a:rPr>
              <a:t>.</a:t>
            </a:r>
          </a:p>
          <a:p>
            <a:pPr algn="l">
              <a:buFont typeface="Arial" panose="020B0604020202020204" pitchFamily="34" charset="0"/>
              <a:buChar char="•"/>
            </a:pPr>
            <a:r>
              <a:rPr lang="en-US" b="0" i="0">
                <a:solidFill>
                  <a:srgbClr val="333333"/>
                </a:solidFill>
                <a:effectLst/>
                <a:latin typeface="SegoeUI"/>
              </a:rPr>
              <a:t>Enable continuous alerting and metric computations for nonstop observability.</a:t>
            </a:r>
          </a:p>
          <a:p>
            <a:pPr algn="l">
              <a:buFont typeface="Arial" panose="020B0604020202020204" pitchFamily="34" charset="0"/>
              <a:buChar char="•"/>
            </a:pPr>
            <a:r>
              <a:rPr lang="en-US" b="0" i="0">
                <a:solidFill>
                  <a:srgbClr val="333333"/>
                </a:solidFill>
                <a:effectLst/>
                <a:latin typeface="SegoeUI"/>
              </a:rPr>
              <a:t>Consume data visualizations and per-request tracing data in Azure AI Studio.</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11/27/2024 6:20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4414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https://reactor.microsoft.com/en-us/reactor/events/23334/ minute 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293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4D84C-A32D-DFBD-488F-6B9BE71B7D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196D0-D95C-6E55-AFB0-9AC322FE8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F5DC9-EE80-FE54-DA6D-92E92D96D9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9BFD2B-8CEF-3988-B19E-E3F69A934D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9629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E3095-C9E6-A9C8-BE0A-A6126F85C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6478D-A3A5-FB37-074A-06CB99ADA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5870E-E2BD-DA75-97F9-E6382FFC71F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B0E8855-8016-A6A4-BFCE-AEFDEC22765E}"/>
              </a:ext>
            </a:extLst>
          </p:cNvPr>
          <p:cNvSpPr>
            <a:spLocks noGrp="1"/>
          </p:cNvSpPr>
          <p:nvPr>
            <p:ph type="hdr" sz="quarter"/>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FFD3106-8C21-9EDE-0E1B-106FA2B3106F}"/>
              </a:ext>
            </a:extLst>
          </p:cNvPr>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FF52AD-AE40-6CB9-751C-F281EB47E493}"/>
              </a:ext>
            </a:extLst>
          </p:cNvPr>
          <p:cNvSpPr>
            <a:spLocks noGrp="1"/>
          </p:cNvSpPr>
          <p:nvPr>
            <p:ph type="dt" idx="1"/>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11/27/2024 6:20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277BC4E-384E-A920-A76E-CA80B73074DE}"/>
              </a:ext>
            </a:extLst>
          </p:cNvPr>
          <p:cNvSpPr>
            <a:spLocks noGrp="1"/>
          </p:cNvSpPr>
          <p:nvPr>
            <p:ph type="sldNum" sz="quarter" idx="5"/>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77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800661-555D-1B4B-A85C-E411D2F0378F}" type="slidenum">
              <a:rPr lang="en-TR" smtClean="0"/>
              <a:pPr/>
              <a:t>4</a:t>
            </a:fld>
            <a:endParaRPr lang="en-TR"/>
          </a:p>
        </p:txBody>
      </p:sp>
    </p:spTree>
    <p:extLst>
      <p:ext uri="{BB962C8B-B14F-4D97-AF65-F5344CB8AC3E}">
        <p14:creationId xmlns:p14="http://schemas.microsoft.com/office/powerpoint/2010/main" val="1100608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D5170-9AD9-4B55-BEEC-C029A89855E6}" type="slidenum">
              <a:rPr lang="en-US" smtClean="0"/>
              <a:t>6</a:t>
            </a:fld>
            <a:endParaRPr lang="en-US"/>
          </a:p>
        </p:txBody>
      </p:sp>
    </p:spTree>
    <p:extLst>
      <p:ext uri="{BB962C8B-B14F-4D97-AF65-F5344CB8AC3E}">
        <p14:creationId xmlns:p14="http://schemas.microsoft.com/office/powerpoint/2010/main" val="122133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74AF3-B8E5-6431-30EC-6C2526582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19245-ACDE-D349-8527-9A399F94A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BBBDB-3779-FF1B-2AE9-8A6A4892B34B}"/>
              </a:ext>
            </a:extLst>
          </p:cNvPr>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a:extLst>
              <a:ext uri="{FF2B5EF4-FFF2-40B4-BE49-F238E27FC236}">
                <a16:creationId xmlns:a16="http://schemas.microsoft.com/office/drawing/2014/main" id="{EDAC67E4-618B-2F75-6749-008A94718D18}"/>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579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E3C02-E908-3814-A094-3B1A9D3D16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05B07-0EDC-F441-E38B-B0AC96525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D97E6A-3114-2893-9089-DC7CE6A936F2}"/>
              </a:ext>
            </a:extLst>
          </p:cNvPr>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a:p>
        </p:txBody>
      </p:sp>
      <p:sp>
        <p:nvSpPr>
          <p:cNvPr id="4" name="Slide Number Placeholder 3">
            <a:extLst>
              <a:ext uri="{FF2B5EF4-FFF2-40B4-BE49-F238E27FC236}">
                <a16:creationId xmlns:a16="http://schemas.microsoft.com/office/drawing/2014/main" id="{63B683C0-D7B8-1644-A068-63B7993EA7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62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39DD3-88F7-89FA-91B4-3338AED41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8BB05-B5D9-DF5A-DB2C-8815F1DF8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45E3B-365B-86C8-2476-49597A814315}"/>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4756B75-DAB7-C014-775F-CBAA00384D8B}"/>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073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spcAft>
                <a:spcPts val="1000"/>
              </a:spcAft>
            </a:pPr>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31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723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FFFFFF"/>
                </a:solidFill>
                <a:effectLst/>
                <a:latin typeface="Segoe UI" panose="020B0502040204020203" pitchFamily="34" charset="0"/>
              </a:rPr>
              <a:t>https://azure.microsoft.com/en-us/blog/infuse-responsible-ai-tools-and-practices-in-your-llmops/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FFFFFF"/>
                </a:solidFill>
                <a:effectLst/>
                <a:latin typeface="Segoe UI" panose="020B0502040204020203" pitchFamily="34" charset="0"/>
              </a:rPr>
              <a:t>Customers are having trouble with mapping mitigations with tools to the steps in LLMOps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FFFFFF"/>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FFFFFF"/>
                </a:solidFill>
                <a:effectLst/>
                <a:latin typeface="Segoe UI" panose="020B0502040204020203" pitchFamily="34" charset="0"/>
              </a:rPr>
              <a:t>Ideating and exploring loop: Add model layer and safety system mitigations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FFFFFF"/>
                </a:solidFill>
                <a:effectLst/>
                <a:latin typeface="Segoe UI" panose="020B0502040204020203" pitchFamily="34" charset="0"/>
              </a:rPr>
              <a:t>The first iterative loop in LLMOps typically involves a single developer exploring and evaluating models in a model catalog to see if it’s a good fit for their use case. From a responsible AI perspective, it’s crucial to understand each model’s capabilities and limitations when it comes to potential harms. To investigate this, developers can read model cards provided by the model developer and work data and prompts to stress-test the model.</a:t>
            </a:r>
          </a:p>
          <a:p>
            <a:pPr algn="l"/>
            <a:r>
              <a:rPr lang="en-US" b="1" i="0">
                <a:solidFill>
                  <a:srgbClr val="FFFFFF"/>
                </a:solidFill>
                <a:effectLst/>
                <a:latin typeface="Segoe UI" panose="020B0502040204020203" pitchFamily="34" charset="0"/>
              </a:rPr>
              <a:t>Safety system</a:t>
            </a:r>
          </a:p>
          <a:p>
            <a:pPr algn="l"/>
            <a:r>
              <a:rPr lang="en-US" b="0" i="0">
                <a:solidFill>
                  <a:srgbClr val="FFFFFF"/>
                </a:solidFill>
                <a:effectLst/>
                <a:latin typeface="Segoe UI" panose="020B0502040204020203" pitchFamily="34" charset="0"/>
              </a:rPr>
              <a:t>For most applications, it’s not enough to rely on the safety fine-tuning built into the model itself. large language models can make mistakes and are susceptible to attacks like jailbreaks. In many applications at Microsoft, we use another AI-based safety system, Azure AI Content Safety, to provide an independent layer of protection to block the output of harmful content. Customers like South Australia’s Department of Education and Shell are demonstrating how </a:t>
            </a:r>
            <a:r>
              <a:rPr lang="en-US" b="0" i="0" u="sng">
                <a:solidFill>
                  <a:srgbClr val="FFFFFF"/>
                </a:solidFill>
                <a:effectLst/>
                <a:latin typeface="Segoe UI" panose="020B0502040204020203" pitchFamily="34" charset="0"/>
                <a:hlinkClick r:id="rId3"/>
              </a:rPr>
              <a:t>Azure AI Content Safety helps protect users</a:t>
            </a:r>
            <a:r>
              <a:rPr lang="en-US" b="0" i="0">
                <a:solidFill>
                  <a:srgbClr val="FFFFFF"/>
                </a:solidFill>
                <a:effectLst/>
                <a:latin typeface="Segoe UI" panose="020B0502040204020203" pitchFamily="34" charset="0"/>
              </a:rPr>
              <a:t> from the classroom to the chatroom.</a:t>
            </a:r>
          </a:p>
          <a:p>
            <a:pPr algn="l"/>
            <a:endParaRPr lang="en-US" b="0" i="0">
              <a:solidFill>
                <a:srgbClr val="FFFFFF"/>
              </a:solidFill>
              <a:effectLst/>
              <a:latin typeface="Segoe UI" panose="020B0502040204020203" pitchFamily="34" charset="0"/>
            </a:endParaRPr>
          </a:p>
          <a:p>
            <a:pPr algn="l"/>
            <a:endParaRPr lang="en-US" b="0" i="0">
              <a:solidFill>
                <a:srgbClr val="FFFFFF"/>
              </a:solidFill>
              <a:effectLst/>
              <a:latin typeface="Segoe UI" panose="020B0502040204020203" pitchFamily="34" charset="0"/>
            </a:endParaRPr>
          </a:p>
          <a:p>
            <a:pPr algn="l"/>
            <a:r>
              <a:rPr lang="en-US" b="1" i="0">
                <a:solidFill>
                  <a:srgbClr val="FFFFFF"/>
                </a:solidFill>
                <a:effectLst/>
                <a:latin typeface="Segoe UI" panose="020B0502040204020203" pitchFamily="34" charset="0"/>
              </a:rPr>
              <a:t>Building and augmenting loop: Add </a:t>
            </a:r>
            <a:r>
              <a:rPr lang="en-US" b="1" i="0" err="1">
                <a:solidFill>
                  <a:srgbClr val="FFFFFF"/>
                </a:solidFill>
                <a:effectLst/>
                <a:latin typeface="Segoe UI" panose="020B0502040204020203" pitchFamily="34" charset="0"/>
              </a:rPr>
              <a:t>metaprompt</a:t>
            </a:r>
            <a:r>
              <a:rPr lang="en-US" b="1" i="0">
                <a:solidFill>
                  <a:srgbClr val="FFFFFF"/>
                </a:solidFill>
                <a:effectLst/>
                <a:latin typeface="Segoe UI" panose="020B0502040204020203" pitchFamily="34" charset="0"/>
              </a:rPr>
              <a:t> and grounding mitigations</a:t>
            </a:r>
          </a:p>
          <a:p>
            <a:pPr algn="l"/>
            <a:r>
              <a:rPr lang="en-US" b="0" i="0">
                <a:solidFill>
                  <a:srgbClr val="FFFFFF"/>
                </a:solidFill>
                <a:effectLst/>
                <a:latin typeface="Segoe UI" panose="020B0502040204020203" pitchFamily="34" charset="0"/>
              </a:rPr>
              <a:t>Once a developer identifies and evaluates the core capabilities of their preferred large language model, they advance to the next loop, which focuses on guiding and enhancing the large language model to better meet their specific needs. This is where organizations can differentiate their applications.</a:t>
            </a:r>
          </a:p>
          <a:p>
            <a:pPr algn="l"/>
            <a:r>
              <a:rPr lang="en-US" b="1" i="0" err="1">
                <a:solidFill>
                  <a:srgbClr val="FFFFFF"/>
                </a:solidFill>
                <a:effectLst/>
                <a:latin typeface="Segoe UI" panose="020B0502040204020203" pitchFamily="34" charset="0"/>
              </a:rPr>
              <a:t>Metaprompt</a:t>
            </a:r>
            <a:r>
              <a:rPr lang="en-US" b="1" i="0">
                <a:solidFill>
                  <a:srgbClr val="FFFFFF"/>
                </a:solidFill>
                <a:effectLst/>
                <a:latin typeface="Segoe UI" panose="020B0502040204020203" pitchFamily="34" charset="0"/>
              </a:rPr>
              <a:t> and grounding</a:t>
            </a:r>
          </a:p>
          <a:p>
            <a:pPr algn="l"/>
            <a:r>
              <a:rPr lang="en-US" b="0" i="0">
                <a:solidFill>
                  <a:srgbClr val="FFFFFF"/>
                </a:solidFill>
                <a:effectLst/>
                <a:latin typeface="Segoe UI" panose="020B0502040204020203" pitchFamily="34" charset="0"/>
              </a:rPr>
              <a:t>Proper grounding and </a:t>
            </a:r>
            <a:r>
              <a:rPr lang="en-US" b="0" i="0" err="1">
                <a:solidFill>
                  <a:srgbClr val="FFFFFF"/>
                </a:solidFill>
                <a:effectLst/>
                <a:latin typeface="Segoe UI" panose="020B0502040204020203" pitchFamily="34" charset="0"/>
              </a:rPr>
              <a:t>metaprompt</a:t>
            </a:r>
            <a:r>
              <a:rPr lang="en-US" b="0" i="0">
                <a:solidFill>
                  <a:srgbClr val="FFFFFF"/>
                </a:solidFill>
                <a:effectLst/>
                <a:latin typeface="Segoe UI" panose="020B0502040204020203" pitchFamily="34" charset="0"/>
              </a:rPr>
              <a:t> design are crucial for every generative AI application. Retrieval augmented generation (RAG), or the process of grounding your model on relevant context, can significantly improve overall accuracy and relevance of model outputs. With Azure AI Studio, you can quickly and securely ground models on your structured, unstructured, and real-time data, including data within </a:t>
            </a:r>
            <a:r>
              <a:rPr lang="en-US" b="0" i="0" u="sng">
                <a:solidFill>
                  <a:srgbClr val="FFFFFF"/>
                </a:solidFill>
                <a:effectLst/>
                <a:latin typeface="Segoe UI" panose="020B0502040204020203" pitchFamily="34" charset="0"/>
                <a:hlinkClick r:id="rId4"/>
              </a:rPr>
              <a:t>Microsoft Fabric</a:t>
            </a:r>
            <a:r>
              <a:rPr lang="en-US" b="0" i="0">
                <a:solidFill>
                  <a:srgbClr val="FFFFFF"/>
                </a:solidFill>
                <a:effectLst/>
                <a:latin typeface="Segoe UI" panose="020B0502040204020203" pitchFamily="34" charset="0"/>
              </a:rPr>
              <a:t>.</a:t>
            </a:r>
          </a:p>
          <a:p>
            <a:pPr algn="l"/>
            <a:r>
              <a:rPr lang="en-US" b="1" i="0">
                <a:solidFill>
                  <a:srgbClr val="FFFFFF"/>
                </a:solidFill>
                <a:effectLst/>
                <a:latin typeface="Segoe UI" panose="020B0502040204020203" pitchFamily="34" charset="0"/>
              </a:rPr>
              <a:t>Evaluate your mitigations</a:t>
            </a:r>
          </a:p>
          <a:p>
            <a:pPr algn="l"/>
            <a:r>
              <a:rPr lang="en-US" b="0" i="0">
                <a:solidFill>
                  <a:srgbClr val="FFFFFF"/>
                </a:solidFill>
                <a:effectLst/>
                <a:latin typeface="Segoe UI" panose="020B0502040204020203" pitchFamily="34" charset="0"/>
              </a:rPr>
              <a:t>It’s not enough to adopt the best practice mitigations. To know that they are working effectively for your application, you will need to test them before deploying an application in production. Prompt flow offers a comprehensive </a:t>
            </a:r>
            <a:r>
              <a:rPr lang="en-US" b="0" i="0" u="sng">
                <a:solidFill>
                  <a:srgbClr val="FFFFFF"/>
                </a:solidFill>
                <a:effectLst/>
                <a:latin typeface="Segoe UI" panose="020B0502040204020203" pitchFamily="34" charset="0"/>
                <a:hlinkClick r:id="rId5"/>
              </a:rPr>
              <a:t>evaluation experience</a:t>
            </a:r>
            <a:r>
              <a:rPr lang="en-US" b="0" i="0">
                <a:solidFill>
                  <a:srgbClr val="FFFFFF"/>
                </a:solidFill>
                <a:effectLst/>
                <a:latin typeface="Segoe UI" panose="020B0502040204020203" pitchFamily="34" charset="0"/>
              </a:rPr>
              <a:t>, where developers can use pre-built or custom evaluation flows to assess their applications using performance metrics like accuracy as well as safety metrics like </a:t>
            </a:r>
            <a:r>
              <a:rPr lang="en-US" b="0" i="0" err="1">
                <a:solidFill>
                  <a:srgbClr val="FFFFFF"/>
                </a:solidFill>
                <a:effectLst/>
                <a:latin typeface="Segoe UI" panose="020B0502040204020203" pitchFamily="34" charset="0"/>
              </a:rPr>
              <a:t>groundedness</a:t>
            </a:r>
            <a:r>
              <a:rPr lang="en-US" b="0" i="0">
                <a:solidFill>
                  <a:srgbClr val="FFFFFF"/>
                </a:solidFill>
                <a:effectLst/>
                <a:latin typeface="Segoe UI" panose="020B0502040204020203" pitchFamily="34" charset="0"/>
              </a:rPr>
              <a:t>. A developer can even build and compare different variations of their </a:t>
            </a:r>
            <a:r>
              <a:rPr lang="en-US" b="0" i="0" err="1">
                <a:solidFill>
                  <a:srgbClr val="FFFFFF"/>
                </a:solidFill>
                <a:effectLst/>
                <a:latin typeface="Segoe UI" panose="020B0502040204020203" pitchFamily="34" charset="0"/>
              </a:rPr>
              <a:t>metaprompts</a:t>
            </a:r>
            <a:r>
              <a:rPr lang="en-US" b="0" i="0">
                <a:solidFill>
                  <a:srgbClr val="FFFFFF"/>
                </a:solidFill>
                <a:effectLst/>
                <a:latin typeface="Segoe UI" panose="020B0502040204020203" pitchFamily="34" charset="0"/>
              </a:rPr>
              <a:t> to assess which may result in the higher quality outputs aligned to their business goals and responsible AI principles.</a:t>
            </a:r>
          </a:p>
          <a:p>
            <a:pPr algn="l"/>
            <a:endParaRPr lang="en-US" b="0" i="0">
              <a:solidFill>
                <a:srgbClr val="FFFFFF"/>
              </a:solidFill>
              <a:effectLst/>
              <a:latin typeface="Segoe UI" panose="020B0502040204020203" pitchFamily="34" charset="0"/>
            </a:endParaRPr>
          </a:p>
          <a:p>
            <a:pPr algn="l"/>
            <a:r>
              <a:rPr lang="en-US" b="1" i="0">
                <a:solidFill>
                  <a:srgbClr val="FFFFFF"/>
                </a:solidFill>
                <a:effectLst/>
                <a:latin typeface="Segoe UI" panose="020B0502040204020203" pitchFamily="34" charset="0"/>
              </a:rPr>
              <a:t>Operationalizing loop: Add monitoring and UX design mitigations</a:t>
            </a:r>
          </a:p>
          <a:p>
            <a:pPr algn="l"/>
            <a:r>
              <a:rPr lang="en-US" b="0" i="0">
                <a:solidFill>
                  <a:srgbClr val="FFFFFF"/>
                </a:solidFill>
                <a:effectLst/>
                <a:latin typeface="Segoe UI" panose="020B0502040204020203" pitchFamily="34" charset="0"/>
              </a:rPr>
              <a:t>The third loop captures the transition from development to production. This loop primarily involves deployment, monitoring, and integrating with continuous integration and continuous deployment (CI/CD) processes. It also requires collaboration with the user experience (UX) design team to help ensure human-AI interactions are safe and responsible.</a:t>
            </a:r>
          </a:p>
          <a:p>
            <a:pPr algn="l"/>
            <a:endParaRPr lang="en-US" b="0" i="0">
              <a:solidFill>
                <a:srgbClr val="FFFFFF"/>
              </a:solidFill>
              <a:effectLst/>
              <a:latin typeface="Segoe UI" panose="020B0502040204020203" pitchFamily="34" charset="0"/>
            </a:endParaRPr>
          </a:p>
          <a:p>
            <a:pPr algn="l"/>
            <a:endParaRPr lang="en-US" b="0" i="0">
              <a:solidFill>
                <a:srgbClr val="FFFFFF"/>
              </a:solidFill>
              <a:effectLst/>
              <a:latin typeface="Segoe UI" panose="020B0502040204020203" pitchFamily="34" charset="0"/>
            </a:endParaRPr>
          </a:p>
          <a:p>
            <a:pPr algn="l"/>
            <a:endParaRPr lang="en-US" b="0" i="0">
              <a:solidFill>
                <a:srgbClr val="FFFFFF"/>
              </a:solidFill>
              <a:effectLst/>
              <a:latin typeface="Segoe UI" panose="020B0502040204020203" pitchFamily="34" charset="0"/>
            </a:endParaRPr>
          </a:p>
          <a:p>
            <a:pPr algn="l"/>
            <a:endParaRPr lang="en-US" b="0" i="0">
              <a:solidFill>
                <a:srgbClr val="FFFFFF"/>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FFFFFF"/>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773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9.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0093DD"/>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48697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lvl1pPr>
              <a:defRPr>
                <a:solidFill>
                  <a:srgbClr val="65B1FC"/>
                </a:solidFill>
              </a:defRPr>
            </a:lvl1p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144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Tree>
    <p:extLst>
      <p:ext uri="{BB962C8B-B14F-4D97-AF65-F5344CB8AC3E}">
        <p14:creationId xmlns:p14="http://schemas.microsoft.com/office/powerpoint/2010/main" val="390507766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rgbClr val="215C79"/>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759434" y="2053621"/>
            <a:ext cx="9859116" cy="1158793"/>
          </a:xfrm>
        </p:spPr>
        <p:txBody>
          <a:bodyPr>
            <a:normAutofit/>
          </a:bodyPr>
          <a:lstStyle>
            <a:lvl1pPr>
              <a:defRPr sz="6000">
                <a:solidFill>
                  <a:schemeClr val="bg1"/>
                </a:solidFill>
                <a:latin typeface="+mn-lt"/>
              </a:defRPr>
            </a:lvl1pPr>
          </a:lstStyle>
          <a:p>
            <a:r>
              <a:rPr lang="en-US"/>
              <a:t>Demo Title</a:t>
            </a:r>
          </a:p>
        </p:txBody>
      </p:sp>
      <p:sp>
        <p:nvSpPr>
          <p:cNvPr id="3" name="TextBox 2">
            <a:extLst>
              <a:ext uri="{FF2B5EF4-FFF2-40B4-BE49-F238E27FC236}">
                <a16:creationId xmlns:a16="http://schemas.microsoft.com/office/drawing/2014/main" id="{74B3BA6D-227D-5A87-B004-0FD6944CCB75}"/>
              </a:ext>
            </a:extLst>
          </p:cNvPr>
          <p:cNvSpPr txBox="1"/>
          <p:nvPr userDrawn="1"/>
        </p:nvSpPr>
        <p:spPr>
          <a:xfrm>
            <a:off x="3737557"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2A4F6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3816323"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latin typeface="+mn-lt"/>
              </a:defRPr>
            </a:lvl1pPr>
          </a:lstStyle>
          <a:p>
            <a:r>
              <a:rPr lang="en-US"/>
              <a:t>Section Title</a:t>
            </a:r>
          </a:p>
        </p:txBody>
      </p:sp>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16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18331"/>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99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6288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84021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Presentation Title">
    <p:bg>
      <p:bgPr>
        <a:solidFill>
          <a:srgbClr val="32414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4954178" y="3846236"/>
            <a:ext cx="7075402" cy="131390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4954178" y="297735"/>
            <a:ext cx="6988439" cy="3280003"/>
          </a:xfrm>
        </p:spPr>
        <p:txBody>
          <a:bodyPr anchor="b">
            <a:normAutofit/>
          </a:bodyPr>
          <a:lstStyle>
            <a:lvl1pPr algn="ctr">
              <a:defRPr sz="5400">
                <a:solidFill>
                  <a:schemeClr val="bg1"/>
                </a:solidFill>
                <a:latin typeface="+mn-lt"/>
              </a:defRPr>
            </a:lvl1pPr>
          </a:lstStyle>
          <a:p>
            <a:r>
              <a:rPr lang="en-US"/>
              <a:t>Presentation Title</a:t>
            </a:r>
          </a:p>
        </p:txBody>
      </p:sp>
      <p:sp>
        <p:nvSpPr>
          <p:cNvPr id="8" name="Rectangle 7">
            <a:extLst>
              <a:ext uri="{FF2B5EF4-FFF2-40B4-BE49-F238E27FC236}">
                <a16:creationId xmlns:a16="http://schemas.microsoft.com/office/drawing/2014/main" id="{9321DE85-5BF4-5386-B384-28F23939701E}"/>
              </a:ext>
            </a:extLst>
          </p:cNvPr>
          <p:cNvSpPr/>
          <p:nvPr userDrawn="1"/>
        </p:nvSpPr>
        <p:spPr>
          <a:xfrm>
            <a:off x="241447" y="5443546"/>
            <a:ext cx="7240008"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41E318-5EF5-D8B9-3EC0-569A0463677A}"/>
              </a:ext>
            </a:extLst>
          </p:cNvPr>
          <p:cNvSpPr/>
          <p:nvPr userDrawn="1"/>
        </p:nvSpPr>
        <p:spPr>
          <a:xfrm>
            <a:off x="162420" y="5104992"/>
            <a:ext cx="1035668" cy="338554"/>
          </a:xfrm>
          <a:prstGeom prst="rect">
            <a:avLst/>
          </a:prstGeom>
          <a:noFill/>
        </p:spPr>
        <p:txBody>
          <a:bodyPr wrap="none" lIns="91440" tIns="45720" rIns="91440" bIns="45720">
            <a:spAutoFit/>
          </a:bodyPr>
          <a:lstStyle/>
          <a:p>
            <a:pPr algn="ctr"/>
            <a:r>
              <a:rPr lang="es-ES" sz="1600" b="0" cap="none" spc="0">
                <a:ln w="0"/>
                <a:solidFill>
                  <a:schemeClr val="bg1"/>
                </a:solidFill>
                <a:effectLst>
                  <a:outerShdw blurRad="38100" dist="19050" dir="2700000" algn="tl" rotWithShape="0">
                    <a:schemeClr val="dk1">
                      <a:alpha val="40000"/>
                    </a:schemeClr>
                  </a:outerShdw>
                </a:effectLst>
              </a:rPr>
              <a:t>Sponsors:</a:t>
            </a:r>
            <a:endParaRPr lang="en-US" sz="1600" b="0" cap="none" spc="0">
              <a:ln w="0"/>
              <a:solidFill>
                <a:schemeClr val="bg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6DAB2811-BD54-4484-0B8F-D454FE7281DB}"/>
              </a:ext>
            </a:extLst>
          </p:cNvPr>
          <p:cNvSpPr/>
          <p:nvPr userDrawn="1"/>
        </p:nvSpPr>
        <p:spPr>
          <a:xfrm>
            <a:off x="7678959" y="5443546"/>
            <a:ext cx="4429914"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ue and yellow logo&#10;&#10;Description automatically generated">
            <a:extLst>
              <a:ext uri="{FF2B5EF4-FFF2-40B4-BE49-F238E27FC236}">
                <a16:creationId xmlns:a16="http://schemas.microsoft.com/office/drawing/2014/main" id="{101AF4DA-C328-5025-8E13-B1A4A06ADC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0250" y="5565140"/>
            <a:ext cx="1629818" cy="696901"/>
          </a:xfrm>
          <a:prstGeom prst="rect">
            <a:avLst/>
          </a:prstGeom>
        </p:spPr>
      </p:pic>
      <p:pic>
        <p:nvPicPr>
          <p:cNvPr id="28" name="Imagen 27" descr="Logotipo&#10;&#10;Descripción generada automáticamente">
            <a:extLst>
              <a:ext uri="{FF2B5EF4-FFF2-40B4-BE49-F238E27FC236}">
                <a16:creationId xmlns:a16="http://schemas.microsoft.com/office/drawing/2014/main" id="{B60E9117-B73D-6079-EECA-734A23FF36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79868" y="5522745"/>
            <a:ext cx="983775" cy="284898"/>
          </a:xfrm>
          <a:prstGeom prst="rect">
            <a:avLst/>
          </a:prstGeom>
        </p:spPr>
      </p:pic>
      <p:pic>
        <p:nvPicPr>
          <p:cNvPr id="15" name="Picture 14" descr="A blue and white logo&#10;&#10;Description automatically generated">
            <a:extLst>
              <a:ext uri="{FF2B5EF4-FFF2-40B4-BE49-F238E27FC236}">
                <a16:creationId xmlns:a16="http://schemas.microsoft.com/office/drawing/2014/main" id="{83BBC06B-28DA-8861-C2CE-5F52EABAB486}"/>
              </a:ext>
            </a:extLst>
          </p:cNvPr>
          <p:cNvPicPr>
            <a:picLocks noChangeAspect="1"/>
          </p:cNvPicPr>
          <p:nvPr userDrawn="1"/>
        </p:nvPicPr>
        <p:blipFill>
          <a:blip r:embed="rId4">
            <a:extLst>
              <a:ext uri="{28A0092B-C50C-407E-A947-70E740481C1C}">
                <a14:useLocalDpi xmlns:a14="http://schemas.microsoft.com/office/drawing/2010/main" val="0"/>
              </a:ext>
            </a:extLst>
          </a:blip>
          <a:srcRect b="22664"/>
          <a:stretch/>
        </p:blipFill>
        <p:spPr>
          <a:xfrm>
            <a:off x="732901" y="25220"/>
            <a:ext cx="3152570" cy="2438064"/>
          </a:xfrm>
          <a:prstGeom prst="rect">
            <a:avLst/>
          </a:prstGeom>
        </p:spPr>
      </p:pic>
      <p:pic>
        <p:nvPicPr>
          <p:cNvPr id="17" name="Picture 2" descr="▷ Expertos en Bases de Datos para Empresas | Aleson ITC">
            <a:extLst>
              <a:ext uri="{FF2B5EF4-FFF2-40B4-BE49-F238E27FC236}">
                <a16:creationId xmlns:a16="http://schemas.microsoft.com/office/drawing/2014/main" id="{8BDC9D56-2BDE-006D-A214-FAB4E40F8D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5953" y="5631010"/>
            <a:ext cx="1830326" cy="59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TT DATA - Espaitec">
            <a:extLst>
              <a:ext uri="{FF2B5EF4-FFF2-40B4-BE49-F238E27FC236}">
                <a16:creationId xmlns:a16="http://schemas.microsoft.com/office/drawing/2014/main" id="{ECD21147-8AA6-3248-338E-6A1B28F35829}"/>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5852"/>
          <a:stretch/>
        </p:blipFill>
        <p:spPr bwMode="auto">
          <a:xfrm>
            <a:off x="2090577" y="5602859"/>
            <a:ext cx="1631977" cy="621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ur9s - Ingecom">
            <a:extLst>
              <a:ext uri="{FF2B5EF4-FFF2-40B4-BE49-F238E27FC236}">
                <a16:creationId xmlns:a16="http://schemas.microsoft.com/office/drawing/2014/main" id="{DF834424-DCF0-1BF4-1C76-8B684F24587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5130" y="5527134"/>
            <a:ext cx="1871262" cy="68315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9">
            <a:extLst>
              <a:ext uri="{FF2B5EF4-FFF2-40B4-BE49-F238E27FC236}">
                <a16:creationId xmlns:a16="http://schemas.microsoft.com/office/drawing/2014/main" id="{FA9CEA55-F1BB-BBD1-E35A-761F5BCC32EF}"/>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8" name="Picture 14" descr="Empleados, ubicación y antiguos alumnos de NamasData | LinkedIn">
            <a:extLst>
              <a:ext uri="{FF2B5EF4-FFF2-40B4-BE49-F238E27FC236}">
                <a16:creationId xmlns:a16="http://schemas.microsoft.com/office/drawing/2014/main" id="{EB6DB15B-7520-1B86-970A-48782F879B4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1311458" y="5827020"/>
            <a:ext cx="599743" cy="5997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Valley: a leader in the Advanced Solutions market - Esprinet">
            <a:extLst>
              <a:ext uri="{FF2B5EF4-FFF2-40B4-BE49-F238E27FC236}">
                <a16:creationId xmlns:a16="http://schemas.microsoft.com/office/drawing/2014/main" id="{61862D81-4032-4FE3-D47A-0E2162AC1BFF}"/>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937005" y="5440447"/>
            <a:ext cx="1452577" cy="61725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D SYNNEX - Utimaco">
            <a:extLst>
              <a:ext uri="{FF2B5EF4-FFF2-40B4-BE49-F238E27FC236}">
                <a16:creationId xmlns:a16="http://schemas.microsoft.com/office/drawing/2014/main" id="{98490C95-7D42-5F0E-A24F-E35D4F9939A5}"/>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978006" y="5868713"/>
            <a:ext cx="1615974" cy="6466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city with many buildings&#10;&#10;Description automatically generated">
            <a:extLst>
              <a:ext uri="{FF2B5EF4-FFF2-40B4-BE49-F238E27FC236}">
                <a16:creationId xmlns:a16="http://schemas.microsoft.com/office/drawing/2014/main" id="{692EDA69-CE2C-C348-9D67-524216A7A192}"/>
              </a:ext>
            </a:extLst>
          </p:cNvPr>
          <p:cNvPicPr>
            <a:picLocks noChangeAspect="1"/>
          </p:cNvPicPr>
          <p:nvPr userDrawn="1"/>
        </p:nvPicPr>
        <p:blipFill>
          <a:blip r:embed="rId11">
            <a:extLst>
              <a:ext uri="{28A0092B-C50C-407E-A947-70E740481C1C}">
                <a14:useLocalDpi xmlns:a14="http://schemas.microsoft.com/office/drawing/2010/main" val="0"/>
              </a:ext>
            </a:extLst>
          </a:blip>
          <a:srcRect l="187" t="454" r="25803" b="13984"/>
          <a:stretch>
            <a:fillRect/>
          </a:stretch>
        </p:blipFill>
        <p:spPr>
          <a:xfrm>
            <a:off x="838498" y="2702777"/>
            <a:ext cx="1270918" cy="979539"/>
          </a:xfrm>
          <a:custGeom>
            <a:avLst/>
            <a:gdLst>
              <a:gd name="connsiteX0" fmla="*/ 0 w 1270918"/>
              <a:gd name="connsiteY0" fmla="*/ 0 h 979539"/>
              <a:gd name="connsiteX1" fmla="*/ 1270918 w 1270918"/>
              <a:gd name="connsiteY1" fmla="*/ 0 h 979539"/>
              <a:gd name="connsiteX2" fmla="*/ 635459 w 1270918"/>
              <a:gd name="connsiteY2" fmla="*/ 979539 h 979539"/>
            </a:gdLst>
            <a:ahLst/>
            <a:cxnLst>
              <a:cxn ang="0">
                <a:pos x="connsiteX0" y="connsiteY0"/>
              </a:cxn>
              <a:cxn ang="0">
                <a:pos x="connsiteX1" y="connsiteY1"/>
              </a:cxn>
              <a:cxn ang="0">
                <a:pos x="connsiteX2" y="connsiteY2"/>
              </a:cxn>
            </a:cxnLst>
            <a:rect l="l" t="t" r="r" b="b"/>
            <a:pathLst>
              <a:path w="1270918" h="979539">
                <a:moveTo>
                  <a:pt x="0" y="0"/>
                </a:moveTo>
                <a:lnTo>
                  <a:pt x="1270918" y="0"/>
                </a:lnTo>
                <a:lnTo>
                  <a:pt x="635459" y="979539"/>
                </a:lnTo>
                <a:close/>
              </a:path>
            </a:pathLst>
          </a:custGeom>
        </p:spPr>
      </p:pic>
      <p:sp>
        <p:nvSpPr>
          <p:cNvPr id="35" name="Isosceles Triangle 34">
            <a:extLst>
              <a:ext uri="{FF2B5EF4-FFF2-40B4-BE49-F238E27FC236}">
                <a16:creationId xmlns:a16="http://schemas.microsoft.com/office/drawing/2014/main" id="{23AC6A74-061F-BC04-AFC8-87FF2DDAA6D6}"/>
              </a:ext>
            </a:extLst>
          </p:cNvPr>
          <p:cNvSpPr/>
          <p:nvPr userDrawn="1"/>
        </p:nvSpPr>
        <p:spPr>
          <a:xfrm>
            <a:off x="127932" y="2702778"/>
            <a:ext cx="1270918" cy="979539"/>
          </a:xfrm>
          <a:prstGeom prst="triangle">
            <a:avLst/>
          </a:prstGeom>
          <a:solidFill>
            <a:srgbClr val="1178AB">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28D10C10-DF88-E710-2C3B-B754BE5CAB22}"/>
              </a:ext>
            </a:extLst>
          </p:cNvPr>
          <p:cNvSpPr/>
          <p:nvPr userDrawn="1"/>
        </p:nvSpPr>
        <p:spPr>
          <a:xfrm>
            <a:off x="1545845" y="2702777"/>
            <a:ext cx="1270918" cy="979539"/>
          </a:xfrm>
          <a:prstGeom prst="triangle">
            <a:avLst/>
          </a:prstGeom>
          <a:solidFill>
            <a:srgbClr val="196A92">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erson standing in front of a large group of people&#10;&#10;Description automatically generated">
            <a:extLst>
              <a:ext uri="{FF2B5EF4-FFF2-40B4-BE49-F238E27FC236}">
                <a16:creationId xmlns:a16="http://schemas.microsoft.com/office/drawing/2014/main" id="{26F4ADF2-2D6D-D165-2CDA-2511B8E33863}"/>
              </a:ext>
            </a:extLst>
          </p:cNvPr>
          <p:cNvPicPr>
            <a:picLocks noChangeAspect="1"/>
          </p:cNvPicPr>
          <p:nvPr userDrawn="1"/>
        </p:nvPicPr>
        <p:blipFill>
          <a:blip r:embed="rId12">
            <a:extLst>
              <a:ext uri="{28A0092B-C50C-407E-A947-70E740481C1C}">
                <a14:useLocalDpi xmlns:a14="http://schemas.microsoft.com/office/drawing/2010/main" val="0"/>
              </a:ext>
            </a:extLst>
          </a:blip>
          <a:srcRect l="23082" t="13908" r="23279" b="1085"/>
          <a:stretch>
            <a:fillRect/>
          </a:stretch>
        </p:blipFill>
        <p:spPr>
          <a:xfrm>
            <a:off x="2963757" y="2702776"/>
            <a:ext cx="1270918" cy="979539"/>
          </a:xfrm>
          <a:custGeom>
            <a:avLst/>
            <a:gdLst>
              <a:gd name="connsiteX0" fmla="*/ 635459 w 1270918"/>
              <a:gd name="connsiteY0" fmla="*/ 0 h 979539"/>
              <a:gd name="connsiteX1" fmla="*/ 1270918 w 1270918"/>
              <a:gd name="connsiteY1" fmla="*/ 979539 h 979539"/>
              <a:gd name="connsiteX2" fmla="*/ 0 w 1270918"/>
              <a:gd name="connsiteY2" fmla="*/ 979539 h 979539"/>
            </a:gdLst>
            <a:ahLst/>
            <a:cxnLst>
              <a:cxn ang="0">
                <a:pos x="connsiteX0" y="connsiteY0"/>
              </a:cxn>
              <a:cxn ang="0">
                <a:pos x="connsiteX1" y="connsiteY1"/>
              </a:cxn>
              <a:cxn ang="0">
                <a:pos x="connsiteX2" y="connsiteY2"/>
              </a:cxn>
            </a:cxnLst>
            <a:rect l="l" t="t" r="r" b="b"/>
            <a:pathLst>
              <a:path w="1270918" h="979539">
                <a:moveTo>
                  <a:pt x="635459" y="0"/>
                </a:moveTo>
                <a:lnTo>
                  <a:pt x="1270918" y="979539"/>
                </a:lnTo>
                <a:lnTo>
                  <a:pt x="0" y="979539"/>
                </a:lnTo>
                <a:close/>
              </a:path>
            </a:pathLst>
          </a:custGeom>
        </p:spPr>
      </p:pic>
      <p:sp>
        <p:nvSpPr>
          <p:cNvPr id="40" name="Isosceles Triangle 39">
            <a:extLst>
              <a:ext uri="{FF2B5EF4-FFF2-40B4-BE49-F238E27FC236}">
                <a16:creationId xmlns:a16="http://schemas.microsoft.com/office/drawing/2014/main" id="{CD29F5C3-A1F8-505F-01D6-906CA447D1A9}"/>
              </a:ext>
            </a:extLst>
          </p:cNvPr>
          <p:cNvSpPr/>
          <p:nvPr userDrawn="1"/>
        </p:nvSpPr>
        <p:spPr>
          <a:xfrm rot="10800000">
            <a:off x="2256411" y="2702776"/>
            <a:ext cx="1270918" cy="979539"/>
          </a:xfrm>
          <a:prstGeom prst="triangle">
            <a:avLst/>
          </a:prstGeom>
          <a:solidFill>
            <a:srgbClr val="215C79">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4C425BCD-0B93-FAF3-4F2F-E840695794AE}"/>
              </a:ext>
            </a:extLst>
          </p:cNvPr>
          <p:cNvSpPr/>
          <p:nvPr userDrawn="1"/>
        </p:nvSpPr>
        <p:spPr>
          <a:xfrm rot="10800000">
            <a:off x="3674323" y="2702775"/>
            <a:ext cx="1270918" cy="979539"/>
          </a:xfrm>
          <a:prstGeom prst="triangle">
            <a:avLst/>
          </a:prstGeom>
          <a:solidFill>
            <a:srgbClr val="2A4F6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F770415-1B44-B8AD-7FD1-5E83B4F739C8}"/>
              </a:ext>
            </a:extLst>
          </p:cNvPr>
          <p:cNvSpPr/>
          <p:nvPr userDrawn="1"/>
        </p:nvSpPr>
        <p:spPr>
          <a:xfrm rot="10800000">
            <a:off x="-579415" y="2702775"/>
            <a:ext cx="1270918" cy="979539"/>
          </a:xfrm>
          <a:prstGeom prst="triangle">
            <a:avLst/>
          </a:prstGeom>
          <a:solidFill>
            <a:srgbClr val="0885C4">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6986D7B-0140-0A67-CFBD-38BE4063313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709719" y="5492156"/>
            <a:ext cx="1220375" cy="376557"/>
          </a:xfrm>
          <a:prstGeom prst="rect">
            <a:avLst/>
          </a:prstGeom>
        </p:spPr>
      </p:pic>
      <p:pic>
        <p:nvPicPr>
          <p:cNvPr id="5" name="Picture 4" descr="A red and black logo&#10;&#10;Description automatically generated">
            <a:extLst>
              <a:ext uri="{FF2B5EF4-FFF2-40B4-BE49-F238E27FC236}">
                <a16:creationId xmlns:a16="http://schemas.microsoft.com/office/drawing/2014/main" id="{C66BF876-6E41-9C31-E5C1-6F3B97441B3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10860" y="5964453"/>
            <a:ext cx="636168" cy="443939"/>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A446F"/>
        </a:solidFill>
        <a:effectLst/>
      </p:bgPr>
    </p:bg>
    <p:spTree>
      <p:nvGrpSpPr>
        <p:cNvPr id="1" name=""/>
        <p:cNvGrpSpPr/>
        <p:nvPr/>
      </p:nvGrpSpPr>
      <p:grpSpPr>
        <a:xfrm>
          <a:off x="0" y="0"/>
          <a:ext cx="0" cy="0"/>
          <a:chOff x="0" y="0"/>
          <a:chExt cx="0" cy="0"/>
        </a:xfrm>
      </p:grpSpPr>
      <p:pic>
        <p:nvPicPr>
          <p:cNvPr id="14" name="Picture 13" descr="A black triangle with a rainbow edge&#10;&#10;Description automatically generated">
            <a:extLst>
              <a:ext uri="{FF2B5EF4-FFF2-40B4-BE49-F238E27FC236}">
                <a16:creationId xmlns:a16="http://schemas.microsoft.com/office/drawing/2014/main" id="{5C203931-1C32-2072-5850-365C5B086F4F}"/>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
        <p:nvSpPr>
          <p:cNvPr id="11" name="Title 1">
            <a:extLst>
              <a:ext uri="{FF2B5EF4-FFF2-40B4-BE49-F238E27FC236}">
                <a16:creationId xmlns:a16="http://schemas.microsoft.com/office/drawing/2014/main" id="{1BB2F4D8-A0D2-37D0-E0C5-F113861AF9A2}"/>
              </a:ext>
            </a:extLst>
          </p:cNvPr>
          <p:cNvSpPr>
            <a:spLocks noGrp="1"/>
          </p:cNvSpPr>
          <p:nvPr userDrawn="1">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FastTrack for Azure</a:t>
            </a:r>
          </a:p>
        </p:txBody>
      </p:sp>
      <p:sp>
        <p:nvSpPr>
          <p:cNvPr id="12" name="Text Placeholder 4">
            <a:extLst>
              <a:ext uri="{FF2B5EF4-FFF2-40B4-BE49-F238E27FC236}">
                <a16:creationId xmlns:a16="http://schemas.microsoft.com/office/drawing/2014/main" id="{A8001EED-283C-ADC5-6BD9-BE58869F9E6F}"/>
              </a:ext>
            </a:extLst>
          </p:cNvPr>
          <p:cNvSpPr>
            <a:spLocks noGrp="1"/>
          </p:cNvSpPr>
          <p:nvPr userDrawn="1">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5" name="Text Placeholder 4">
            <a:extLst>
              <a:ext uri="{FF2B5EF4-FFF2-40B4-BE49-F238E27FC236}">
                <a16:creationId xmlns:a16="http://schemas.microsoft.com/office/drawing/2014/main" id="{5C6DBC4C-7779-843B-ADD9-0CCFB902DE69}"/>
              </a:ext>
            </a:extLst>
          </p:cNvPr>
          <p:cNvSpPr>
            <a:spLocks noGrp="1"/>
          </p:cNvSpPr>
          <p:nvPr userDrawn="1">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8" name="Text Placeholder 4">
            <a:extLst>
              <a:ext uri="{FF2B5EF4-FFF2-40B4-BE49-F238E27FC236}">
                <a16:creationId xmlns:a16="http://schemas.microsoft.com/office/drawing/2014/main" id="{C39747CA-AF82-B111-AD91-FCBDC470C353}"/>
              </a:ext>
            </a:extLst>
          </p:cNvPr>
          <p:cNvSpPr>
            <a:spLocks noGrp="1"/>
          </p:cNvSpPr>
          <p:nvPr userDrawn="1">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9" name="MS logo white - EMF" descr="Microsoft logo white text version">
            <a:extLst>
              <a:ext uri="{FF2B5EF4-FFF2-40B4-BE49-F238E27FC236}">
                <a16:creationId xmlns:a16="http://schemas.microsoft.com/office/drawing/2014/main" id="{43AB0A31-D84F-3D4C-F22E-E50FFB7ED5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8159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091F2C"/>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BB2F4D8-A0D2-37D0-E0C5-F113861AF9A2}"/>
              </a:ext>
            </a:extLst>
          </p:cNvPr>
          <p:cNvSpPr>
            <a:spLocks noGrp="1"/>
          </p:cNvSpPr>
          <p:nvPr>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FastTrack for Azure</a:t>
            </a:r>
          </a:p>
        </p:txBody>
      </p:sp>
      <p:pic>
        <p:nvPicPr>
          <p:cNvPr id="9" name="MS logo white - EMF" descr="Microsoft logo white text version">
            <a:extLst>
              <a:ext uri="{FF2B5EF4-FFF2-40B4-BE49-F238E27FC236}">
                <a16:creationId xmlns:a16="http://schemas.microsoft.com/office/drawing/2014/main" id="{84104C0D-3543-DEE2-FF8D-4281F57025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Placeholder 4">
            <a:extLst>
              <a:ext uri="{FF2B5EF4-FFF2-40B4-BE49-F238E27FC236}">
                <a16:creationId xmlns:a16="http://schemas.microsoft.com/office/drawing/2014/main" id="{6B9DE155-8059-0FAB-562E-EA4BFFC67CA4}"/>
              </a:ext>
            </a:extLst>
          </p:cNvPr>
          <p:cNvSpPr>
            <a:spLocks noGrp="1"/>
          </p:cNvSpPr>
          <p:nvPr>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3" name="Text Placeholder 4">
            <a:extLst>
              <a:ext uri="{FF2B5EF4-FFF2-40B4-BE49-F238E27FC236}">
                <a16:creationId xmlns:a16="http://schemas.microsoft.com/office/drawing/2014/main" id="{594F0E2B-198D-E899-5795-8CEF6DE31D05}"/>
              </a:ext>
            </a:extLst>
          </p:cNvPr>
          <p:cNvSpPr>
            <a:spLocks noGrp="1"/>
          </p:cNvSpPr>
          <p:nvPr>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9FE9F74F-1166-6D35-072A-21E98F3DB8D7}"/>
              </a:ext>
            </a:extLst>
          </p:cNvPr>
          <p:cNvSpPr>
            <a:spLocks noGrp="1"/>
          </p:cNvSpPr>
          <p:nvPr>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12" name="Picture 11" descr="A black triangle with a rainbow edge&#10;&#10;Description automatically generated">
            <a:extLst>
              <a:ext uri="{FF2B5EF4-FFF2-40B4-BE49-F238E27FC236}">
                <a16:creationId xmlns:a16="http://schemas.microsoft.com/office/drawing/2014/main" id="{BCC54846-556F-806B-C963-F521EAA7A5D7}"/>
              </a:ext>
            </a:extLst>
          </p:cNvPr>
          <p:cNvPicPr>
            <a:picLocks noChangeAspect="1"/>
          </p:cNvPicPr>
          <p:nvPr userDrawn="1"/>
        </p:nvPicPr>
        <p:blipFill rotWithShape="1">
          <a:blip r:embed="rId3"/>
          <a:srcRect l="32314" r="37993" b="64066"/>
          <a:stretch/>
        </p:blipFill>
        <p:spPr>
          <a:xfrm rot="16200000" flipH="1">
            <a:off x="6254001" y="920000"/>
            <a:ext cx="6858000" cy="5017999"/>
          </a:xfrm>
          <a:prstGeom prst="rect">
            <a:avLst/>
          </a:prstGeom>
        </p:spPr>
      </p:pic>
      <p:cxnSp>
        <p:nvCxnSpPr>
          <p:cNvPr id="14" name="Straight Connector 13">
            <a:extLst>
              <a:ext uri="{FF2B5EF4-FFF2-40B4-BE49-F238E27FC236}">
                <a16:creationId xmlns:a16="http://schemas.microsoft.com/office/drawing/2014/main" id="{68A687A6-C598-BDA1-3761-0457B0F927EC}"/>
              </a:ext>
            </a:extLst>
          </p:cNvPr>
          <p:cNvCxnSpPr>
            <a:cxnSpLocks/>
          </p:cNvCxnSpPr>
          <p:nvPr userDrawn="1"/>
        </p:nvCxnSpPr>
        <p:spPr>
          <a:xfrm>
            <a:off x="2224454" y="536895"/>
            <a:ext cx="0" cy="447844"/>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44A1303-5A96-023A-C9BB-E341F66A0CA8}"/>
              </a:ext>
            </a:extLst>
          </p:cNvPr>
          <p:cNvGrpSpPr/>
          <p:nvPr userDrawn="1"/>
        </p:nvGrpSpPr>
        <p:grpSpPr>
          <a:xfrm>
            <a:off x="2501263" y="374837"/>
            <a:ext cx="2089787" cy="609901"/>
            <a:chOff x="2501263" y="374837"/>
            <a:chExt cx="2089787" cy="609901"/>
          </a:xfrm>
        </p:grpSpPr>
        <p:pic>
          <p:nvPicPr>
            <p:cNvPr id="16" name="Picture 15" descr="A blue hexagon with a blue logo&#10;&#10;Description automatically generated">
              <a:extLst>
                <a:ext uri="{FF2B5EF4-FFF2-40B4-BE49-F238E27FC236}">
                  <a16:creationId xmlns:a16="http://schemas.microsoft.com/office/drawing/2014/main" id="{798B8BC7-D246-35DB-A4C0-EE192F2FA751}"/>
                </a:ext>
              </a:extLst>
            </p:cNvPr>
            <p:cNvPicPr>
              <a:picLocks noChangeAspect="1"/>
            </p:cNvPicPr>
            <p:nvPr/>
          </p:nvPicPr>
          <p:blipFill rotWithShape="1">
            <a:blip r:embed="rId4"/>
            <a:srcRect t="16628"/>
            <a:stretch/>
          </p:blipFill>
          <p:spPr>
            <a:xfrm>
              <a:off x="2501263" y="476249"/>
              <a:ext cx="478658" cy="508489"/>
            </a:xfrm>
            <a:prstGeom prst="rect">
              <a:avLst/>
            </a:prstGeom>
          </p:spPr>
        </p:pic>
        <p:sp>
          <p:nvSpPr>
            <p:cNvPr id="17" name="TextBox 16">
              <a:extLst>
                <a:ext uri="{FF2B5EF4-FFF2-40B4-BE49-F238E27FC236}">
                  <a16:creationId xmlns:a16="http://schemas.microsoft.com/office/drawing/2014/main" id="{49C5F900-39CF-A1AB-8D31-E939BA08F886}"/>
                </a:ext>
              </a:extLst>
            </p:cNvPr>
            <p:cNvSpPr txBox="1"/>
            <p:nvPr/>
          </p:nvSpPr>
          <p:spPr>
            <a:xfrm>
              <a:off x="3031584" y="633610"/>
              <a:ext cx="15594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mn-ea"/>
                  <a:cs typeface="+mn-cs"/>
                </a:rPr>
                <a:t>FastTrack for Azure</a:t>
              </a:r>
            </a:p>
          </p:txBody>
        </p:sp>
        <p:pic>
          <p:nvPicPr>
            <p:cNvPr id="18" name="Picture 17" descr="A blue hexagon with a blue logo&#10;&#10;Description automatically generated">
              <a:extLst>
                <a:ext uri="{FF2B5EF4-FFF2-40B4-BE49-F238E27FC236}">
                  <a16:creationId xmlns:a16="http://schemas.microsoft.com/office/drawing/2014/main" id="{21B39E1F-DBB2-88D7-1F02-6658ECD88E8F}"/>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b="83609"/>
            <a:stretch/>
          </p:blipFill>
          <p:spPr>
            <a:xfrm>
              <a:off x="2501263" y="374837"/>
              <a:ext cx="478658" cy="99967"/>
            </a:xfrm>
            <a:prstGeom prst="rect">
              <a:avLst/>
            </a:prstGeom>
          </p:spPr>
        </p:pic>
      </p:grpSp>
    </p:spTree>
    <p:extLst>
      <p:ext uri="{BB962C8B-B14F-4D97-AF65-F5344CB8AC3E}">
        <p14:creationId xmlns:p14="http://schemas.microsoft.com/office/powerpoint/2010/main" val="385730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A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4316951" cy="677108"/>
          </a:xfrm>
        </p:spPr>
        <p:txBody>
          <a:bodyPr/>
          <a:lstStyle>
            <a:lvl1pPr>
              <a:defRPr sz="4400">
                <a:solidFill>
                  <a:schemeClr val="tx2"/>
                </a:solidFill>
              </a:defRPr>
            </a:lvl1pPr>
          </a:lstStyle>
          <a:p>
            <a:r>
              <a:rPr lang="en-US"/>
              <a:t>Agenda</a:t>
            </a:r>
          </a:p>
        </p:txBody>
      </p:sp>
      <p:sp>
        <p:nvSpPr>
          <p:cNvPr id="12" name="Rectangle 11">
            <a:extLst>
              <a:ext uri="{FF2B5EF4-FFF2-40B4-BE49-F238E27FC236}">
                <a16:creationId xmlns:a16="http://schemas.microsoft.com/office/drawing/2014/main" id="{FC3963A3-0A77-00C6-B77F-30F1F0EF74F5}"/>
              </a:ext>
            </a:extLst>
          </p:cNvPr>
          <p:cNvSpPr/>
          <p:nvPr userDrawn="1"/>
        </p:nvSpPr>
        <p:spPr bwMode="auto">
          <a:xfrm>
            <a:off x="5439905" y="585788"/>
            <a:ext cx="6165291" cy="5776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err="1">
              <a:ln>
                <a:noFill/>
              </a:ln>
              <a:solidFill>
                <a:srgbClr val="FFFFFF"/>
              </a:solidFill>
              <a:effectLst/>
              <a:uLnTx/>
              <a:uFillTx/>
              <a:latin typeface="Segoe Sans Text"/>
              <a:ea typeface="Segoe UI" pitchFamily="34" charset="0"/>
              <a:cs typeface="Segoe UI" pitchFamily="34" charset="0"/>
            </a:endParaRPr>
          </a:p>
        </p:txBody>
      </p:sp>
      <p:sp>
        <p:nvSpPr>
          <p:cNvPr id="28" name="Text Placeholder 27">
            <a:extLst>
              <a:ext uri="{FF2B5EF4-FFF2-40B4-BE49-F238E27FC236}">
                <a16:creationId xmlns:a16="http://schemas.microsoft.com/office/drawing/2014/main" id="{706DB393-575C-BBBF-1626-9F486F9B618C}"/>
              </a:ext>
            </a:extLst>
          </p:cNvPr>
          <p:cNvSpPr>
            <a:spLocks noGrp="1"/>
          </p:cNvSpPr>
          <p:nvPr>
            <p:ph type="body" sz="quarter" idx="10" hasCustomPrompt="1"/>
          </p:nvPr>
        </p:nvSpPr>
        <p:spPr>
          <a:xfrm>
            <a:off x="5827487" y="805544"/>
            <a:ext cx="5474776" cy="5297713"/>
          </a:xfrm>
        </p:spPr>
        <p:txBody>
          <a:bodyPr>
            <a:normAutofit/>
          </a:bodyPr>
          <a:lstStyle>
            <a:lvl1pPr marL="342900" indent="-342900">
              <a:lnSpc>
                <a:spcPct val="200000"/>
              </a:lnSpc>
              <a:spcBef>
                <a:spcPts val="0"/>
              </a:spcBef>
              <a:buNone/>
              <a:tabLst/>
              <a:defRPr lang="en-US" sz="2400" b="0" kern="1200" spc="0" baseline="0" dirty="0" smtClean="0">
                <a:solidFill>
                  <a:srgbClr val="8DC8E8"/>
                </a:solidFill>
                <a:latin typeface="+mj-lt"/>
                <a:ea typeface="+mn-ea"/>
                <a:cs typeface="Segoe UI" panose="020B0502040204020203" pitchFamily="34" charset="0"/>
              </a:defRPr>
            </a:lvl1pPr>
            <a:lvl2pPr marL="0" indent="0">
              <a:buNone/>
              <a:tabLst/>
              <a:defRPr sz="2400">
                <a:solidFill>
                  <a:schemeClr val="tx2"/>
                </a:solidFill>
                <a:latin typeface="+mj-lt"/>
              </a:defRPr>
            </a:lvl2pPr>
            <a:lvl3pPr marL="222250" indent="-222250">
              <a:tabLst/>
              <a:defRPr sz="2400">
                <a:solidFill>
                  <a:schemeClr val="tx2"/>
                </a:solidFill>
                <a:latin typeface="+mj-lt"/>
              </a:defRPr>
            </a:lvl3pPr>
            <a:lvl4pPr marL="222250" indent="-222250">
              <a:tabLst/>
              <a:defRPr sz="2400">
                <a:solidFill>
                  <a:schemeClr val="tx2"/>
                </a:solidFill>
                <a:latin typeface="+mj-lt"/>
              </a:defRPr>
            </a:lvl4pPr>
            <a:lvl5pPr marL="222250" indent="-222250">
              <a:tabLst/>
              <a:defRPr sz="2400">
                <a:solidFill>
                  <a:schemeClr val="tx2"/>
                </a:solidFill>
                <a:latin typeface="+mj-lt"/>
              </a:defRPr>
            </a:lvl5pPr>
          </a:lstStyle>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p:txBody>
      </p:sp>
      <p:pic>
        <p:nvPicPr>
          <p:cNvPr id="4" name="Picture 3" descr="A black triangle with a rainbow edge&#10;&#10;Description automatically generated">
            <a:extLst>
              <a:ext uri="{FF2B5EF4-FFF2-40B4-BE49-F238E27FC236}">
                <a16:creationId xmlns:a16="http://schemas.microsoft.com/office/drawing/2014/main" id="{F821779A-A2C3-9DF8-1956-5C16F921F385}"/>
              </a:ext>
            </a:extLst>
          </p:cNvPr>
          <p:cNvPicPr>
            <a:picLocks noChangeAspect="1"/>
          </p:cNvPicPr>
          <p:nvPr userDrawn="1"/>
        </p:nvPicPr>
        <p:blipFill rotWithShape="1">
          <a:blip r:embed="rId2"/>
          <a:srcRect r="29034" b="36498"/>
          <a:stretch/>
        </p:blipFill>
        <p:spPr>
          <a:xfrm flipH="1">
            <a:off x="0" y="3962535"/>
            <a:ext cx="5351839" cy="2895465"/>
          </a:xfrm>
          <a:prstGeom prst="rect">
            <a:avLst/>
          </a:prstGeom>
        </p:spPr>
      </p:pic>
    </p:spTree>
    <p:extLst>
      <p:ext uri="{BB962C8B-B14F-4D97-AF65-F5344CB8AC3E}">
        <p14:creationId xmlns:p14="http://schemas.microsoft.com/office/powerpoint/2010/main" val="1534550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 Expanded">
    <p:spTree>
      <p:nvGrpSpPr>
        <p:cNvPr id="1" name=""/>
        <p:cNvGrpSpPr/>
        <p:nvPr/>
      </p:nvGrpSpPr>
      <p:grpSpPr>
        <a:xfrm>
          <a:off x="0" y="0"/>
          <a:ext cx="0" cy="0"/>
          <a:chOff x="0" y="0"/>
          <a:chExt cx="0" cy="0"/>
        </a:xfrm>
      </p:grpSpPr>
      <p:pic>
        <p:nvPicPr>
          <p:cNvPr id="37" name="Picture 36" descr="A white and black background&#10;&#10;Description automatically generated">
            <a:extLst>
              <a:ext uri="{FF2B5EF4-FFF2-40B4-BE49-F238E27FC236}">
                <a16:creationId xmlns:a16="http://schemas.microsoft.com/office/drawing/2014/main" id="{B004E61D-9C27-2976-7FB2-71A5B0F72B57}"/>
              </a:ext>
            </a:extLst>
          </p:cNvPr>
          <p:cNvPicPr>
            <a:picLocks noChangeAspect="1"/>
          </p:cNvPicPr>
          <p:nvPr userDrawn="1"/>
        </p:nvPicPr>
        <p:blipFill rotWithShape="1">
          <a:blip r:embed="rId2">
            <a:duotone>
              <a:prstClr val="black"/>
              <a:schemeClr val="accent2">
                <a:tint val="45000"/>
                <a:satMod val="400000"/>
              </a:schemeClr>
            </a:duotone>
            <a:alphaModFix amt="10000"/>
          </a:blip>
          <a:srcRect l="31883"/>
          <a:stretch/>
        </p:blipFill>
        <p:spPr>
          <a:xfrm rot="10800000">
            <a:off x="6096000" y="-1"/>
            <a:ext cx="6096000" cy="4464423"/>
          </a:xfrm>
          <a:prstGeom prst="rect">
            <a:avLst/>
          </a:prstGeom>
        </p:spPr>
      </p:pic>
      <p:sp>
        <p:nvSpPr>
          <p:cNvPr id="3" name="Rectangle 2">
            <a:extLst>
              <a:ext uri="{FF2B5EF4-FFF2-40B4-BE49-F238E27FC236}">
                <a16:creationId xmlns:a16="http://schemas.microsoft.com/office/drawing/2014/main" id="{31AF27AA-4B05-BED4-0443-AF8582698622}"/>
              </a:ext>
            </a:extLst>
          </p:cNvPr>
          <p:cNvSpPr/>
          <p:nvPr userDrawn="1"/>
        </p:nvSpPr>
        <p:spPr bwMode="auto">
          <a:xfrm>
            <a:off x="0" y="3793068"/>
            <a:ext cx="12192000" cy="3064934"/>
          </a:xfrm>
          <a:prstGeom prst="rect">
            <a:avLst/>
          </a:prstGeom>
          <a:gradFill flip="none" rotWithShape="1">
            <a:gsLst>
              <a:gs pos="0">
                <a:schemeClr val="accent2"/>
              </a:gs>
              <a:gs pos="100000">
                <a:schemeClr val="accent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11032237" cy="677108"/>
          </a:xfrm>
        </p:spPr>
        <p:txBody>
          <a:bodyPr/>
          <a:lstStyle>
            <a:lvl1pPr>
              <a:defRPr sz="4400"/>
            </a:lvl1pPr>
          </a:lstStyle>
          <a:p>
            <a:r>
              <a:rPr lang="en-US"/>
              <a:t>Agenda</a:t>
            </a:r>
          </a:p>
        </p:txBody>
      </p:sp>
      <p:pic>
        <p:nvPicPr>
          <p:cNvPr id="4" name="Picture 3" descr="A black triangle with a rainbow edge&#10;&#10;Description automatically generated">
            <a:extLst>
              <a:ext uri="{FF2B5EF4-FFF2-40B4-BE49-F238E27FC236}">
                <a16:creationId xmlns:a16="http://schemas.microsoft.com/office/drawing/2014/main" id="{628F5BC5-B685-49B5-A93F-AB6B0E618711}"/>
              </a:ext>
            </a:extLst>
          </p:cNvPr>
          <p:cNvPicPr>
            <a:picLocks noChangeAspect="1"/>
          </p:cNvPicPr>
          <p:nvPr userDrawn="1"/>
        </p:nvPicPr>
        <p:blipFill rotWithShape="1">
          <a:blip r:embed="rId3"/>
          <a:srcRect l="25904" r="46843" b="93964"/>
          <a:stretch/>
        </p:blipFill>
        <p:spPr>
          <a:xfrm>
            <a:off x="2927349" y="5617343"/>
            <a:ext cx="9264651" cy="1240658"/>
          </a:xfrm>
          <a:prstGeom prst="rect">
            <a:avLst/>
          </a:prstGeom>
        </p:spPr>
      </p:pic>
      <p:sp>
        <p:nvSpPr>
          <p:cNvPr id="10" name="Text Placeholder 9">
            <a:extLst>
              <a:ext uri="{FF2B5EF4-FFF2-40B4-BE49-F238E27FC236}">
                <a16:creationId xmlns:a16="http://schemas.microsoft.com/office/drawing/2014/main" id="{F28D4652-81C3-1E90-7921-7E48BF2EED5A}"/>
              </a:ext>
            </a:extLst>
          </p:cNvPr>
          <p:cNvSpPr>
            <a:spLocks noGrp="1"/>
          </p:cNvSpPr>
          <p:nvPr>
            <p:ph type="body" sz="quarter" idx="10" hasCustomPrompt="1"/>
          </p:nvPr>
        </p:nvSpPr>
        <p:spPr>
          <a:xfrm>
            <a:off x="588963"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3" name="Text Placeholder 9">
            <a:extLst>
              <a:ext uri="{FF2B5EF4-FFF2-40B4-BE49-F238E27FC236}">
                <a16:creationId xmlns:a16="http://schemas.microsoft.com/office/drawing/2014/main" id="{F5B5333E-D250-13C8-4EE5-29F123A6D856}"/>
              </a:ext>
            </a:extLst>
          </p:cNvPr>
          <p:cNvSpPr>
            <a:spLocks noGrp="1"/>
          </p:cNvSpPr>
          <p:nvPr>
            <p:ph type="body" sz="quarter" idx="11" hasCustomPrompt="1"/>
          </p:nvPr>
        </p:nvSpPr>
        <p:spPr>
          <a:xfrm>
            <a:off x="2832100"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4" name="Text Placeholder 9">
            <a:extLst>
              <a:ext uri="{FF2B5EF4-FFF2-40B4-BE49-F238E27FC236}">
                <a16:creationId xmlns:a16="http://schemas.microsoft.com/office/drawing/2014/main" id="{32AF570E-B94F-059E-3595-961A840CC855}"/>
              </a:ext>
            </a:extLst>
          </p:cNvPr>
          <p:cNvSpPr>
            <a:spLocks noGrp="1"/>
          </p:cNvSpPr>
          <p:nvPr>
            <p:ph type="body" sz="quarter" idx="12" hasCustomPrompt="1"/>
          </p:nvPr>
        </p:nvSpPr>
        <p:spPr>
          <a:xfrm>
            <a:off x="5075237"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5" name="Text Placeholder 9">
            <a:extLst>
              <a:ext uri="{FF2B5EF4-FFF2-40B4-BE49-F238E27FC236}">
                <a16:creationId xmlns:a16="http://schemas.microsoft.com/office/drawing/2014/main" id="{0F8B6EBD-17E1-5946-FE9D-B51D338F2670}"/>
              </a:ext>
            </a:extLst>
          </p:cNvPr>
          <p:cNvSpPr>
            <a:spLocks noGrp="1"/>
          </p:cNvSpPr>
          <p:nvPr>
            <p:ph type="body" sz="quarter" idx="13" hasCustomPrompt="1"/>
          </p:nvPr>
        </p:nvSpPr>
        <p:spPr>
          <a:xfrm>
            <a:off x="7318374"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6" name="Text Placeholder 9">
            <a:extLst>
              <a:ext uri="{FF2B5EF4-FFF2-40B4-BE49-F238E27FC236}">
                <a16:creationId xmlns:a16="http://schemas.microsoft.com/office/drawing/2014/main" id="{84FFEA7A-4345-9107-4B44-B4A52EA19880}"/>
              </a:ext>
            </a:extLst>
          </p:cNvPr>
          <p:cNvSpPr>
            <a:spLocks noGrp="1"/>
          </p:cNvSpPr>
          <p:nvPr>
            <p:ph type="body" sz="quarter" idx="14" hasCustomPrompt="1"/>
          </p:nvPr>
        </p:nvSpPr>
        <p:spPr>
          <a:xfrm>
            <a:off x="9561511"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26" name="Text Placeholder 18">
            <a:extLst>
              <a:ext uri="{FF2B5EF4-FFF2-40B4-BE49-F238E27FC236}">
                <a16:creationId xmlns:a16="http://schemas.microsoft.com/office/drawing/2014/main" id="{15A22B99-35E8-6D53-3E0D-FC4BE76CE5AA}"/>
              </a:ext>
            </a:extLst>
          </p:cNvPr>
          <p:cNvSpPr>
            <a:spLocks noGrp="1"/>
          </p:cNvSpPr>
          <p:nvPr>
            <p:ph type="body" sz="quarter" idx="22" hasCustomPrompt="1"/>
          </p:nvPr>
        </p:nvSpPr>
        <p:spPr>
          <a:xfrm>
            <a:off x="588962"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7" name="Text Placeholder 18">
            <a:extLst>
              <a:ext uri="{FF2B5EF4-FFF2-40B4-BE49-F238E27FC236}">
                <a16:creationId xmlns:a16="http://schemas.microsoft.com/office/drawing/2014/main" id="{6D858C15-0CDD-C10C-FAAF-52C21F2BBE46}"/>
              </a:ext>
            </a:extLst>
          </p:cNvPr>
          <p:cNvSpPr>
            <a:spLocks noGrp="1"/>
          </p:cNvSpPr>
          <p:nvPr>
            <p:ph type="body" sz="quarter" idx="23" hasCustomPrompt="1"/>
          </p:nvPr>
        </p:nvSpPr>
        <p:spPr>
          <a:xfrm>
            <a:off x="2832099"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9" name="Text Placeholder 18">
            <a:extLst>
              <a:ext uri="{FF2B5EF4-FFF2-40B4-BE49-F238E27FC236}">
                <a16:creationId xmlns:a16="http://schemas.microsoft.com/office/drawing/2014/main" id="{69EA2486-6B2C-6926-B785-0F5EAB851431}"/>
              </a:ext>
            </a:extLst>
          </p:cNvPr>
          <p:cNvSpPr>
            <a:spLocks noGrp="1"/>
          </p:cNvSpPr>
          <p:nvPr>
            <p:ph type="body" sz="quarter" idx="24" hasCustomPrompt="1"/>
          </p:nvPr>
        </p:nvSpPr>
        <p:spPr>
          <a:xfrm>
            <a:off x="5075236"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0" name="Text Placeholder 18">
            <a:extLst>
              <a:ext uri="{FF2B5EF4-FFF2-40B4-BE49-F238E27FC236}">
                <a16:creationId xmlns:a16="http://schemas.microsoft.com/office/drawing/2014/main" id="{627C894E-51B0-DC67-8D17-8DC57620E28A}"/>
              </a:ext>
            </a:extLst>
          </p:cNvPr>
          <p:cNvSpPr>
            <a:spLocks noGrp="1"/>
          </p:cNvSpPr>
          <p:nvPr>
            <p:ph type="body" sz="quarter" idx="25" hasCustomPrompt="1"/>
          </p:nvPr>
        </p:nvSpPr>
        <p:spPr>
          <a:xfrm>
            <a:off x="7318373"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1" name="Text Placeholder 18">
            <a:extLst>
              <a:ext uri="{FF2B5EF4-FFF2-40B4-BE49-F238E27FC236}">
                <a16:creationId xmlns:a16="http://schemas.microsoft.com/office/drawing/2014/main" id="{E3C4A321-ABB9-C990-16BF-9575A67569B7}"/>
              </a:ext>
            </a:extLst>
          </p:cNvPr>
          <p:cNvSpPr>
            <a:spLocks noGrp="1"/>
          </p:cNvSpPr>
          <p:nvPr>
            <p:ph type="body" sz="quarter" idx="26" hasCustomPrompt="1"/>
          </p:nvPr>
        </p:nvSpPr>
        <p:spPr>
          <a:xfrm>
            <a:off x="9561510"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8" name="Text Placeholder 18">
            <a:extLst>
              <a:ext uri="{FF2B5EF4-FFF2-40B4-BE49-F238E27FC236}">
                <a16:creationId xmlns:a16="http://schemas.microsoft.com/office/drawing/2014/main" id="{122550F2-5886-734B-E281-4CC0919A0734}"/>
              </a:ext>
            </a:extLst>
          </p:cNvPr>
          <p:cNvSpPr>
            <a:spLocks noGrp="1"/>
          </p:cNvSpPr>
          <p:nvPr>
            <p:ph type="body" sz="quarter" idx="27" hasCustomPrompt="1"/>
          </p:nvPr>
        </p:nvSpPr>
        <p:spPr>
          <a:xfrm>
            <a:off x="588962"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9" name="Text Placeholder 18">
            <a:extLst>
              <a:ext uri="{FF2B5EF4-FFF2-40B4-BE49-F238E27FC236}">
                <a16:creationId xmlns:a16="http://schemas.microsoft.com/office/drawing/2014/main" id="{1ECF290F-8D9B-18DC-D908-ABFD2594CC2A}"/>
              </a:ext>
            </a:extLst>
          </p:cNvPr>
          <p:cNvSpPr>
            <a:spLocks noGrp="1"/>
          </p:cNvSpPr>
          <p:nvPr>
            <p:ph type="body" sz="quarter" idx="28" hasCustomPrompt="1"/>
          </p:nvPr>
        </p:nvSpPr>
        <p:spPr>
          <a:xfrm>
            <a:off x="2832099"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0" name="Text Placeholder 18">
            <a:extLst>
              <a:ext uri="{FF2B5EF4-FFF2-40B4-BE49-F238E27FC236}">
                <a16:creationId xmlns:a16="http://schemas.microsoft.com/office/drawing/2014/main" id="{B9D35D8B-E6FF-1168-952C-03CBC2F6EE66}"/>
              </a:ext>
            </a:extLst>
          </p:cNvPr>
          <p:cNvSpPr>
            <a:spLocks noGrp="1"/>
          </p:cNvSpPr>
          <p:nvPr>
            <p:ph type="body" sz="quarter" idx="29" hasCustomPrompt="1"/>
          </p:nvPr>
        </p:nvSpPr>
        <p:spPr>
          <a:xfrm>
            <a:off x="5075236"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1" name="Text Placeholder 18">
            <a:extLst>
              <a:ext uri="{FF2B5EF4-FFF2-40B4-BE49-F238E27FC236}">
                <a16:creationId xmlns:a16="http://schemas.microsoft.com/office/drawing/2014/main" id="{3C54D47D-1052-80D2-1D18-C6B2F67ECF86}"/>
              </a:ext>
            </a:extLst>
          </p:cNvPr>
          <p:cNvSpPr>
            <a:spLocks noGrp="1"/>
          </p:cNvSpPr>
          <p:nvPr>
            <p:ph type="body" sz="quarter" idx="30" hasCustomPrompt="1"/>
          </p:nvPr>
        </p:nvSpPr>
        <p:spPr>
          <a:xfrm>
            <a:off x="7318373"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2" name="Text Placeholder 18">
            <a:extLst>
              <a:ext uri="{FF2B5EF4-FFF2-40B4-BE49-F238E27FC236}">
                <a16:creationId xmlns:a16="http://schemas.microsoft.com/office/drawing/2014/main" id="{4F127F89-AC6B-043F-0E9B-B31FE96B41FF}"/>
              </a:ext>
            </a:extLst>
          </p:cNvPr>
          <p:cNvSpPr>
            <a:spLocks noGrp="1"/>
          </p:cNvSpPr>
          <p:nvPr>
            <p:ph type="body" sz="quarter" idx="31" hasCustomPrompt="1"/>
          </p:nvPr>
        </p:nvSpPr>
        <p:spPr>
          <a:xfrm>
            <a:off x="9561510"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4" name="Text Placeholder 33">
            <a:extLst>
              <a:ext uri="{FF2B5EF4-FFF2-40B4-BE49-F238E27FC236}">
                <a16:creationId xmlns:a16="http://schemas.microsoft.com/office/drawing/2014/main" id="{8C38BDA3-B929-966F-BCF5-95E6691162BE}"/>
              </a:ext>
            </a:extLst>
          </p:cNvPr>
          <p:cNvSpPr>
            <a:spLocks noGrp="1"/>
          </p:cNvSpPr>
          <p:nvPr>
            <p:ph type="body" sz="quarter" idx="37" hasCustomPrompt="1"/>
          </p:nvPr>
        </p:nvSpPr>
        <p:spPr>
          <a:xfrm>
            <a:off x="58826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5" name="Text Placeholder 44">
            <a:extLst>
              <a:ext uri="{FF2B5EF4-FFF2-40B4-BE49-F238E27FC236}">
                <a16:creationId xmlns:a16="http://schemas.microsoft.com/office/drawing/2014/main" id="{4E59DE0B-9846-5337-B42F-C8680B9BF1ED}"/>
              </a:ext>
            </a:extLst>
          </p:cNvPr>
          <p:cNvSpPr>
            <a:spLocks noGrp="1"/>
          </p:cNvSpPr>
          <p:nvPr>
            <p:ph type="body" sz="quarter" idx="38" hasCustomPrompt="1"/>
          </p:nvPr>
        </p:nvSpPr>
        <p:spPr>
          <a:xfrm>
            <a:off x="2832099"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6" name="Text Placeholder 45">
            <a:extLst>
              <a:ext uri="{FF2B5EF4-FFF2-40B4-BE49-F238E27FC236}">
                <a16:creationId xmlns:a16="http://schemas.microsoft.com/office/drawing/2014/main" id="{0B7E3126-3FC0-84A9-B3AE-C5B2B216271C}"/>
              </a:ext>
            </a:extLst>
          </p:cNvPr>
          <p:cNvSpPr>
            <a:spLocks noGrp="1"/>
          </p:cNvSpPr>
          <p:nvPr>
            <p:ph type="body" sz="quarter" idx="39" hasCustomPrompt="1"/>
          </p:nvPr>
        </p:nvSpPr>
        <p:spPr>
          <a:xfrm>
            <a:off x="5075236"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7" name="Text Placeholder 46">
            <a:extLst>
              <a:ext uri="{FF2B5EF4-FFF2-40B4-BE49-F238E27FC236}">
                <a16:creationId xmlns:a16="http://schemas.microsoft.com/office/drawing/2014/main" id="{6D29AAF6-52CB-AE56-C682-84FC58F0365E}"/>
              </a:ext>
            </a:extLst>
          </p:cNvPr>
          <p:cNvSpPr>
            <a:spLocks noGrp="1"/>
          </p:cNvSpPr>
          <p:nvPr>
            <p:ph type="body" sz="quarter" idx="40" hasCustomPrompt="1"/>
          </p:nvPr>
        </p:nvSpPr>
        <p:spPr>
          <a:xfrm>
            <a:off x="731837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8" name="Text Placeholder 47">
            <a:extLst>
              <a:ext uri="{FF2B5EF4-FFF2-40B4-BE49-F238E27FC236}">
                <a16:creationId xmlns:a16="http://schemas.microsoft.com/office/drawing/2014/main" id="{B353A6DC-C08A-E769-73BF-0F8725AC8C5F}"/>
              </a:ext>
            </a:extLst>
          </p:cNvPr>
          <p:cNvSpPr>
            <a:spLocks noGrp="1"/>
          </p:cNvSpPr>
          <p:nvPr>
            <p:ph type="body" sz="quarter" idx="41" hasCustomPrompt="1"/>
          </p:nvPr>
        </p:nvSpPr>
        <p:spPr>
          <a:xfrm>
            <a:off x="9561510"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Tree>
    <p:extLst>
      <p:ext uri="{BB962C8B-B14F-4D97-AF65-F5344CB8AC3E}">
        <p14:creationId xmlns:p14="http://schemas.microsoft.com/office/powerpoint/2010/main" val="19467188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65687726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1430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408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431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367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481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pic>
        <p:nvPicPr>
          <p:cNvPr id="9" name="Imagen 39">
            <a:extLst>
              <a:ext uri="{FF2B5EF4-FFF2-40B4-BE49-F238E27FC236}">
                <a16:creationId xmlns:a16="http://schemas.microsoft.com/office/drawing/2014/main" id="{769A7AFC-52A1-DFE1-9524-E33D869D0639}"/>
              </a:ext>
            </a:extLst>
          </p:cNvPr>
          <p:cNvPicPr>
            <a:picLocks noChangeAspect="1"/>
          </p:cNvPicPr>
          <p:nvPr userDrawn="1"/>
        </p:nvPicPr>
        <p:blipFill>
          <a:blip r:embed="rId3"/>
          <a:stretch>
            <a:fillRect/>
          </a:stretch>
        </p:blipFill>
        <p:spPr>
          <a:xfrm>
            <a:off x="7334993" y="4479913"/>
            <a:ext cx="548046" cy="548046"/>
          </a:xfrm>
          <a:prstGeom prst="rect">
            <a:avLst/>
          </a:prstGeom>
        </p:spPr>
      </p:pic>
      <p:pic>
        <p:nvPicPr>
          <p:cNvPr id="12" name="Imagen 41">
            <a:extLst>
              <a:ext uri="{FF2B5EF4-FFF2-40B4-BE49-F238E27FC236}">
                <a16:creationId xmlns:a16="http://schemas.microsoft.com/office/drawing/2014/main" id="{2FC46CB1-B39B-CA70-780E-50AF952F8DA7}"/>
              </a:ext>
            </a:extLst>
          </p:cNvPr>
          <p:cNvPicPr>
            <a:picLocks noChangeAspect="1"/>
          </p:cNvPicPr>
          <p:nvPr userDrawn="1"/>
        </p:nvPicPr>
        <p:blipFill>
          <a:blip r:embed="rId4"/>
          <a:stretch>
            <a:fillRect/>
          </a:stretch>
        </p:blipFill>
        <p:spPr>
          <a:xfrm>
            <a:off x="7334993" y="5106929"/>
            <a:ext cx="548046" cy="548046"/>
          </a:xfrm>
          <a:prstGeom prst="rect">
            <a:avLst/>
          </a:prstGeom>
        </p:spPr>
      </p:pic>
      <p:pic>
        <p:nvPicPr>
          <p:cNvPr id="13" name="Imagen 43">
            <a:extLst>
              <a:ext uri="{FF2B5EF4-FFF2-40B4-BE49-F238E27FC236}">
                <a16:creationId xmlns:a16="http://schemas.microsoft.com/office/drawing/2014/main" id="{C46E83CC-17C0-0A78-9C81-FC8A1F8A5F01}"/>
              </a:ext>
            </a:extLst>
          </p:cNvPr>
          <p:cNvPicPr>
            <a:picLocks noChangeAspect="1"/>
          </p:cNvPicPr>
          <p:nvPr userDrawn="1"/>
        </p:nvPicPr>
        <p:blipFill>
          <a:blip r:embed="rId5"/>
          <a:stretch>
            <a:fillRect/>
          </a:stretch>
        </p:blipFill>
        <p:spPr>
          <a:xfrm>
            <a:off x="7339235" y="5720378"/>
            <a:ext cx="548046" cy="548046"/>
          </a:xfrm>
          <a:prstGeom prst="rect">
            <a:avLst/>
          </a:prstGeom>
        </p:spPr>
      </p:pic>
      <p:sp>
        <p:nvSpPr>
          <p:cNvPr id="16" name="Text Placeholder 13">
            <a:extLst>
              <a:ext uri="{FF2B5EF4-FFF2-40B4-BE49-F238E27FC236}">
                <a16:creationId xmlns:a16="http://schemas.microsoft.com/office/drawing/2014/main" id="{9BEE23D7-C227-F573-2547-56C77BABC63B}"/>
              </a:ext>
            </a:extLst>
          </p:cNvPr>
          <p:cNvSpPr>
            <a:spLocks noGrp="1"/>
          </p:cNvSpPr>
          <p:nvPr>
            <p:ph type="body" sz="quarter" idx="12" hasCustomPrompt="1"/>
          </p:nvPr>
        </p:nvSpPr>
        <p:spPr>
          <a:xfrm>
            <a:off x="7981121" y="4570409"/>
            <a:ext cx="3970733" cy="346824"/>
          </a:xfrm>
        </p:spPr>
        <p:txBody>
          <a:bodyPr>
            <a:normAutofit/>
          </a:bodyPr>
          <a:lstStyle>
            <a:lvl1pPr marL="0" indent="0">
              <a:buNone/>
              <a:defRPr sz="1800"/>
            </a:lvl1pPr>
            <a:lvl2pPr>
              <a:defRPr/>
            </a:lvl2pPr>
          </a:lstStyle>
          <a:p>
            <a:r>
              <a:rPr lang="en-US"/>
              <a:t>email@domain.com</a:t>
            </a:r>
          </a:p>
        </p:txBody>
      </p:sp>
      <p:sp>
        <p:nvSpPr>
          <p:cNvPr id="17" name="Text Placeholder 13">
            <a:extLst>
              <a:ext uri="{FF2B5EF4-FFF2-40B4-BE49-F238E27FC236}">
                <a16:creationId xmlns:a16="http://schemas.microsoft.com/office/drawing/2014/main" id="{F8F59729-87EE-DD0F-12BF-01690AB10AA3}"/>
              </a:ext>
            </a:extLst>
          </p:cNvPr>
          <p:cNvSpPr>
            <a:spLocks noGrp="1"/>
          </p:cNvSpPr>
          <p:nvPr>
            <p:ph type="body" sz="quarter" idx="13" hasCustomPrompt="1"/>
          </p:nvPr>
        </p:nvSpPr>
        <p:spPr>
          <a:xfrm>
            <a:off x="7981121" y="5153671"/>
            <a:ext cx="3970733" cy="346824"/>
          </a:xfrm>
        </p:spPr>
        <p:txBody>
          <a:bodyPr>
            <a:normAutofit/>
          </a:bodyPr>
          <a:lstStyle>
            <a:lvl1pPr marL="0" indent="0">
              <a:buNone/>
              <a:defRPr sz="1800"/>
            </a:lvl1pPr>
            <a:lvl2pPr>
              <a:defRPr/>
            </a:lvl2pPr>
          </a:lstStyle>
          <a:p>
            <a:r>
              <a:rPr lang="es-ES">
                <a:solidFill>
                  <a:prstClr val="white"/>
                </a:solidFill>
                <a:latin typeface="Segoe UI Semilight"/>
              </a:rPr>
              <a:t>https://www.linkedin.com/in/xxxx/</a:t>
            </a:r>
            <a:endParaRPr lang="en-US"/>
          </a:p>
        </p:txBody>
      </p:sp>
      <p:sp>
        <p:nvSpPr>
          <p:cNvPr id="18" name="Text Placeholder 13">
            <a:extLst>
              <a:ext uri="{FF2B5EF4-FFF2-40B4-BE49-F238E27FC236}">
                <a16:creationId xmlns:a16="http://schemas.microsoft.com/office/drawing/2014/main" id="{2520AA37-ACF9-7A7A-2789-D6728AAA1E2A}"/>
              </a:ext>
            </a:extLst>
          </p:cNvPr>
          <p:cNvSpPr>
            <a:spLocks noGrp="1"/>
          </p:cNvSpPr>
          <p:nvPr>
            <p:ph type="body" sz="quarter" idx="14" hasCustomPrompt="1"/>
          </p:nvPr>
        </p:nvSpPr>
        <p:spPr>
          <a:xfrm>
            <a:off x="7981121" y="5820989"/>
            <a:ext cx="3970733" cy="346824"/>
          </a:xfrm>
        </p:spPr>
        <p:txBody>
          <a:bodyPr>
            <a:normAutofit/>
          </a:bodyPr>
          <a:lstStyle>
            <a:lvl1pPr marL="0" indent="0">
              <a:buNone/>
              <a:defRPr sz="1800"/>
            </a:lvl1pPr>
            <a:lvl2pPr>
              <a:defRPr/>
            </a:lvl2pPr>
          </a:lstStyle>
          <a:p>
            <a:r>
              <a:rPr lang="es-ES">
                <a:solidFill>
                  <a:prstClr val="white"/>
                </a:solidFill>
                <a:latin typeface="Segoe UI Semilight"/>
              </a:rPr>
              <a:t>@xxxxx</a:t>
            </a:r>
            <a:endParaRPr lang="en-US"/>
          </a:p>
        </p:txBody>
      </p:sp>
    </p:spTree>
    <p:extLst>
      <p:ext uri="{BB962C8B-B14F-4D97-AF65-F5344CB8AC3E}">
        <p14:creationId xmlns:p14="http://schemas.microsoft.com/office/powerpoint/2010/main" val="283339737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1641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2801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solidFill>
                  <a:srgbClr val="8DC8E8"/>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solidFill>
                  <a:srgbClr val="B9DCD2"/>
                </a:soli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solidFill>
                  <a:srgbClr val="D59ED7"/>
                </a:soli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solidFill>
                  <a:srgbClr val="FFA38B"/>
                </a:soli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6861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7671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754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niversa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E83BA-5FDA-6784-9017-A6D8DD7C7EA2}"/>
              </a:ext>
            </a:extLst>
          </p:cNvPr>
          <p:cNvSpPr/>
          <p:nvPr userDrawn="1"/>
        </p:nvSpPr>
        <p:spPr bwMode="auto">
          <a:xfrm rot="16200000">
            <a:off x="4968566" y="-4968570"/>
            <a:ext cx="2254868" cy="12191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D2A73EE-094E-3177-CB0F-6C34B2A3A03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3"/>
          <a:stretch/>
        </p:blipFill>
        <p:spPr>
          <a:xfrm>
            <a:off x="-497840" y="-601471"/>
            <a:ext cx="2324149" cy="2757378"/>
          </a:xfrm>
          <a:prstGeom prst="rect">
            <a:avLst/>
          </a:prstGeom>
        </p:spPr>
      </p:pic>
      <p:pic>
        <p:nvPicPr>
          <p:cNvPr id="5" name="Graphic 4">
            <a:extLst>
              <a:ext uri="{FF2B5EF4-FFF2-40B4-BE49-F238E27FC236}">
                <a16:creationId xmlns:a16="http://schemas.microsoft.com/office/drawing/2014/main" id="{FEA2543A-FFCB-EB04-910A-D6416698105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336" t="14410" r="43498" b="48015"/>
          <a:stretch/>
        </p:blipFill>
        <p:spPr>
          <a:xfrm>
            <a:off x="8383724" y="-3"/>
            <a:ext cx="3808275" cy="2544832"/>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1015663"/>
          </a:xfrm>
        </p:spPr>
        <p:txBody>
          <a:bodyPr/>
          <a:lstStyle>
            <a:lvl1pPr algn="ctr">
              <a:defRPr sz="6600">
                <a:solidFill>
                  <a:schemeClr val="tx1"/>
                </a:solidFill>
              </a:defRPr>
            </a:lvl1pPr>
          </a:lstStyle>
          <a:p>
            <a:r>
              <a:rPr lang="en-US"/>
              <a:t>XX Years!</a:t>
            </a:r>
          </a:p>
        </p:txBody>
      </p:sp>
      <p:sp>
        <p:nvSpPr>
          <p:cNvPr id="8" name="Picture Placeholder 7">
            <a:extLst>
              <a:ext uri="{FF2B5EF4-FFF2-40B4-BE49-F238E27FC236}">
                <a16:creationId xmlns:a16="http://schemas.microsoft.com/office/drawing/2014/main" id="{C51BBA88-4857-5E16-A640-EA070A7E3EF1}"/>
              </a:ext>
            </a:extLst>
          </p:cNvPr>
          <p:cNvSpPr>
            <a:spLocks noGrp="1"/>
          </p:cNvSpPr>
          <p:nvPr>
            <p:ph type="pic" sz="quarter" idx="10" hasCustomPrompt="1"/>
          </p:nvPr>
        </p:nvSpPr>
        <p:spPr>
          <a:xfrm>
            <a:off x="110650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9" name="Picture Placeholder 7">
            <a:extLst>
              <a:ext uri="{FF2B5EF4-FFF2-40B4-BE49-F238E27FC236}">
                <a16:creationId xmlns:a16="http://schemas.microsoft.com/office/drawing/2014/main" id="{60827E06-C058-0F39-2B40-4A021CD810ED}"/>
              </a:ext>
            </a:extLst>
          </p:cNvPr>
          <p:cNvSpPr>
            <a:spLocks noGrp="1"/>
          </p:cNvSpPr>
          <p:nvPr>
            <p:ph type="pic" sz="quarter" idx="11" hasCustomPrompt="1"/>
          </p:nvPr>
        </p:nvSpPr>
        <p:spPr>
          <a:xfrm>
            <a:off x="291271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0" name="Picture Placeholder 7">
            <a:extLst>
              <a:ext uri="{FF2B5EF4-FFF2-40B4-BE49-F238E27FC236}">
                <a16:creationId xmlns:a16="http://schemas.microsoft.com/office/drawing/2014/main" id="{73FED24A-42BC-00C6-3A71-3113452E7F40}"/>
              </a:ext>
            </a:extLst>
          </p:cNvPr>
          <p:cNvSpPr>
            <a:spLocks noGrp="1"/>
          </p:cNvSpPr>
          <p:nvPr>
            <p:ph type="pic" sz="quarter" idx="12" hasCustomPrompt="1"/>
          </p:nvPr>
        </p:nvSpPr>
        <p:spPr>
          <a:xfrm>
            <a:off x="471891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1" name="Picture Placeholder 7">
            <a:extLst>
              <a:ext uri="{FF2B5EF4-FFF2-40B4-BE49-F238E27FC236}">
                <a16:creationId xmlns:a16="http://schemas.microsoft.com/office/drawing/2014/main" id="{18B9C06D-F316-9AF0-DE30-1C7E6BBF9DC5}"/>
              </a:ext>
            </a:extLst>
          </p:cNvPr>
          <p:cNvSpPr>
            <a:spLocks noGrp="1"/>
          </p:cNvSpPr>
          <p:nvPr>
            <p:ph type="pic" sz="quarter" idx="13" hasCustomPrompt="1"/>
          </p:nvPr>
        </p:nvSpPr>
        <p:spPr>
          <a:xfrm>
            <a:off x="652512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2" name="Picture Placeholder 7">
            <a:extLst>
              <a:ext uri="{FF2B5EF4-FFF2-40B4-BE49-F238E27FC236}">
                <a16:creationId xmlns:a16="http://schemas.microsoft.com/office/drawing/2014/main" id="{291F1EFD-C402-78B5-8683-CBB51ADBA481}"/>
              </a:ext>
            </a:extLst>
          </p:cNvPr>
          <p:cNvSpPr>
            <a:spLocks noGrp="1"/>
          </p:cNvSpPr>
          <p:nvPr>
            <p:ph type="pic" sz="quarter" idx="14" hasCustomPrompt="1"/>
          </p:nvPr>
        </p:nvSpPr>
        <p:spPr>
          <a:xfrm>
            <a:off x="833132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3" name="Picture Placeholder 7">
            <a:extLst>
              <a:ext uri="{FF2B5EF4-FFF2-40B4-BE49-F238E27FC236}">
                <a16:creationId xmlns:a16="http://schemas.microsoft.com/office/drawing/2014/main" id="{0142758F-528B-0705-65AC-7FF36730F576}"/>
              </a:ext>
            </a:extLst>
          </p:cNvPr>
          <p:cNvSpPr>
            <a:spLocks noGrp="1"/>
          </p:cNvSpPr>
          <p:nvPr>
            <p:ph type="pic" sz="quarter" idx="15" hasCustomPrompt="1"/>
          </p:nvPr>
        </p:nvSpPr>
        <p:spPr>
          <a:xfrm>
            <a:off x="10137536"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4" name="Picture Placeholder 7">
            <a:extLst>
              <a:ext uri="{FF2B5EF4-FFF2-40B4-BE49-F238E27FC236}">
                <a16:creationId xmlns:a16="http://schemas.microsoft.com/office/drawing/2014/main" id="{CBDDAE74-A351-0F0E-E487-58481FBD0437}"/>
              </a:ext>
            </a:extLst>
          </p:cNvPr>
          <p:cNvSpPr>
            <a:spLocks noGrp="1"/>
          </p:cNvSpPr>
          <p:nvPr>
            <p:ph type="pic" sz="quarter" idx="16" hasCustomPrompt="1"/>
          </p:nvPr>
        </p:nvSpPr>
        <p:spPr>
          <a:xfrm>
            <a:off x="110650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5" name="Picture Placeholder 7">
            <a:extLst>
              <a:ext uri="{FF2B5EF4-FFF2-40B4-BE49-F238E27FC236}">
                <a16:creationId xmlns:a16="http://schemas.microsoft.com/office/drawing/2014/main" id="{26F30577-3188-FC1B-6311-31B15B6F4EDA}"/>
              </a:ext>
            </a:extLst>
          </p:cNvPr>
          <p:cNvSpPr>
            <a:spLocks noGrp="1"/>
          </p:cNvSpPr>
          <p:nvPr>
            <p:ph type="pic" sz="quarter" idx="17" hasCustomPrompt="1"/>
          </p:nvPr>
        </p:nvSpPr>
        <p:spPr>
          <a:xfrm>
            <a:off x="291271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6" name="Picture Placeholder 7">
            <a:extLst>
              <a:ext uri="{FF2B5EF4-FFF2-40B4-BE49-F238E27FC236}">
                <a16:creationId xmlns:a16="http://schemas.microsoft.com/office/drawing/2014/main" id="{E54CA854-D1E4-4A67-9C0F-91EEAE788981}"/>
              </a:ext>
            </a:extLst>
          </p:cNvPr>
          <p:cNvSpPr>
            <a:spLocks noGrp="1"/>
          </p:cNvSpPr>
          <p:nvPr>
            <p:ph type="pic" sz="quarter" idx="18" hasCustomPrompt="1"/>
          </p:nvPr>
        </p:nvSpPr>
        <p:spPr>
          <a:xfrm>
            <a:off x="471891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7" name="Picture Placeholder 7">
            <a:extLst>
              <a:ext uri="{FF2B5EF4-FFF2-40B4-BE49-F238E27FC236}">
                <a16:creationId xmlns:a16="http://schemas.microsoft.com/office/drawing/2014/main" id="{81A387C7-F56E-0F93-2106-A1A4BF84F1BE}"/>
              </a:ext>
            </a:extLst>
          </p:cNvPr>
          <p:cNvSpPr>
            <a:spLocks noGrp="1"/>
          </p:cNvSpPr>
          <p:nvPr>
            <p:ph type="pic" sz="quarter" idx="19" hasCustomPrompt="1"/>
          </p:nvPr>
        </p:nvSpPr>
        <p:spPr>
          <a:xfrm>
            <a:off x="652512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8" name="Picture Placeholder 7">
            <a:extLst>
              <a:ext uri="{FF2B5EF4-FFF2-40B4-BE49-F238E27FC236}">
                <a16:creationId xmlns:a16="http://schemas.microsoft.com/office/drawing/2014/main" id="{451ED93C-ECB5-5ABA-91AE-A668D740FE63}"/>
              </a:ext>
            </a:extLst>
          </p:cNvPr>
          <p:cNvSpPr>
            <a:spLocks noGrp="1"/>
          </p:cNvSpPr>
          <p:nvPr>
            <p:ph type="pic" sz="quarter" idx="20" hasCustomPrompt="1"/>
          </p:nvPr>
        </p:nvSpPr>
        <p:spPr>
          <a:xfrm>
            <a:off x="833132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9" name="Picture Placeholder 7">
            <a:extLst>
              <a:ext uri="{FF2B5EF4-FFF2-40B4-BE49-F238E27FC236}">
                <a16:creationId xmlns:a16="http://schemas.microsoft.com/office/drawing/2014/main" id="{26617B39-D030-0D15-0A14-47219F91B9C9}"/>
              </a:ext>
            </a:extLst>
          </p:cNvPr>
          <p:cNvSpPr>
            <a:spLocks noGrp="1"/>
          </p:cNvSpPr>
          <p:nvPr>
            <p:ph type="pic" sz="quarter" idx="21" hasCustomPrompt="1"/>
          </p:nvPr>
        </p:nvSpPr>
        <p:spPr>
          <a:xfrm>
            <a:off x="10137536"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0" name="Picture Placeholder 7">
            <a:extLst>
              <a:ext uri="{FF2B5EF4-FFF2-40B4-BE49-F238E27FC236}">
                <a16:creationId xmlns:a16="http://schemas.microsoft.com/office/drawing/2014/main" id="{5944735A-CF55-F258-CC79-0200575AB1ED}"/>
              </a:ext>
            </a:extLst>
          </p:cNvPr>
          <p:cNvSpPr>
            <a:spLocks noGrp="1"/>
          </p:cNvSpPr>
          <p:nvPr>
            <p:ph type="pic" sz="quarter" idx="22" hasCustomPrompt="1"/>
          </p:nvPr>
        </p:nvSpPr>
        <p:spPr>
          <a:xfrm>
            <a:off x="110650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1" name="Picture Placeholder 7">
            <a:extLst>
              <a:ext uri="{FF2B5EF4-FFF2-40B4-BE49-F238E27FC236}">
                <a16:creationId xmlns:a16="http://schemas.microsoft.com/office/drawing/2014/main" id="{47F02922-5E61-3663-66AD-49027A706F40}"/>
              </a:ext>
            </a:extLst>
          </p:cNvPr>
          <p:cNvSpPr>
            <a:spLocks noGrp="1"/>
          </p:cNvSpPr>
          <p:nvPr>
            <p:ph type="pic" sz="quarter" idx="23" hasCustomPrompt="1"/>
          </p:nvPr>
        </p:nvSpPr>
        <p:spPr>
          <a:xfrm>
            <a:off x="291271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2" name="Picture Placeholder 7">
            <a:extLst>
              <a:ext uri="{FF2B5EF4-FFF2-40B4-BE49-F238E27FC236}">
                <a16:creationId xmlns:a16="http://schemas.microsoft.com/office/drawing/2014/main" id="{ECD0058F-56ED-B7EB-1160-3790016AFF36}"/>
              </a:ext>
            </a:extLst>
          </p:cNvPr>
          <p:cNvSpPr>
            <a:spLocks noGrp="1"/>
          </p:cNvSpPr>
          <p:nvPr>
            <p:ph type="pic" sz="quarter" idx="24" hasCustomPrompt="1"/>
          </p:nvPr>
        </p:nvSpPr>
        <p:spPr>
          <a:xfrm>
            <a:off x="471891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3" name="Picture Placeholder 7">
            <a:extLst>
              <a:ext uri="{FF2B5EF4-FFF2-40B4-BE49-F238E27FC236}">
                <a16:creationId xmlns:a16="http://schemas.microsoft.com/office/drawing/2014/main" id="{00C1D70F-1C14-3A08-B958-CD7CEFD053B7}"/>
              </a:ext>
            </a:extLst>
          </p:cNvPr>
          <p:cNvSpPr>
            <a:spLocks noGrp="1"/>
          </p:cNvSpPr>
          <p:nvPr>
            <p:ph type="pic" sz="quarter" idx="25" hasCustomPrompt="1"/>
          </p:nvPr>
        </p:nvSpPr>
        <p:spPr>
          <a:xfrm>
            <a:off x="652512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4" name="Picture Placeholder 7">
            <a:extLst>
              <a:ext uri="{FF2B5EF4-FFF2-40B4-BE49-F238E27FC236}">
                <a16:creationId xmlns:a16="http://schemas.microsoft.com/office/drawing/2014/main" id="{AB3CEFA2-5732-37C3-C273-CF1DF6D5F496}"/>
              </a:ext>
            </a:extLst>
          </p:cNvPr>
          <p:cNvSpPr>
            <a:spLocks noGrp="1"/>
          </p:cNvSpPr>
          <p:nvPr>
            <p:ph type="pic" sz="quarter" idx="26" hasCustomPrompt="1"/>
          </p:nvPr>
        </p:nvSpPr>
        <p:spPr>
          <a:xfrm>
            <a:off x="833132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5" name="Picture Placeholder 7">
            <a:extLst>
              <a:ext uri="{FF2B5EF4-FFF2-40B4-BE49-F238E27FC236}">
                <a16:creationId xmlns:a16="http://schemas.microsoft.com/office/drawing/2014/main" id="{149444B4-177A-A5A5-E8FF-FE6C2F0A8DD9}"/>
              </a:ext>
            </a:extLst>
          </p:cNvPr>
          <p:cNvSpPr>
            <a:spLocks noGrp="1"/>
          </p:cNvSpPr>
          <p:nvPr>
            <p:ph type="pic" sz="quarter" idx="27" hasCustomPrompt="1"/>
          </p:nvPr>
        </p:nvSpPr>
        <p:spPr>
          <a:xfrm>
            <a:off x="10137536"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7" name="Text Placeholder 26">
            <a:extLst>
              <a:ext uri="{FF2B5EF4-FFF2-40B4-BE49-F238E27FC236}">
                <a16:creationId xmlns:a16="http://schemas.microsoft.com/office/drawing/2014/main" id="{C1CD333A-8D45-E50A-FF47-55118DB9C41B}"/>
              </a:ext>
            </a:extLst>
          </p:cNvPr>
          <p:cNvSpPr>
            <a:spLocks noGrp="1"/>
          </p:cNvSpPr>
          <p:nvPr>
            <p:ph type="body" sz="quarter" idx="28" hasCustomPrompt="1"/>
          </p:nvPr>
        </p:nvSpPr>
        <p:spPr>
          <a:xfrm>
            <a:off x="77308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8" name="Text Placeholder 26">
            <a:extLst>
              <a:ext uri="{FF2B5EF4-FFF2-40B4-BE49-F238E27FC236}">
                <a16:creationId xmlns:a16="http://schemas.microsoft.com/office/drawing/2014/main" id="{6D36B28D-3259-5FFB-8AF0-F784D3AD1D57}"/>
              </a:ext>
            </a:extLst>
          </p:cNvPr>
          <p:cNvSpPr>
            <a:spLocks noGrp="1"/>
          </p:cNvSpPr>
          <p:nvPr>
            <p:ph type="body" sz="quarter" idx="29" hasCustomPrompt="1"/>
          </p:nvPr>
        </p:nvSpPr>
        <p:spPr>
          <a:xfrm>
            <a:off x="257928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9" name="Text Placeholder 26">
            <a:extLst>
              <a:ext uri="{FF2B5EF4-FFF2-40B4-BE49-F238E27FC236}">
                <a16:creationId xmlns:a16="http://schemas.microsoft.com/office/drawing/2014/main" id="{73E540F8-C440-BF5D-E3C5-841DE7902EF3}"/>
              </a:ext>
            </a:extLst>
          </p:cNvPr>
          <p:cNvSpPr>
            <a:spLocks noGrp="1"/>
          </p:cNvSpPr>
          <p:nvPr>
            <p:ph type="body" sz="quarter" idx="30" hasCustomPrompt="1"/>
          </p:nvPr>
        </p:nvSpPr>
        <p:spPr>
          <a:xfrm>
            <a:off x="438549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0" name="Text Placeholder 26">
            <a:extLst>
              <a:ext uri="{FF2B5EF4-FFF2-40B4-BE49-F238E27FC236}">
                <a16:creationId xmlns:a16="http://schemas.microsoft.com/office/drawing/2014/main" id="{84D466AB-39AB-3F3A-4A8A-4E8B4D6445BC}"/>
              </a:ext>
            </a:extLst>
          </p:cNvPr>
          <p:cNvSpPr>
            <a:spLocks noGrp="1"/>
          </p:cNvSpPr>
          <p:nvPr>
            <p:ph type="body" sz="quarter" idx="31" hasCustomPrompt="1"/>
          </p:nvPr>
        </p:nvSpPr>
        <p:spPr>
          <a:xfrm>
            <a:off x="619169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1" name="Text Placeholder 26">
            <a:extLst>
              <a:ext uri="{FF2B5EF4-FFF2-40B4-BE49-F238E27FC236}">
                <a16:creationId xmlns:a16="http://schemas.microsoft.com/office/drawing/2014/main" id="{659AD799-3B90-DD62-8F64-7653A8479107}"/>
              </a:ext>
            </a:extLst>
          </p:cNvPr>
          <p:cNvSpPr>
            <a:spLocks noGrp="1"/>
          </p:cNvSpPr>
          <p:nvPr>
            <p:ph type="body" sz="quarter" idx="32" hasCustomPrompt="1"/>
          </p:nvPr>
        </p:nvSpPr>
        <p:spPr>
          <a:xfrm>
            <a:off x="799790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2" name="Text Placeholder 26">
            <a:extLst>
              <a:ext uri="{FF2B5EF4-FFF2-40B4-BE49-F238E27FC236}">
                <a16:creationId xmlns:a16="http://schemas.microsoft.com/office/drawing/2014/main" id="{19AFCB0E-36A3-110F-1620-330C23E061F5}"/>
              </a:ext>
            </a:extLst>
          </p:cNvPr>
          <p:cNvSpPr>
            <a:spLocks noGrp="1"/>
          </p:cNvSpPr>
          <p:nvPr>
            <p:ph type="body" sz="quarter" idx="33" hasCustomPrompt="1"/>
          </p:nvPr>
        </p:nvSpPr>
        <p:spPr>
          <a:xfrm>
            <a:off x="9804111"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3" name="Text Placeholder 26">
            <a:extLst>
              <a:ext uri="{FF2B5EF4-FFF2-40B4-BE49-F238E27FC236}">
                <a16:creationId xmlns:a16="http://schemas.microsoft.com/office/drawing/2014/main" id="{E045CAB4-0287-11D2-317B-D3E23B1CCADD}"/>
              </a:ext>
            </a:extLst>
          </p:cNvPr>
          <p:cNvSpPr>
            <a:spLocks noGrp="1"/>
          </p:cNvSpPr>
          <p:nvPr>
            <p:ph type="body" sz="quarter" idx="34" hasCustomPrompt="1"/>
          </p:nvPr>
        </p:nvSpPr>
        <p:spPr>
          <a:xfrm>
            <a:off x="77308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4" name="Text Placeholder 26">
            <a:extLst>
              <a:ext uri="{FF2B5EF4-FFF2-40B4-BE49-F238E27FC236}">
                <a16:creationId xmlns:a16="http://schemas.microsoft.com/office/drawing/2014/main" id="{B7102229-9C50-209B-64FF-931237B87FAB}"/>
              </a:ext>
            </a:extLst>
          </p:cNvPr>
          <p:cNvSpPr>
            <a:spLocks noGrp="1"/>
          </p:cNvSpPr>
          <p:nvPr>
            <p:ph type="body" sz="quarter" idx="35" hasCustomPrompt="1"/>
          </p:nvPr>
        </p:nvSpPr>
        <p:spPr>
          <a:xfrm>
            <a:off x="257928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5" name="Text Placeholder 26">
            <a:extLst>
              <a:ext uri="{FF2B5EF4-FFF2-40B4-BE49-F238E27FC236}">
                <a16:creationId xmlns:a16="http://schemas.microsoft.com/office/drawing/2014/main" id="{84006AA2-92EC-4E61-11BA-3DF518D66AE7}"/>
              </a:ext>
            </a:extLst>
          </p:cNvPr>
          <p:cNvSpPr>
            <a:spLocks noGrp="1"/>
          </p:cNvSpPr>
          <p:nvPr>
            <p:ph type="body" sz="quarter" idx="36" hasCustomPrompt="1"/>
          </p:nvPr>
        </p:nvSpPr>
        <p:spPr>
          <a:xfrm>
            <a:off x="438549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6" name="Text Placeholder 26">
            <a:extLst>
              <a:ext uri="{FF2B5EF4-FFF2-40B4-BE49-F238E27FC236}">
                <a16:creationId xmlns:a16="http://schemas.microsoft.com/office/drawing/2014/main" id="{E6EABA32-E33E-0826-9E7D-33A4BC4E4112}"/>
              </a:ext>
            </a:extLst>
          </p:cNvPr>
          <p:cNvSpPr>
            <a:spLocks noGrp="1"/>
          </p:cNvSpPr>
          <p:nvPr>
            <p:ph type="body" sz="quarter" idx="37" hasCustomPrompt="1"/>
          </p:nvPr>
        </p:nvSpPr>
        <p:spPr>
          <a:xfrm>
            <a:off x="619169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7" name="Text Placeholder 26">
            <a:extLst>
              <a:ext uri="{FF2B5EF4-FFF2-40B4-BE49-F238E27FC236}">
                <a16:creationId xmlns:a16="http://schemas.microsoft.com/office/drawing/2014/main" id="{5B8C3E0E-432D-8044-9D5D-FCEF68DCCAAA}"/>
              </a:ext>
            </a:extLst>
          </p:cNvPr>
          <p:cNvSpPr>
            <a:spLocks noGrp="1"/>
          </p:cNvSpPr>
          <p:nvPr>
            <p:ph type="body" sz="quarter" idx="38" hasCustomPrompt="1"/>
          </p:nvPr>
        </p:nvSpPr>
        <p:spPr>
          <a:xfrm>
            <a:off x="799790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8" name="Text Placeholder 26">
            <a:extLst>
              <a:ext uri="{FF2B5EF4-FFF2-40B4-BE49-F238E27FC236}">
                <a16:creationId xmlns:a16="http://schemas.microsoft.com/office/drawing/2014/main" id="{39E5B554-C012-1974-33E9-3CABFB623EFB}"/>
              </a:ext>
            </a:extLst>
          </p:cNvPr>
          <p:cNvSpPr>
            <a:spLocks noGrp="1"/>
          </p:cNvSpPr>
          <p:nvPr>
            <p:ph type="body" sz="quarter" idx="39" hasCustomPrompt="1"/>
          </p:nvPr>
        </p:nvSpPr>
        <p:spPr>
          <a:xfrm>
            <a:off x="9804111"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9" name="Text Placeholder 26">
            <a:extLst>
              <a:ext uri="{FF2B5EF4-FFF2-40B4-BE49-F238E27FC236}">
                <a16:creationId xmlns:a16="http://schemas.microsoft.com/office/drawing/2014/main" id="{06C04A62-36F1-563A-F495-FE42168248EF}"/>
              </a:ext>
            </a:extLst>
          </p:cNvPr>
          <p:cNvSpPr>
            <a:spLocks noGrp="1"/>
          </p:cNvSpPr>
          <p:nvPr>
            <p:ph type="body" sz="quarter" idx="40" hasCustomPrompt="1"/>
          </p:nvPr>
        </p:nvSpPr>
        <p:spPr>
          <a:xfrm>
            <a:off x="77308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0" name="Text Placeholder 26">
            <a:extLst>
              <a:ext uri="{FF2B5EF4-FFF2-40B4-BE49-F238E27FC236}">
                <a16:creationId xmlns:a16="http://schemas.microsoft.com/office/drawing/2014/main" id="{5376842E-8E52-8E6A-00E4-B7A5B882C2FF}"/>
              </a:ext>
            </a:extLst>
          </p:cNvPr>
          <p:cNvSpPr>
            <a:spLocks noGrp="1"/>
          </p:cNvSpPr>
          <p:nvPr>
            <p:ph type="body" sz="quarter" idx="41" hasCustomPrompt="1"/>
          </p:nvPr>
        </p:nvSpPr>
        <p:spPr>
          <a:xfrm>
            <a:off x="257928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1" name="Text Placeholder 26">
            <a:extLst>
              <a:ext uri="{FF2B5EF4-FFF2-40B4-BE49-F238E27FC236}">
                <a16:creationId xmlns:a16="http://schemas.microsoft.com/office/drawing/2014/main" id="{D3D95BDC-A7E0-6023-E049-B4C1ABDF2D49}"/>
              </a:ext>
            </a:extLst>
          </p:cNvPr>
          <p:cNvSpPr>
            <a:spLocks noGrp="1"/>
          </p:cNvSpPr>
          <p:nvPr>
            <p:ph type="body" sz="quarter" idx="42" hasCustomPrompt="1"/>
          </p:nvPr>
        </p:nvSpPr>
        <p:spPr>
          <a:xfrm>
            <a:off x="438549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2" name="Text Placeholder 26">
            <a:extLst>
              <a:ext uri="{FF2B5EF4-FFF2-40B4-BE49-F238E27FC236}">
                <a16:creationId xmlns:a16="http://schemas.microsoft.com/office/drawing/2014/main" id="{8E51CD9D-2C66-CD12-0E44-9994E3AC5DD5}"/>
              </a:ext>
            </a:extLst>
          </p:cNvPr>
          <p:cNvSpPr>
            <a:spLocks noGrp="1"/>
          </p:cNvSpPr>
          <p:nvPr>
            <p:ph type="body" sz="quarter" idx="43" hasCustomPrompt="1"/>
          </p:nvPr>
        </p:nvSpPr>
        <p:spPr>
          <a:xfrm>
            <a:off x="619169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3" name="Text Placeholder 26">
            <a:extLst>
              <a:ext uri="{FF2B5EF4-FFF2-40B4-BE49-F238E27FC236}">
                <a16:creationId xmlns:a16="http://schemas.microsoft.com/office/drawing/2014/main" id="{C240F603-49FB-2D12-9A60-CC202D340114}"/>
              </a:ext>
            </a:extLst>
          </p:cNvPr>
          <p:cNvSpPr>
            <a:spLocks noGrp="1"/>
          </p:cNvSpPr>
          <p:nvPr>
            <p:ph type="body" sz="quarter" idx="44" hasCustomPrompt="1"/>
          </p:nvPr>
        </p:nvSpPr>
        <p:spPr>
          <a:xfrm>
            <a:off x="799790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4" name="Text Placeholder 26">
            <a:extLst>
              <a:ext uri="{FF2B5EF4-FFF2-40B4-BE49-F238E27FC236}">
                <a16:creationId xmlns:a16="http://schemas.microsoft.com/office/drawing/2014/main" id="{E828A347-0162-0E36-1363-72C5A80FE909}"/>
              </a:ext>
            </a:extLst>
          </p:cNvPr>
          <p:cNvSpPr>
            <a:spLocks noGrp="1"/>
          </p:cNvSpPr>
          <p:nvPr>
            <p:ph type="body" sz="quarter" idx="45" hasCustomPrompt="1"/>
          </p:nvPr>
        </p:nvSpPr>
        <p:spPr>
          <a:xfrm>
            <a:off x="9804111"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Tree>
    <p:extLst>
      <p:ext uri="{BB962C8B-B14F-4D97-AF65-F5344CB8AC3E}">
        <p14:creationId xmlns:p14="http://schemas.microsoft.com/office/powerpoint/2010/main" val="2242843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4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ta slide (1 chart)">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05CAFC59-6AFB-BEB7-7963-6C877BECC0E2}"/>
              </a:ext>
            </a:extLst>
          </p:cNvPr>
          <p:cNvSpPr/>
          <p:nvPr userDrawn="1"/>
        </p:nvSpPr>
        <p:spPr>
          <a:xfrm flipH="1">
            <a:off x="6095999" y="1"/>
            <a:ext cx="609599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4619004"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848050"/>
            <a:ext cx="4619004" cy="4249429"/>
          </a:xfrm>
        </p:spPr>
        <p:txBody>
          <a:bodyPr rIns="108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12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8CD7EE69-6D48-D5EE-A5BD-189C30F4FE7F}"/>
              </a:ext>
            </a:extLst>
          </p:cNvPr>
          <p:cNvSpPr>
            <a:spLocks noGrp="1"/>
          </p:cNvSpPr>
          <p:nvPr>
            <p:ph sz="quarter" idx="12" hasCustomPrompt="1"/>
          </p:nvPr>
        </p:nvSpPr>
        <p:spPr>
          <a:xfrm>
            <a:off x="5402263" y="585787"/>
            <a:ext cx="6200775" cy="5511691"/>
          </a:xfrm>
          <a:solidFill>
            <a:srgbClr val="FFFFFF"/>
          </a:solidFill>
          <a:ln>
            <a:solidFill>
              <a:schemeClr val="bg2"/>
            </a:solidFill>
          </a:ln>
        </p:spPr>
        <p:txBody>
          <a:bodyPr vert="horz" wrap="square"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marL="0" lvl="0" indent="0">
              <a:buNone/>
            </a:pPr>
            <a:r>
              <a:rPr lang="en-US"/>
              <a:t>Click icon to add picture or chart</a:t>
            </a:r>
          </a:p>
        </p:txBody>
      </p:sp>
    </p:spTree>
    <p:extLst>
      <p:ext uri="{BB962C8B-B14F-4D97-AF65-F5344CB8AC3E}">
        <p14:creationId xmlns:p14="http://schemas.microsoft.com/office/powerpoint/2010/main" val="380079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slide (2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2" y="1562025"/>
            <a:ext cx="5251283" cy="1458778"/>
          </a:xfrm>
        </p:spPr>
        <p:txBody>
          <a:bodyPr bIns="72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6334544" y="1562025"/>
            <a:ext cx="5251283" cy="1458778"/>
          </a:xfrm>
        </p:spPr>
        <p:txBody>
          <a:bodyPr bIns="72000">
            <a:normAutofit/>
          </a:bodyPr>
          <a:lstStyle>
            <a:lvl1pPr marL="0" indent="0">
              <a:buNone/>
              <a:defRPr kumimoji="0" lang="en-US" sz="20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A344355B-8DB8-97F6-5BFD-9F3CA42756D3}"/>
              </a:ext>
            </a:extLst>
          </p:cNvPr>
          <p:cNvSpPr>
            <a:spLocks noGrp="1"/>
          </p:cNvSpPr>
          <p:nvPr>
            <p:ph sz="quarter" idx="14" hasCustomPrompt="1"/>
          </p:nvPr>
        </p:nvSpPr>
        <p:spPr>
          <a:xfrm>
            <a:off x="588963"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5" name="Content Placeholder 3">
            <a:extLst>
              <a:ext uri="{FF2B5EF4-FFF2-40B4-BE49-F238E27FC236}">
                <a16:creationId xmlns:a16="http://schemas.microsoft.com/office/drawing/2014/main" id="{90242D67-12B5-602D-3047-375B7DB88AD3}"/>
              </a:ext>
            </a:extLst>
          </p:cNvPr>
          <p:cNvSpPr>
            <a:spLocks noGrp="1"/>
          </p:cNvSpPr>
          <p:nvPr>
            <p:ph sz="quarter" idx="15" hasCustomPrompt="1"/>
          </p:nvPr>
        </p:nvSpPr>
        <p:spPr>
          <a:xfrm>
            <a:off x="6334544"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2157951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slide (3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562025"/>
            <a:ext cx="3332400" cy="1458778"/>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 name="Content Placeholder 3">
            <a:extLst>
              <a:ext uri="{FF2B5EF4-FFF2-40B4-BE49-F238E27FC236}">
                <a16:creationId xmlns:a16="http://schemas.microsoft.com/office/drawing/2014/main" id="{47D5F3DE-1C9A-746E-B8D0-D02B443BA1FB}"/>
              </a:ext>
            </a:extLst>
          </p:cNvPr>
          <p:cNvSpPr>
            <a:spLocks noGrp="1"/>
          </p:cNvSpPr>
          <p:nvPr>
            <p:ph sz="quarter" idx="16" hasCustomPrompt="1"/>
          </p:nvPr>
        </p:nvSpPr>
        <p:spPr>
          <a:xfrm>
            <a:off x="588264"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4" name="Content Placeholder 3">
            <a:extLst>
              <a:ext uri="{FF2B5EF4-FFF2-40B4-BE49-F238E27FC236}">
                <a16:creationId xmlns:a16="http://schemas.microsoft.com/office/drawing/2014/main" id="{1989AF5B-5D22-E8AD-F049-1F8D28CDFC0A}"/>
              </a:ext>
            </a:extLst>
          </p:cNvPr>
          <p:cNvSpPr>
            <a:spLocks noGrp="1"/>
          </p:cNvSpPr>
          <p:nvPr>
            <p:ph sz="quarter" idx="17" hasCustomPrompt="1"/>
          </p:nvPr>
        </p:nvSpPr>
        <p:spPr>
          <a:xfrm>
            <a:off x="442527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20FE5D22-019B-6CFC-3E99-70BC9E49943A}"/>
              </a:ext>
            </a:extLst>
          </p:cNvPr>
          <p:cNvSpPr>
            <a:spLocks noGrp="1"/>
          </p:cNvSpPr>
          <p:nvPr>
            <p:ph sz="quarter" idx="18" hasCustomPrompt="1"/>
          </p:nvPr>
        </p:nvSpPr>
        <p:spPr>
          <a:xfrm>
            <a:off x="826575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4237517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 slide (6 chart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83DBF46D-9252-5BC8-4086-34C8A2E2C890}"/>
              </a:ext>
            </a:extLst>
          </p:cNvPr>
          <p:cNvSpPr>
            <a:spLocks noGrp="1"/>
          </p:cNvSpPr>
          <p:nvPr>
            <p:ph sz="quarter" idx="22" hasCustomPrompt="1"/>
          </p:nvPr>
        </p:nvSpPr>
        <p:spPr>
          <a:xfrm>
            <a:off x="588264"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424572"/>
            <a:ext cx="3332400" cy="769966"/>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3796495"/>
            <a:ext cx="12192000" cy="3061505"/>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7">
            <a:extLst>
              <a:ext uri="{FF2B5EF4-FFF2-40B4-BE49-F238E27FC236}">
                <a16:creationId xmlns:a16="http://schemas.microsoft.com/office/drawing/2014/main" id="{B0014565-8C94-7611-280C-D185D283E51D}"/>
              </a:ext>
            </a:extLst>
          </p:cNvPr>
          <p:cNvSpPr>
            <a:spLocks noGrp="1"/>
          </p:cNvSpPr>
          <p:nvPr>
            <p:ph type="body" sz="quarter" idx="16" hasCustomPrompt="1"/>
          </p:nvPr>
        </p:nvSpPr>
        <p:spPr>
          <a:xfrm>
            <a:off x="588264"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7" name="Text Placeholder 7">
            <a:extLst>
              <a:ext uri="{FF2B5EF4-FFF2-40B4-BE49-F238E27FC236}">
                <a16:creationId xmlns:a16="http://schemas.microsoft.com/office/drawing/2014/main" id="{7AAF7210-6E3F-4AAE-25E2-660A36C0E544}"/>
              </a:ext>
            </a:extLst>
          </p:cNvPr>
          <p:cNvSpPr>
            <a:spLocks noGrp="1"/>
          </p:cNvSpPr>
          <p:nvPr>
            <p:ph type="body" sz="quarter" idx="18" hasCustomPrompt="1"/>
          </p:nvPr>
        </p:nvSpPr>
        <p:spPr>
          <a:xfrm>
            <a:off x="442526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9" name="Text Placeholder 7">
            <a:extLst>
              <a:ext uri="{FF2B5EF4-FFF2-40B4-BE49-F238E27FC236}">
                <a16:creationId xmlns:a16="http://schemas.microsoft.com/office/drawing/2014/main" id="{E31C2539-00F6-DFD6-8E40-19222C3FCA81}"/>
              </a:ext>
            </a:extLst>
          </p:cNvPr>
          <p:cNvSpPr>
            <a:spLocks noGrp="1"/>
          </p:cNvSpPr>
          <p:nvPr>
            <p:ph type="body" sz="quarter" idx="20" hasCustomPrompt="1"/>
          </p:nvPr>
        </p:nvSpPr>
        <p:spPr>
          <a:xfrm>
            <a:off x="826574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Content Placeholder 3">
            <a:extLst>
              <a:ext uri="{FF2B5EF4-FFF2-40B4-BE49-F238E27FC236}">
                <a16:creationId xmlns:a16="http://schemas.microsoft.com/office/drawing/2014/main" id="{8345B801-9942-C672-F8E7-90A0AFBFEB83}"/>
              </a:ext>
            </a:extLst>
          </p:cNvPr>
          <p:cNvSpPr>
            <a:spLocks noGrp="1"/>
          </p:cNvSpPr>
          <p:nvPr>
            <p:ph sz="quarter" idx="23" hasCustomPrompt="1"/>
          </p:nvPr>
        </p:nvSpPr>
        <p:spPr>
          <a:xfrm>
            <a:off x="442527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372E69CA-868D-AE19-EA0D-AF04BE95D3A9}"/>
              </a:ext>
            </a:extLst>
          </p:cNvPr>
          <p:cNvSpPr>
            <a:spLocks noGrp="1"/>
          </p:cNvSpPr>
          <p:nvPr>
            <p:ph sz="quarter" idx="24" hasCustomPrompt="1"/>
          </p:nvPr>
        </p:nvSpPr>
        <p:spPr>
          <a:xfrm>
            <a:off x="826575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9" name="Content Placeholder 3">
            <a:extLst>
              <a:ext uri="{FF2B5EF4-FFF2-40B4-BE49-F238E27FC236}">
                <a16:creationId xmlns:a16="http://schemas.microsoft.com/office/drawing/2014/main" id="{815A59C6-368D-CD52-A5D4-923618ECC7E8}"/>
              </a:ext>
            </a:extLst>
          </p:cNvPr>
          <p:cNvSpPr>
            <a:spLocks noGrp="1"/>
          </p:cNvSpPr>
          <p:nvPr>
            <p:ph sz="quarter" idx="25" hasCustomPrompt="1"/>
          </p:nvPr>
        </p:nvSpPr>
        <p:spPr>
          <a:xfrm>
            <a:off x="588264"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2" name="Content Placeholder 3">
            <a:extLst>
              <a:ext uri="{FF2B5EF4-FFF2-40B4-BE49-F238E27FC236}">
                <a16:creationId xmlns:a16="http://schemas.microsoft.com/office/drawing/2014/main" id="{C791E0DB-2AB8-4A90-CDC8-D49BD0B996BB}"/>
              </a:ext>
            </a:extLst>
          </p:cNvPr>
          <p:cNvSpPr>
            <a:spLocks noGrp="1"/>
          </p:cNvSpPr>
          <p:nvPr>
            <p:ph sz="quarter" idx="26" hasCustomPrompt="1"/>
          </p:nvPr>
        </p:nvSpPr>
        <p:spPr>
          <a:xfrm>
            <a:off x="442526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3" name="Content Placeholder 3">
            <a:extLst>
              <a:ext uri="{FF2B5EF4-FFF2-40B4-BE49-F238E27FC236}">
                <a16:creationId xmlns:a16="http://schemas.microsoft.com/office/drawing/2014/main" id="{406EFEF5-0963-CE38-2E75-875B7EEFC278}"/>
              </a:ext>
            </a:extLst>
          </p:cNvPr>
          <p:cNvSpPr>
            <a:spLocks noGrp="1"/>
          </p:cNvSpPr>
          <p:nvPr>
            <p:ph sz="quarter" idx="27" hasCustomPrompt="1"/>
          </p:nvPr>
        </p:nvSpPr>
        <p:spPr>
          <a:xfrm>
            <a:off x="826574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3723402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spTree>
    <p:extLst>
      <p:ext uri="{BB962C8B-B14F-4D97-AF65-F5344CB8AC3E}">
        <p14:creationId xmlns:p14="http://schemas.microsoft.com/office/powerpoint/2010/main" val="224167262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 name="Picture 3" descr="A white and black background&#10;&#10;Description automatically generated">
            <a:extLst>
              <a:ext uri="{FF2B5EF4-FFF2-40B4-BE49-F238E27FC236}">
                <a16:creationId xmlns:a16="http://schemas.microsoft.com/office/drawing/2014/main" id="{31AC9B0C-1D8E-6EE5-46DE-2BC5D3E89697}"/>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a:stretch/>
        </p:blipFill>
        <p:spPr>
          <a:xfrm rot="10800000">
            <a:off x="5390504" y="-3"/>
            <a:ext cx="6801496" cy="3783345"/>
          </a:xfrm>
          <a:prstGeom prst="rect">
            <a:avLst/>
          </a:prstGeom>
        </p:spPr>
      </p:pic>
      <p:sp>
        <p:nvSpPr>
          <p:cNvPr id="6" name="object 3">
            <a:extLst>
              <a:ext uri="{FF2B5EF4-FFF2-40B4-BE49-F238E27FC236}">
                <a16:creationId xmlns:a16="http://schemas.microsoft.com/office/drawing/2014/main" id="{BE7C960B-9262-D629-3261-014C2A2211F5}"/>
              </a:ext>
            </a:extLst>
          </p:cNvPr>
          <p:cNvSpPr/>
          <p:nvPr userDrawn="1"/>
        </p:nvSpPr>
        <p:spPr>
          <a:xfrm flipH="1">
            <a:off x="0" y="3772542"/>
            <a:ext cx="12192000" cy="3085454"/>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31843" y="457200"/>
            <a:ext cx="1027494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a:off x="0" y="3772542"/>
            <a:ext cx="12192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403364"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403364" y="3975274"/>
            <a:ext cx="1882775" cy="1554272"/>
          </a:xfrm>
        </p:spPr>
        <p:txBody>
          <a:bodyPr anchor="t"/>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218465"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218465"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6033566"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033566"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848667"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848667"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663770"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663770"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8" name="Graphic 6">
            <a:extLst>
              <a:ext uri="{FF2B5EF4-FFF2-40B4-BE49-F238E27FC236}">
                <a16:creationId xmlns:a16="http://schemas.microsoft.com/office/drawing/2014/main" id="{CCF80AE6-5C40-2CD2-707F-1B96DA963213}"/>
              </a:ext>
            </a:extLst>
          </p:cNvPr>
          <p:cNvSpPr/>
          <p:nvPr/>
        </p:nvSpPr>
        <p:spPr>
          <a:xfrm>
            <a:off x="588263" y="469288"/>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3034194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BB4F7792-D92C-C2BB-D639-4743731891C2}"/>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3"/>
          <a:stretch/>
        </p:blipFill>
        <p:spPr>
          <a:xfrm rot="10800000">
            <a:off x="472057" y="0"/>
            <a:ext cx="6111366" cy="6858000"/>
          </a:xfrm>
          <a:prstGeom prst="rect">
            <a:avLst/>
          </a:prstGeom>
        </p:spPr>
      </p:pic>
      <p:sp>
        <p:nvSpPr>
          <p:cNvPr id="4" name="object 3">
            <a:extLst>
              <a:ext uri="{FF2B5EF4-FFF2-40B4-BE49-F238E27FC236}">
                <a16:creationId xmlns:a16="http://schemas.microsoft.com/office/drawing/2014/main" id="{AD9B9578-2C6A-67F8-31FF-1F9ABCA3BACA}"/>
              </a:ext>
            </a:extLst>
          </p:cNvPr>
          <p:cNvSpPr/>
          <p:nvPr userDrawn="1"/>
        </p:nvSpPr>
        <p:spPr>
          <a:xfrm flipH="1">
            <a:off x="6059125" y="-4"/>
            <a:ext cx="6132873"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61661" y="2875002"/>
            <a:ext cx="3070446"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rot="5400000">
            <a:off x="2635527" y="3423600"/>
            <a:ext cx="6858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4754374" y="532000"/>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6219859" y="532000"/>
            <a:ext cx="5228518" cy="784830"/>
          </a:xfrm>
        </p:spPr>
        <p:txBody>
          <a:bodyPr wrap="square" anchor="t">
            <a:sp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4754374" y="1546979"/>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6219859" y="1546979"/>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754374" y="2561958"/>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6219859" y="2561958"/>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4740333" y="3576937"/>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219859" y="3576937"/>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4740333" y="4591916"/>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6219859" y="4591916"/>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4740333" y="5606894"/>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6219859" y="5606894"/>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Graphic 6">
            <a:extLst>
              <a:ext uri="{FF2B5EF4-FFF2-40B4-BE49-F238E27FC236}">
                <a16:creationId xmlns:a16="http://schemas.microsoft.com/office/drawing/2014/main" id="{A0115A61-F9F3-080B-9622-DFDC6CF8D6BC}"/>
              </a:ext>
            </a:extLst>
          </p:cNvPr>
          <p:cNvSpPr/>
          <p:nvPr userDrawn="1"/>
        </p:nvSpPr>
        <p:spPr>
          <a:xfrm>
            <a:off x="588263" y="2894511"/>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2022703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evron">
    <p:bg>
      <p:bgPr>
        <a:solidFill>
          <a:schemeClr val="accent2"/>
        </a:solidFill>
        <a:effectLst/>
      </p:bgPr>
    </p:bg>
    <p:spTree>
      <p:nvGrpSpPr>
        <p:cNvPr id="1" name=""/>
        <p:cNvGrpSpPr/>
        <p:nvPr/>
      </p:nvGrpSpPr>
      <p:grpSpPr>
        <a:xfrm>
          <a:off x="0" y="0"/>
          <a:ext cx="0" cy="0"/>
          <a:chOff x="0" y="0"/>
          <a:chExt cx="0" cy="0"/>
        </a:xfrm>
      </p:grpSpPr>
      <p:pic>
        <p:nvPicPr>
          <p:cNvPr id="3" name="Picture 2" descr="A white and black background&#10;&#10;Description automatically generated">
            <a:extLst>
              <a:ext uri="{FF2B5EF4-FFF2-40B4-BE49-F238E27FC236}">
                <a16:creationId xmlns:a16="http://schemas.microsoft.com/office/drawing/2014/main" id="{5260BD30-A79C-90B4-0B59-A9DB333603A0}"/>
              </a:ext>
            </a:extLst>
          </p:cNvPr>
          <p:cNvPicPr>
            <a:picLocks noChangeAspect="1"/>
          </p:cNvPicPr>
          <p:nvPr userDrawn="1"/>
        </p:nvPicPr>
        <p:blipFill rotWithShape="1">
          <a:blip r:embed="rId2">
            <a:alphaModFix amt="12000"/>
          </a:blip>
          <a:srcRect l="56241" t="5211"/>
          <a:stretch/>
        </p:blipFill>
        <p:spPr>
          <a:xfrm rot="10800000">
            <a:off x="5825556" y="-21521"/>
            <a:ext cx="6366444" cy="687951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28233"/>
            <a:ext cx="1882775" cy="1554272"/>
          </a:xfrm>
        </p:spPr>
        <p:txBody>
          <a:bodyPr anchor="b"/>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388767"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388767"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189271" y="3574936"/>
            <a:ext cx="2016000" cy="632854"/>
          </a:xfrm>
          <a:prstGeom prst="chevron">
            <a:avLst/>
          </a:prstGeom>
          <a:solidFill>
            <a:srgbClr val="8DC8E8"/>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chemeClr val="bg1"/>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189271"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5989775"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5989775"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790279"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790279"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59078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590783"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3000039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ject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0D21C8-52E6-0D56-6DC5-1E1FD29A8A20}"/>
              </a:ext>
            </a:extLst>
          </p:cNvPr>
          <p:cNvGrpSpPr/>
          <p:nvPr userDrawn="1"/>
        </p:nvGrpSpPr>
        <p:grpSpPr>
          <a:xfrm>
            <a:off x="588262" y="1436684"/>
            <a:ext cx="3548311" cy="2889360"/>
            <a:chOff x="-1843729" y="1433516"/>
            <a:chExt cx="6100125" cy="4967282"/>
          </a:xfrm>
        </p:grpSpPr>
        <p:sp>
          <p:nvSpPr>
            <p:cNvPr id="4" name="Rectangle 3">
              <a:extLst>
                <a:ext uri="{FF2B5EF4-FFF2-40B4-BE49-F238E27FC236}">
                  <a16:creationId xmlns:a16="http://schemas.microsoft.com/office/drawing/2014/main" id="{797BE9C7-3259-C9AF-E4C4-D1CFC214959B}"/>
                </a:ext>
              </a:extLst>
            </p:cNvPr>
            <p:cNvSpPr/>
            <p:nvPr userDrawn="1"/>
          </p:nvSpPr>
          <p:spPr bwMode="auto">
            <a:xfrm rot="16200000">
              <a:off x="-1277304" y="867094"/>
              <a:ext cx="4967278" cy="610012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8BBEA00B-E1B5-88E1-E512-B8FC6059B4B2}"/>
                </a:ext>
              </a:extLst>
            </p:cNvPr>
            <p:cNvPicPr>
              <a:picLocks noChangeAspect="1"/>
            </p:cNvPicPr>
            <p:nvPr userDrawn="1"/>
          </p:nvPicPr>
          <p:blipFill rotWithShape="1">
            <a:blip r:embed="rId2">
              <a:alphaModFix amt="40000"/>
            </a:blip>
            <a:srcRect l="74279" t="44723" r="13020" b="28866"/>
            <a:stretch/>
          </p:blipFill>
          <p:spPr>
            <a:xfrm>
              <a:off x="-1843729"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9E47FF7F-BAC0-5D59-8A37-1A693BD81DE7}"/>
              </a:ext>
            </a:extLst>
          </p:cNvPr>
          <p:cNvCxnSpPr>
            <a:cxnSpLocks/>
          </p:cNvCxnSpPr>
          <p:nvPr userDrawn="1"/>
        </p:nvCxnSpPr>
        <p:spPr>
          <a:xfrm flipH="1">
            <a:off x="588262" y="1930015"/>
            <a:ext cx="35483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755FCB-F975-4B8F-E342-5EB04DD3EF23}"/>
              </a:ext>
            </a:extLst>
          </p:cNvPr>
          <p:cNvCxnSpPr>
            <a:cxnSpLocks/>
          </p:cNvCxnSpPr>
          <p:nvPr userDrawn="1"/>
        </p:nvCxnSpPr>
        <p:spPr>
          <a:xfrm flipV="1">
            <a:off x="7878535" y="1436688"/>
            <a:ext cx="0" cy="2889356"/>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9F808-A670-F920-EB79-2904E1CF9F4D}"/>
              </a:ext>
            </a:extLst>
          </p:cNvPr>
          <p:cNvCxnSpPr>
            <a:cxnSpLocks/>
          </p:cNvCxnSpPr>
          <p:nvPr userDrawn="1"/>
        </p:nvCxnSpPr>
        <p:spPr>
          <a:xfrm flipH="1">
            <a:off x="4136571" y="1930015"/>
            <a:ext cx="7483929" cy="0"/>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36">
            <a:extLst>
              <a:ext uri="{FF2B5EF4-FFF2-40B4-BE49-F238E27FC236}">
                <a16:creationId xmlns:a16="http://schemas.microsoft.com/office/drawing/2014/main" id="{8062753D-DE98-957F-43B0-6F98C18DFD87}"/>
              </a:ext>
            </a:extLst>
          </p:cNvPr>
          <p:cNvSpPr>
            <a:spLocks noGrp="1"/>
          </p:cNvSpPr>
          <p:nvPr>
            <p:ph type="body" sz="quarter" idx="10" hasCustomPrompt="1"/>
          </p:nvPr>
        </p:nvSpPr>
        <p:spPr>
          <a:xfrm>
            <a:off x="1117851" y="1544852"/>
            <a:ext cx="2867558" cy="276999"/>
          </a:xfrm>
        </p:spPr>
        <p:txBody>
          <a:bodyPr vert="horz" wrap="square" lIns="0" tIns="0" rIns="0" bIns="0" rtlCol="0" anchor="ctr">
            <a:normAutofit/>
          </a:bodyPr>
          <a:lstStyle>
            <a:lvl1pPr marL="200025" indent="-188913">
              <a:buNone/>
              <a:tabLst/>
              <a:defRPr kumimoji="0" lang="en-US" sz="14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Problem statement</a:t>
            </a:r>
          </a:p>
        </p:txBody>
      </p:sp>
      <p:sp>
        <p:nvSpPr>
          <p:cNvPr id="15" name="Text Placeholder 36">
            <a:extLst>
              <a:ext uri="{FF2B5EF4-FFF2-40B4-BE49-F238E27FC236}">
                <a16:creationId xmlns:a16="http://schemas.microsoft.com/office/drawing/2014/main" id="{6671044D-3CB7-519F-77CE-67B1E1CB6974}"/>
              </a:ext>
            </a:extLst>
          </p:cNvPr>
          <p:cNvSpPr>
            <a:spLocks noGrp="1"/>
          </p:cNvSpPr>
          <p:nvPr>
            <p:ph type="body" sz="quarter" idx="11" hasCustomPrompt="1"/>
          </p:nvPr>
        </p:nvSpPr>
        <p:spPr>
          <a:xfrm>
            <a:off x="4339794" y="1586402"/>
            <a:ext cx="3387571"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Objectives</a:t>
            </a:r>
          </a:p>
        </p:txBody>
      </p:sp>
      <p:sp>
        <p:nvSpPr>
          <p:cNvPr id="16" name="Text Placeholder 36">
            <a:extLst>
              <a:ext uri="{FF2B5EF4-FFF2-40B4-BE49-F238E27FC236}">
                <a16:creationId xmlns:a16="http://schemas.microsoft.com/office/drawing/2014/main" id="{2FE84B7C-5241-2D69-4481-9ACCE5598362}"/>
              </a:ext>
            </a:extLst>
          </p:cNvPr>
          <p:cNvSpPr>
            <a:spLocks noGrp="1"/>
          </p:cNvSpPr>
          <p:nvPr>
            <p:ph type="body" sz="quarter" idx="12" hasCustomPrompt="1"/>
          </p:nvPr>
        </p:nvSpPr>
        <p:spPr>
          <a:xfrm>
            <a:off x="8081758" y="1586402"/>
            <a:ext cx="3387563"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Key results/Impact</a:t>
            </a:r>
          </a:p>
        </p:txBody>
      </p:sp>
      <p:sp>
        <p:nvSpPr>
          <p:cNvPr id="17" name="Graphic 31">
            <a:extLst>
              <a:ext uri="{FF2B5EF4-FFF2-40B4-BE49-F238E27FC236}">
                <a16:creationId xmlns:a16="http://schemas.microsoft.com/office/drawing/2014/main" id="{2DCC0412-B828-B8F4-20DC-450032406385}"/>
              </a:ext>
            </a:extLst>
          </p:cNvPr>
          <p:cNvSpPr/>
          <p:nvPr userDrawn="1"/>
        </p:nvSpPr>
        <p:spPr>
          <a:xfrm>
            <a:off x="791486" y="1558953"/>
            <a:ext cx="175204" cy="241649"/>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Text Placeholder 11">
            <a:extLst>
              <a:ext uri="{FF2B5EF4-FFF2-40B4-BE49-F238E27FC236}">
                <a16:creationId xmlns:a16="http://schemas.microsoft.com/office/drawing/2014/main" id="{9FE40FEF-7D98-7C2B-10EC-C3C3AE9D4FD2}"/>
              </a:ext>
            </a:extLst>
          </p:cNvPr>
          <p:cNvSpPr>
            <a:spLocks noGrp="1"/>
          </p:cNvSpPr>
          <p:nvPr>
            <p:ph type="body" sz="quarter" idx="13" hasCustomPrompt="1"/>
          </p:nvPr>
        </p:nvSpPr>
        <p:spPr>
          <a:xfrm>
            <a:off x="791486" y="2038181"/>
            <a:ext cx="3193923"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11">
            <a:extLst>
              <a:ext uri="{FF2B5EF4-FFF2-40B4-BE49-F238E27FC236}">
                <a16:creationId xmlns:a16="http://schemas.microsoft.com/office/drawing/2014/main" id="{FD5E9D66-CD70-317F-4A80-4B99951EEA30}"/>
              </a:ext>
            </a:extLst>
          </p:cNvPr>
          <p:cNvSpPr>
            <a:spLocks noGrp="1"/>
          </p:cNvSpPr>
          <p:nvPr>
            <p:ph type="body" sz="quarter" idx="14" hasCustomPrompt="1"/>
          </p:nvPr>
        </p:nvSpPr>
        <p:spPr>
          <a:xfrm>
            <a:off x="4339794" y="2038181"/>
            <a:ext cx="3387569"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0" name="Text Placeholder 11">
            <a:extLst>
              <a:ext uri="{FF2B5EF4-FFF2-40B4-BE49-F238E27FC236}">
                <a16:creationId xmlns:a16="http://schemas.microsoft.com/office/drawing/2014/main" id="{B725688D-988F-6861-04F6-212AF5359BD4}"/>
              </a:ext>
            </a:extLst>
          </p:cNvPr>
          <p:cNvSpPr>
            <a:spLocks noGrp="1"/>
          </p:cNvSpPr>
          <p:nvPr>
            <p:ph type="body" sz="quarter" idx="15" hasCustomPrompt="1"/>
          </p:nvPr>
        </p:nvSpPr>
        <p:spPr>
          <a:xfrm>
            <a:off x="8081758" y="2038181"/>
            <a:ext cx="3387560"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0" name="Text Placeholder 36">
            <a:extLst>
              <a:ext uri="{FF2B5EF4-FFF2-40B4-BE49-F238E27FC236}">
                <a16:creationId xmlns:a16="http://schemas.microsoft.com/office/drawing/2014/main" id="{17541863-110B-470F-186D-91443D0F706E}"/>
              </a:ext>
            </a:extLst>
          </p:cNvPr>
          <p:cNvSpPr>
            <a:spLocks noGrp="1"/>
          </p:cNvSpPr>
          <p:nvPr>
            <p:ph type="body" sz="quarter" idx="16" hasCustomPrompt="1"/>
          </p:nvPr>
        </p:nvSpPr>
        <p:spPr>
          <a:xfrm>
            <a:off x="791487" y="4584796"/>
            <a:ext cx="1006157"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Timeline</a:t>
            </a:r>
          </a:p>
        </p:txBody>
      </p:sp>
      <p:sp>
        <p:nvSpPr>
          <p:cNvPr id="8" name="Text Placeholder 7">
            <a:extLst>
              <a:ext uri="{FF2B5EF4-FFF2-40B4-BE49-F238E27FC236}">
                <a16:creationId xmlns:a16="http://schemas.microsoft.com/office/drawing/2014/main" id="{E66CF915-58F2-7E6D-BFE1-2102BC5CA310}"/>
              </a:ext>
            </a:extLst>
          </p:cNvPr>
          <p:cNvSpPr>
            <a:spLocks noGrp="1"/>
          </p:cNvSpPr>
          <p:nvPr>
            <p:ph type="body" sz="quarter" idx="18" hasCustomPrompt="1"/>
          </p:nvPr>
        </p:nvSpPr>
        <p:spPr>
          <a:xfrm>
            <a:off x="791487" y="5879814"/>
            <a:ext cx="889389" cy="307777"/>
          </a:xfrm>
          <a:prstGeom prst="rect">
            <a:avLst/>
          </a:prstGeom>
          <a:ln>
            <a:no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1" name="Text Placeholder 7">
            <a:extLst>
              <a:ext uri="{FF2B5EF4-FFF2-40B4-BE49-F238E27FC236}">
                <a16:creationId xmlns:a16="http://schemas.microsoft.com/office/drawing/2014/main" id="{158768CB-85D6-A3F6-78C6-FE4A347D96E7}"/>
              </a:ext>
            </a:extLst>
          </p:cNvPr>
          <p:cNvSpPr>
            <a:spLocks noGrp="1"/>
          </p:cNvSpPr>
          <p:nvPr>
            <p:ph type="body" sz="quarter" idx="19" hasCustomPrompt="1"/>
          </p:nvPr>
        </p:nvSpPr>
        <p:spPr>
          <a:xfrm>
            <a:off x="2001128"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3" name="Text Placeholder 7">
            <a:extLst>
              <a:ext uri="{FF2B5EF4-FFF2-40B4-BE49-F238E27FC236}">
                <a16:creationId xmlns:a16="http://schemas.microsoft.com/office/drawing/2014/main" id="{AF5F0928-6CD1-C079-4495-D498D03979E6}"/>
              </a:ext>
            </a:extLst>
          </p:cNvPr>
          <p:cNvSpPr>
            <a:spLocks noGrp="1"/>
          </p:cNvSpPr>
          <p:nvPr>
            <p:ph type="body" sz="quarter" idx="20" hasCustomPrompt="1"/>
          </p:nvPr>
        </p:nvSpPr>
        <p:spPr>
          <a:xfrm>
            <a:off x="3210769"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4" name="Text Placeholder 7">
            <a:extLst>
              <a:ext uri="{FF2B5EF4-FFF2-40B4-BE49-F238E27FC236}">
                <a16:creationId xmlns:a16="http://schemas.microsoft.com/office/drawing/2014/main" id="{9663B041-2B00-9E51-D138-CB4CA8059450}"/>
              </a:ext>
            </a:extLst>
          </p:cNvPr>
          <p:cNvSpPr>
            <a:spLocks noGrp="1"/>
          </p:cNvSpPr>
          <p:nvPr>
            <p:ph type="body" sz="quarter" idx="21" hasCustomPrompt="1"/>
          </p:nvPr>
        </p:nvSpPr>
        <p:spPr>
          <a:xfrm>
            <a:off x="4420410"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5" name="Text Placeholder 7">
            <a:extLst>
              <a:ext uri="{FF2B5EF4-FFF2-40B4-BE49-F238E27FC236}">
                <a16:creationId xmlns:a16="http://schemas.microsoft.com/office/drawing/2014/main" id="{626CE8E3-D75F-9925-CF3E-B8122E6A5C9D}"/>
              </a:ext>
            </a:extLst>
          </p:cNvPr>
          <p:cNvSpPr>
            <a:spLocks noGrp="1"/>
          </p:cNvSpPr>
          <p:nvPr>
            <p:ph type="body" sz="quarter" idx="22" hasCustomPrompt="1"/>
          </p:nvPr>
        </p:nvSpPr>
        <p:spPr>
          <a:xfrm>
            <a:off x="5630051"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1" name="Text Placeholder 7">
            <a:extLst>
              <a:ext uri="{FF2B5EF4-FFF2-40B4-BE49-F238E27FC236}">
                <a16:creationId xmlns:a16="http://schemas.microsoft.com/office/drawing/2014/main" id="{B084C782-C17A-7F17-EA69-70B7EC472B31}"/>
              </a:ext>
            </a:extLst>
          </p:cNvPr>
          <p:cNvSpPr>
            <a:spLocks noGrp="1"/>
          </p:cNvSpPr>
          <p:nvPr>
            <p:ph type="body" sz="quarter" idx="23" hasCustomPrompt="1"/>
          </p:nvPr>
        </p:nvSpPr>
        <p:spPr>
          <a:xfrm>
            <a:off x="6839692"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3" name="Text Placeholder 7">
            <a:extLst>
              <a:ext uri="{FF2B5EF4-FFF2-40B4-BE49-F238E27FC236}">
                <a16:creationId xmlns:a16="http://schemas.microsoft.com/office/drawing/2014/main" id="{157E87D7-86A3-F352-CE09-60255542324E}"/>
              </a:ext>
            </a:extLst>
          </p:cNvPr>
          <p:cNvSpPr>
            <a:spLocks noGrp="1"/>
          </p:cNvSpPr>
          <p:nvPr>
            <p:ph type="body" sz="quarter" idx="24" hasCustomPrompt="1"/>
          </p:nvPr>
        </p:nvSpPr>
        <p:spPr>
          <a:xfrm>
            <a:off x="8049333"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4" name="Text Placeholder 7">
            <a:extLst>
              <a:ext uri="{FF2B5EF4-FFF2-40B4-BE49-F238E27FC236}">
                <a16:creationId xmlns:a16="http://schemas.microsoft.com/office/drawing/2014/main" id="{2B6040C0-77A2-8D0C-666A-770A9FD5CAED}"/>
              </a:ext>
            </a:extLst>
          </p:cNvPr>
          <p:cNvSpPr>
            <a:spLocks noGrp="1"/>
          </p:cNvSpPr>
          <p:nvPr>
            <p:ph type="body" sz="quarter" idx="25" hasCustomPrompt="1"/>
          </p:nvPr>
        </p:nvSpPr>
        <p:spPr>
          <a:xfrm>
            <a:off x="9258974"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5" name="Text Placeholder 7">
            <a:extLst>
              <a:ext uri="{FF2B5EF4-FFF2-40B4-BE49-F238E27FC236}">
                <a16:creationId xmlns:a16="http://schemas.microsoft.com/office/drawing/2014/main" id="{99CB1FB6-7B8C-5FE8-B400-46F72426A587}"/>
              </a:ext>
            </a:extLst>
          </p:cNvPr>
          <p:cNvSpPr>
            <a:spLocks noGrp="1"/>
          </p:cNvSpPr>
          <p:nvPr>
            <p:ph type="body" sz="quarter" idx="26" hasCustomPrompt="1"/>
          </p:nvPr>
        </p:nvSpPr>
        <p:spPr>
          <a:xfrm>
            <a:off x="10468615"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8" name="Text Placeholder 47">
            <a:extLst>
              <a:ext uri="{FF2B5EF4-FFF2-40B4-BE49-F238E27FC236}">
                <a16:creationId xmlns:a16="http://schemas.microsoft.com/office/drawing/2014/main" id="{5C5370E0-4B6A-D3AA-1A9A-29B4AAFFBDC1}"/>
              </a:ext>
            </a:extLst>
          </p:cNvPr>
          <p:cNvSpPr>
            <a:spLocks noGrp="1"/>
          </p:cNvSpPr>
          <p:nvPr>
            <p:ph type="body" sz="quarter" idx="27" hasCustomPrompt="1"/>
          </p:nvPr>
        </p:nvSpPr>
        <p:spPr>
          <a:xfrm>
            <a:off x="79216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9" name="Text Placeholder 47">
            <a:extLst>
              <a:ext uri="{FF2B5EF4-FFF2-40B4-BE49-F238E27FC236}">
                <a16:creationId xmlns:a16="http://schemas.microsoft.com/office/drawing/2014/main" id="{55883EDF-FFFB-8C0F-F72A-742DE5C6786A}"/>
              </a:ext>
            </a:extLst>
          </p:cNvPr>
          <p:cNvSpPr>
            <a:spLocks noGrp="1"/>
          </p:cNvSpPr>
          <p:nvPr>
            <p:ph type="body" sz="quarter" idx="28" hasCustomPrompt="1"/>
          </p:nvPr>
        </p:nvSpPr>
        <p:spPr>
          <a:xfrm>
            <a:off x="2001128"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0" name="Text Placeholder 47">
            <a:extLst>
              <a:ext uri="{FF2B5EF4-FFF2-40B4-BE49-F238E27FC236}">
                <a16:creationId xmlns:a16="http://schemas.microsoft.com/office/drawing/2014/main" id="{EC5BED45-4E26-F11B-6A61-951E0BC8F193}"/>
              </a:ext>
            </a:extLst>
          </p:cNvPr>
          <p:cNvSpPr>
            <a:spLocks noGrp="1"/>
          </p:cNvSpPr>
          <p:nvPr>
            <p:ph type="body" sz="quarter" idx="29" hasCustomPrompt="1"/>
          </p:nvPr>
        </p:nvSpPr>
        <p:spPr>
          <a:xfrm>
            <a:off x="3210769"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1" name="Text Placeholder 47">
            <a:extLst>
              <a:ext uri="{FF2B5EF4-FFF2-40B4-BE49-F238E27FC236}">
                <a16:creationId xmlns:a16="http://schemas.microsoft.com/office/drawing/2014/main" id="{8DAFFF56-40C0-D57E-55BD-0ADE1305FAA0}"/>
              </a:ext>
            </a:extLst>
          </p:cNvPr>
          <p:cNvSpPr>
            <a:spLocks noGrp="1"/>
          </p:cNvSpPr>
          <p:nvPr>
            <p:ph type="body" sz="quarter" idx="30" hasCustomPrompt="1"/>
          </p:nvPr>
        </p:nvSpPr>
        <p:spPr>
          <a:xfrm>
            <a:off x="4420410"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2" name="Text Placeholder 47">
            <a:extLst>
              <a:ext uri="{FF2B5EF4-FFF2-40B4-BE49-F238E27FC236}">
                <a16:creationId xmlns:a16="http://schemas.microsoft.com/office/drawing/2014/main" id="{F346C3CC-BCD7-D171-1845-DAB2591FF8E8}"/>
              </a:ext>
            </a:extLst>
          </p:cNvPr>
          <p:cNvSpPr>
            <a:spLocks noGrp="1"/>
          </p:cNvSpPr>
          <p:nvPr>
            <p:ph type="body" sz="quarter" idx="31" hasCustomPrompt="1"/>
          </p:nvPr>
        </p:nvSpPr>
        <p:spPr>
          <a:xfrm>
            <a:off x="5630051"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3" name="Text Placeholder 47">
            <a:extLst>
              <a:ext uri="{FF2B5EF4-FFF2-40B4-BE49-F238E27FC236}">
                <a16:creationId xmlns:a16="http://schemas.microsoft.com/office/drawing/2014/main" id="{24EA6C27-6AD4-F420-2FD3-8D36C9BF9FC9}"/>
              </a:ext>
            </a:extLst>
          </p:cNvPr>
          <p:cNvSpPr>
            <a:spLocks noGrp="1"/>
          </p:cNvSpPr>
          <p:nvPr>
            <p:ph type="body" sz="quarter" idx="32" hasCustomPrompt="1"/>
          </p:nvPr>
        </p:nvSpPr>
        <p:spPr>
          <a:xfrm>
            <a:off x="683969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4" name="Text Placeholder 47">
            <a:extLst>
              <a:ext uri="{FF2B5EF4-FFF2-40B4-BE49-F238E27FC236}">
                <a16:creationId xmlns:a16="http://schemas.microsoft.com/office/drawing/2014/main" id="{D65FDA7C-12FF-E12C-E19D-5861428AA6B2}"/>
              </a:ext>
            </a:extLst>
          </p:cNvPr>
          <p:cNvSpPr>
            <a:spLocks noGrp="1"/>
          </p:cNvSpPr>
          <p:nvPr>
            <p:ph type="body" sz="quarter" idx="33" hasCustomPrompt="1"/>
          </p:nvPr>
        </p:nvSpPr>
        <p:spPr>
          <a:xfrm>
            <a:off x="8049333"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5" name="Text Placeholder 47">
            <a:extLst>
              <a:ext uri="{FF2B5EF4-FFF2-40B4-BE49-F238E27FC236}">
                <a16:creationId xmlns:a16="http://schemas.microsoft.com/office/drawing/2014/main" id="{C0B7805F-6D32-5A16-139E-7D6738718719}"/>
              </a:ext>
            </a:extLst>
          </p:cNvPr>
          <p:cNvSpPr>
            <a:spLocks noGrp="1"/>
          </p:cNvSpPr>
          <p:nvPr>
            <p:ph type="body" sz="quarter" idx="34" hasCustomPrompt="1"/>
          </p:nvPr>
        </p:nvSpPr>
        <p:spPr>
          <a:xfrm>
            <a:off x="9258974"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6" name="Text Placeholder 47">
            <a:extLst>
              <a:ext uri="{FF2B5EF4-FFF2-40B4-BE49-F238E27FC236}">
                <a16:creationId xmlns:a16="http://schemas.microsoft.com/office/drawing/2014/main" id="{B8D53C55-79C2-0813-07DE-A2C27B7ABD31}"/>
              </a:ext>
            </a:extLst>
          </p:cNvPr>
          <p:cNvSpPr>
            <a:spLocks noGrp="1"/>
          </p:cNvSpPr>
          <p:nvPr>
            <p:ph type="body" sz="quarter" idx="35" hasCustomPrompt="1"/>
          </p:nvPr>
        </p:nvSpPr>
        <p:spPr>
          <a:xfrm>
            <a:off x="10468615"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cxnSp>
        <p:nvCxnSpPr>
          <p:cNvPr id="27" name="Straight Connector 26">
            <a:extLst>
              <a:ext uri="{FF2B5EF4-FFF2-40B4-BE49-F238E27FC236}">
                <a16:creationId xmlns:a16="http://schemas.microsoft.com/office/drawing/2014/main" id="{EDE4860E-0A45-833E-C243-482C63241F2C}"/>
              </a:ext>
            </a:extLst>
          </p:cNvPr>
          <p:cNvCxnSpPr>
            <a:cxnSpLocks/>
          </p:cNvCxnSpPr>
          <p:nvPr userDrawn="1"/>
        </p:nvCxnSpPr>
        <p:spPr>
          <a:xfrm flipH="1">
            <a:off x="588262" y="4326044"/>
            <a:ext cx="11032238" cy="0"/>
          </a:xfrm>
          <a:prstGeom prst="line">
            <a:avLst/>
          </a:prstGeom>
          <a:ln w="15875">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584FFCB-E924-7E2D-48B6-B9EE5B689014}"/>
              </a:ext>
            </a:extLst>
          </p:cNvPr>
          <p:cNvSpPr/>
          <p:nvPr userDrawn="1"/>
        </p:nvSpPr>
        <p:spPr bwMode="auto">
          <a:xfrm>
            <a:off x="588262" y="1436688"/>
            <a:ext cx="11032238" cy="4964112"/>
          </a:xfrm>
          <a:prstGeom prst="rect">
            <a:avLst/>
          </a:prstGeom>
          <a:noFill/>
          <a:ln w="15875">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Tree>
    <p:extLst>
      <p:ext uri="{BB962C8B-B14F-4D97-AF65-F5344CB8AC3E}">
        <p14:creationId xmlns:p14="http://schemas.microsoft.com/office/powerpoint/2010/main" val="993764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alue Proposi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E2DAAF-8C5D-E245-F82E-996CCCAB317A}"/>
              </a:ext>
            </a:extLst>
          </p:cNvPr>
          <p:cNvGrpSpPr/>
          <p:nvPr userDrawn="1"/>
        </p:nvGrpSpPr>
        <p:grpSpPr>
          <a:xfrm>
            <a:off x="6512311" y="1"/>
            <a:ext cx="5679685" cy="6858000"/>
            <a:chOff x="6512311" y="1"/>
            <a:chExt cx="5679685" cy="6858000"/>
          </a:xfrm>
        </p:grpSpPr>
        <p:sp>
          <p:nvSpPr>
            <p:cNvPr id="4" name="object 3">
              <a:extLst>
                <a:ext uri="{FF2B5EF4-FFF2-40B4-BE49-F238E27FC236}">
                  <a16:creationId xmlns:a16="http://schemas.microsoft.com/office/drawing/2014/main" id="{0A197AD0-474D-B563-E41E-D8309DB86925}"/>
                </a:ext>
              </a:extLst>
            </p:cNvPr>
            <p:cNvSpPr/>
            <p:nvPr/>
          </p:nvSpPr>
          <p:spPr>
            <a:xfrm flipH="1">
              <a:off x="6512311" y="1"/>
              <a:ext cx="567968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DB819A8F-CEFB-A56E-EB3D-54790A91B41D}"/>
                </a:ext>
              </a:extLst>
            </p:cNvPr>
            <p:cNvPicPr>
              <a:picLocks noChangeAspect="1"/>
            </p:cNvPicPr>
            <p:nvPr userDrawn="1"/>
          </p:nvPicPr>
          <p:blipFill rotWithShape="1">
            <a:blip r:embed="rId2"/>
            <a:srcRect r="29034" b="36498"/>
            <a:stretch/>
          </p:blipFill>
          <p:spPr>
            <a:xfrm>
              <a:off x="8878194" y="5065159"/>
              <a:ext cx="3313802" cy="1792841"/>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4" y="772533"/>
            <a:ext cx="4636880" cy="1495794"/>
          </a:xfrm>
        </p:spPr>
        <p:txBody>
          <a:bodyPr anchor="b">
            <a:noAutofit/>
          </a:bodyPr>
          <a:lstStyle>
            <a:lvl1pPr>
              <a:lnSpc>
                <a:spcPct val="80000"/>
              </a:lnSpc>
              <a:defRPr sz="5400">
                <a:solidFill>
                  <a:schemeClr val="tx2"/>
                </a:solidFill>
              </a:defRPr>
            </a:lvl1pPr>
          </a:lstStyle>
          <a:p>
            <a:r>
              <a:rPr lang="en-US"/>
              <a:t>Value proposition</a:t>
            </a:r>
          </a:p>
        </p:txBody>
      </p:sp>
      <p:grpSp>
        <p:nvGrpSpPr>
          <p:cNvPr id="9" name="Group 8">
            <a:extLst>
              <a:ext uri="{FF2B5EF4-FFF2-40B4-BE49-F238E27FC236}">
                <a16:creationId xmlns:a16="http://schemas.microsoft.com/office/drawing/2014/main" id="{6AB07080-419A-9687-DD85-898F21F5239A}"/>
              </a:ext>
            </a:extLst>
          </p:cNvPr>
          <p:cNvGrpSpPr/>
          <p:nvPr userDrawn="1"/>
        </p:nvGrpSpPr>
        <p:grpSpPr>
          <a:xfrm>
            <a:off x="522903" y="5263167"/>
            <a:ext cx="327055" cy="609902"/>
            <a:chOff x="761801" y="5503523"/>
            <a:chExt cx="386862" cy="721431"/>
          </a:xfrm>
        </p:grpSpPr>
        <p:cxnSp>
          <p:nvCxnSpPr>
            <p:cNvPr id="10" name="Straight Connector 9">
              <a:extLst>
                <a:ext uri="{FF2B5EF4-FFF2-40B4-BE49-F238E27FC236}">
                  <a16:creationId xmlns:a16="http://schemas.microsoft.com/office/drawing/2014/main" id="{F6ADF2EB-ADF9-DE29-628E-0EA549C47621}"/>
                </a:ext>
              </a:extLst>
            </p:cNvPr>
            <p:cNvCxnSpPr>
              <a:cxnSpLocks/>
            </p:cNvCxnSpPr>
            <p:nvPr/>
          </p:nvCxnSpPr>
          <p:spPr>
            <a:xfrm>
              <a:off x="955232" y="5503523"/>
              <a:ext cx="0" cy="721431"/>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D71F13C-9283-1C9D-04EB-351D982C043B}"/>
                </a:ext>
              </a:extLst>
            </p:cNvPr>
            <p:cNvGrpSpPr/>
            <p:nvPr/>
          </p:nvGrpSpPr>
          <p:grpSpPr>
            <a:xfrm>
              <a:off x="761801" y="5654964"/>
              <a:ext cx="386862" cy="418549"/>
              <a:chOff x="926123" y="5560220"/>
              <a:chExt cx="386862" cy="418549"/>
            </a:xfrm>
          </p:grpSpPr>
          <p:sp>
            <p:nvSpPr>
              <p:cNvPr id="12" name="Rectangle 11">
                <a:extLst>
                  <a:ext uri="{FF2B5EF4-FFF2-40B4-BE49-F238E27FC236}">
                    <a16:creationId xmlns:a16="http://schemas.microsoft.com/office/drawing/2014/main" id="{F54DB811-CEA5-A94A-643D-F8C61F36002C}"/>
                  </a:ext>
                </a:extLst>
              </p:cNvPr>
              <p:cNvSpPr/>
              <p:nvPr/>
            </p:nvSpPr>
            <p:spPr bwMode="auto">
              <a:xfrm>
                <a:off x="926123" y="5560220"/>
                <a:ext cx="386862" cy="4185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13" name="Graphic 35">
                <a:extLst>
                  <a:ext uri="{FF2B5EF4-FFF2-40B4-BE49-F238E27FC236}">
                    <a16:creationId xmlns:a16="http://schemas.microsoft.com/office/drawing/2014/main" id="{44A9D734-559F-E32A-1E13-5B4DC55AC726}"/>
                  </a:ext>
                </a:extLst>
              </p:cNvPr>
              <p:cNvSpPr/>
              <p:nvPr/>
            </p:nvSpPr>
            <p:spPr>
              <a:xfrm>
                <a:off x="973233" y="5623173"/>
                <a:ext cx="292643" cy="292643"/>
              </a:xfrm>
              <a:custGeom>
                <a:avLst/>
                <a:gdLst>
                  <a:gd name="connsiteX0" fmla="*/ 140494 w 171450"/>
                  <a:gd name="connsiteY0" fmla="*/ 0 h 171450"/>
                  <a:gd name="connsiteX1" fmla="*/ 171450 w 171450"/>
                  <a:gd name="connsiteY1" fmla="*/ 30956 h 171450"/>
                  <a:gd name="connsiteX2" fmla="*/ 171450 w 171450"/>
                  <a:gd name="connsiteY2" fmla="*/ 140494 h 171450"/>
                  <a:gd name="connsiteX3" fmla="*/ 140494 w 171450"/>
                  <a:gd name="connsiteY3" fmla="*/ 171450 h 171450"/>
                  <a:gd name="connsiteX4" fmla="*/ 30956 w 171450"/>
                  <a:gd name="connsiteY4" fmla="*/ 171450 h 171450"/>
                  <a:gd name="connsiteX5" fmla="*/ 0 w 171450"/>
                  <a:gd name="connsiteY5" fmla="*/ 140494 h 171450"/>
                  <a:gd name="connsiteX6" fmla="*/ 0 w 171450"/>
                  <a:gd name="connsiteY6" fmla="*/ 30956 h 171450"/>
                  <a:gd name="connsiteX7" fmla="*/ 30956 w 171450"/>
                  <a:gd name="connsiteY7" fmla="*/ 0 h 171450"/>
                  <a:gd name="connsiteX8" fmla="*/ 140494 w 171450"/>
                  <a:gd name="connsiteY8" fmla="*/ 0 h 171450"/>
                  <a:gd name="connsiteX9" fmla="*/ 76200 w 171450"/>
                  <a:gd name="connsiteY9" fmla="*/ 38100 h 171450"/>
                  <a:gd name="connsiteX10" fmla="*/ 38116 w 171450"/>
                  <a:gd name="connsiteY10" fmla="*/ 76216 h 171450"/>
                  <a:gd name="connsiteX11" fmla="*/ 76231 w 171450"/>
                  <a:gd name="connsiteY11" fmla="*/ 114300 h 171450"/>
                  <a:gd name="connsiteX12" fmla="*/ 95545 w 171450"/>
                  <a:gd name="connsiteY12" fmla="*/ 109033 h 171450"/>
                  <a:gd name="connsiteX13" fmla="*/ 117091 w 171450"/>
                  <a:gd name="connsiteY13" fmla="*/ 130559 h 171450"/>
                  <a:gd name="connsiteX14" fmla="*/ 117986 w 171450"/>
                  <a:gd name="connsiteY14" fmla="*/ 131350 h 171450"/>
                  <a:gd name="connsiteX15" fmla="*/ 131348 w 171450"/>
                  <a:gd name="connsiteY15" fmla="*/ 129641 h 171450"/>
                  <a:gd name="connsiteX16" fmla="*/ 130559 w 171450"/>
                  <a:gd name="connsiteY16" fmla="*/ 117091 h 171450"/>
                  <a:gd name="connsiteX17" fmla="*/ 109033 w 171450"/>
                  <a:gd name="connsiteY17" fmla="*/ 95545 h 171450"/>
                  <a:gd name="connsiteX18" fmla="*/ 95555 w 171450"/>
                  <a:gd name="connsiteY18" fmla="*/ 43377 h 171450"/>
                  <a:gd name="connsiteX19" fmla="*/ 76200 w 171450"/>
                  <a:gd name="connsiteY19" fmla="*/ 38100 h 171450"/>
                  <a:gd name="connsiteX20" fmla="*/ 76200 w 171450"/>
                  <a:gd name="connsiteY20" fmla="*/ 57150 h 171450"/>
                  <a:gd name="connsiteX21" fmla="*/ 95250 w 171450"/>
                  <a:gd name="connsiteY21" fmla="*/ 76200 h 171450"/>
                  <a:gd name="connsiteX22" fmla="*/ 76200 w 171450"/>
                  <a:gd name="connsiteY22" fmla="*/ 95250 h 171450"/>
                  <a:gd name="connsiteX23" fmla="*/ 57150 w 171450"/>
                  <a:gd name="connsiteY23" fmla="*/ 76200 h 171450"/>
                  <a:gd name="connsiteX24" fmla="*/ 76200 w 171450"/>
                  <a:gd name="connsiteY24" fmla="*/ 571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71450">
                    <a:moveTo>
                      <a:pt x="140494" y="0"/>
                    </a:move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ubicBezTo>
                      <a:pt x="0" y="13860"/>
                      <a:pt x="13860" y="0"/>
                      <a:pt x="30956" y="0"/>
                    </a:cubicBezTo>
                    <a:lnTo>
                      <a:pt x="140494" y="0"/>
                    </a:lnTo>
                    <a:close/>
                    <a:moveTo>
                      <a:pt x="76200" y="38100"/>
                    </a:moveTo>
                    <a:cubicBezTo>
                      <a:pt x="55158" y="38109"/>
                      <a:pt x="38107" y="55174"/>
                      <a:pt x="38116" y="76216"/>
                    </a:cubicBezTo>
                    <a:cubicBezTo>
                      <a:pt x="38125" y="97258"/>
                      <a:pt x="55190" y="114309"/>
                      <a:pt x="76231" y="114300"/>
                    </a:cubicBezTo>
                    <a:cubicBezTo>
                      <a:pt x="83024" y="114297"/>
                      <a:pt x="89692" y="112479"/>
                      <a:pt x="95545" y="109033"/>
                    </a:cubicBezTo>
                    <a:lnTo>
                      <a:pt x="117091" y="130559"/>
                    </a:lnTo>
                    <a:lnTo>
                      <a:pt x="117986" y="131350"/>
                    </a:lnTo>
                    <a:cubicBezTo>
                      <a:pt x="122148" y="134567"/>
                      <a:pt x="128130" y="133802"/>
                      <a:pt x="131348" y="129641"/>
                    </a:cubicBezTo>
                    <a:cubicBezTo>
                      <a:pt x="134276" y="125854"/>
                      <a:pt x="133939" y="120482"/>
                      <a:pt x="130559" y="117091"/>
                    </a:cubicBezTo>
                    <a:lnTo>
                      <a:pt x="109033" y="95545"/>
                    </a:lnTo>
                    <a:cubicBezTo>
                      <a:pt x="119717" y="77417"/>
                      <a:pt x="113683" y="54061"/>
                      <a:pt x="95555" y="43377"/>
                    </a:cubicBezTo>
                    <a:cubicBezTo>
                      <a:pt x="89690" y="39920"/>
                      <a:pt x="83008" y="38098"/>
                      <a:pt x="76200" y="38100"/>
                    </a:cubicBezTo>
                    <a:close/>
                    <a:moveTo>
                      <a:pt x="76200" y="57150"/>
                    </a:moveTo>
                    <a:cubicBezTo>
                      <a:pt x="86721" y="57150"/>
                      <a:pt x="95250" y="65679"/>
                      <a:pt x="95250" y="76200"/>
                    </a:cubicBezTo>
                    <a:cubicBezTo>
                      <a:pt x="95250" y="86721"/>
                      <a:pt x="86721" y="95250"/>
                      <a:pt x="76200" y="95250"/>
                    </a:cubicBezTo>
                    <a:cubicBezTo>
                      <a:pt x="65679" y="95250"/>
                      <a:pt x="57150" y="86721"/>
                      <a:pt x="57150" y="76200"/>
                    </a:cubicBezTo>
                    <a:cubicBezTo>
                      <a:pt x="57150" y="65679"/>
                      <a:pt x="65679" y="57150"/>
                      <a:pt x="76200" y="57150"/>
                    </a:cubicBezTo>
                    <a:close/>
                  </a:path>
                </a:pathLst>
              </a:custGeom>
              <a:solidFill>
                <a:srgbClr val="8DC8E8"/>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grpSp>
      </p:grpSp>
      <p:sp>
        <p:nvSpPr>
          <p:cNvPr id="18" name="Text Placeholder 17">
            <a:extLst>
              <a:ext uri="{FF2B5EF4-FFF2-40B4-BE49-F238E27FC236}">
                <a16:creationId xmlns:a16="http://schemas.microsoft.com/office/drawing/2014/main" id="{8617EAA1-F43A-2C34-FF8D-FB92A237731A}"/>
              </a:ext>
            </a:extLst>
          </p:cNvPr>
          <p:cNvSpPr>
            <a:spLocks noGrp="1"/>
          </p:cNvSpPr>
          <p:nvPr userDrawn="1">
            <p:ph type="body" sz="quarter" idx="10" hasCustomPrompt="1"/>
          </p:nvPr>
        </p:nvSpPr>
        <p:spPr>
          <a:xfrm>
            <a:off x="588963" y="2519363"/>
            <a:ext cx="4636177" cy="2369840"/>
          </a:xfrm>
        </p:spPr>
        <p:txBody>
          <a:bodyPr rIns="72000">
            <a:normAutofit/>
          </a:bodyPr>
          <a:lstStyle>
            <a:lvl1pPr marL="0" indent="0">
              <a:spcBef>
                <a:spcPts val="0"/>
              </a:spcBef>
              <a:spcAft>
                <a:spcPts val="800"/>
              </a:spcAft>
              <a:buNone/>
              <a:defRPr kumimoji="0" lang="en-US" sz="1800" b="0" i="0" u="none" strike="noStrike" kern="1200" cap="none" spc="0" normalizeH="0" baseline="0" dirty="0" smtClean="0">
                <a:ln>
                  <a:noFill/>
                </a:ln>
                <a:solidFill>
                  <a:schemeClr val="tx1"/>
                </a:solidFill>
                <a:effectLst/>
                <a:uLnTx/>
                <a:uFillTx/>
                <a:latin typeface="Segoe Sans Text"/>
                <a:ea typeface="+mn-ea"/>
                <a:cs typeface="+mn-cs"/>
              </a:defRPr>
            </a:lvl1pPr>
            <a:lvl2pPr marL="225425" indent="-225425">
              <a:tabLst/>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2pPr>
            <a:lvl3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3pPr>
            <a:lvl4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4pPr>
            <a:lvl5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5pPr>
          </a:lstStyle>
          <a:p>
            <a:pPr lvl="0"/>
            <a:r>
              <a:rPr lang="en-US"/>
              <a:t>Value proposition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21">
            <a:extLst>
              <a:ext uri="{FF2B5EF4-FFF2-40B4-BE49-F238E27FC236}">
                <a16:creationId xmlns:a16="http://schemas.microsoft.com/office/drawing/2014/main" id="{1D239F28-B4DF-FC7A-2068-5689AF91A502}"/>
              </a:ext>
            </a:extLst>
          </p:cNvPr>
          <p:cNvSpPr>
            <a:spLocks noGrp="1"/>
          </p:cNvSpPr>
          <p:nvPr userDrawn="1">
            <p:ph type="body" sz="quarter" idx="11" hasCustomPrompt="1"/>
          </p:nvPr>
        </p:nvSpPr>
        <p:spPr>
          <a:xfrm>
            <a:off x="903866" y="5466551"/>
            <a:ext cx="4776787" cy="184666"/>
          </a:xfrm>
        </p:spPr>
        <p:txBody>
          <a:bodyPr/>
          <a:lstStyle>
            <a:lvl1pPr marL="0" indent="0">
              <a:buNone/>
              <a:defRPr kumimoji="0" lang="en-US" sz="1200" b="0" i="0" u="none" strike="noStrike" kern="1200" cap="none" spc="0" normalizeH="0" baseline="0" dirty="0" smtClean="0">
                <a:ln w="3175">
                  <a:noFill/>
                </a:ln>
                <a:solidFill>
                  <a:schemeClr val="tx1"/>
                </a:solidFill>
                <a:effectLst/>
                <a:uLnTx/>
                <a:uFillTx/>
                <a:latin typeface="Segoe Sans Text Semibold"/>
                <a:ea typeface="+mn-ea"/>
                <a:cs typeface="Segoe UI" pitchFamily="34" charset="0"/>
              </a:defRPr>
            </a:lvl1pPr>
            <a:lvl2pPr marL="225425" indent="-215900">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2pPr>
            <a:lvl3pPr marL="214313" indent="-214313">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3pPr>
            <a:lvl4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4pPr>
            <a:lvl5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5pPr>
          </a:lstStyle>
          <a:p>
            <a:pPr lvl="0"/>
            <a:r>
              <a:rPr lang="en-US"/>
              <a:t>Link to additional resources lorem ipsum</a:t>
            </a:r>
          </a:p>
        </p:txBody>
      </p:sp>
      <p:sp>
        <p:nvSpPr>
          <p:cNvPr id="33" name="Text Placeholder 32">
            <a:extLst>
              <a:ext uri="{FF2B5EF4-FFF2-40B4-BE49-F238E27FC236}">
                <a16:creationId xmlns:a16="http://schemas.microsoft.com/office/drawing/2014/main" id="{FBF50BC1-6BF5-026D-4245-88AAF701ECF1}"/>
              </a:ext>
            </a:extLst>
          </p:cNvPr>
          <p:cNvSpPr>
            <a:spLocks noGrp="1"/>
          </p:cNvSpPr>
          <p:nvPr userDrawn="1">
            <p:ph type="body" sz="quarter" idx="12" hasCustomPrompt="1"/>
          </p:nvPr>
        </p:nvSpPr>
        <p:spPr>
          <a:xfrm>
            <a:off x="5679690" y="867232"/>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8" name="Text Placeholder 32">
            <a:extLst>
              <a:ext uri="{FF2B5EF4-FFF2-40B4-BE49-F238E27FC236}">
                <a16:creationId xmlns:a16="http://schemas.microsoft.com/office/drawing/2014/main" id="{CF3A0932-3023-F64B-394C-E3215E32549F}"/>
              </a:ext>
            </a:extLst>
          </p:cNvPr>
          <p:cNvSpPr>
            <a:spLocks noGrp="1"/>
          </p:cNvSpPr>
          <p:nvPr userDrawn="1">
            <p:ph type="body" sz="quarter" idx="13" hasCustomPrompt="1"/>
          </p:nvPr>
        </p:nvSpPr>
        <p:spPr>
          <a:xfrm>
            <a:off x="7606144" y="867232"/>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one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2">
            <a:extLst>
              <a:ext uri="{FF2B5EF4-FFF2-40B4-BE49-F238E27FC236}">
                <a16:creationId xmlns:a16="http://schemas.microsoft.com/office/drawing/2014/main" id="{8053CB2A-8C98-C417-E40F-5E72FF2D0167}"/>
              </a:ext>
            </a:extLst>
          </p:cNvPr>
          <p:cNvSpPr>
            <a:spLocks noGrp="1"/>
          </p:cNvSpPr>
          <p:nvPr userDrawn="1">
            <p:ph type="body" sz="quarter" idx="14" hasCustomPrompt="1"/>
          </p:nvPr>
        </p:nvSpPr>
        <p:spPr>
          <a:xfrm>
            <a:off x="5679690" y="2266541"/>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5" name="Text Placeholder 32">
            <a:extLst>
              <a:ext uri="{FF2B5EF4-FFF2-40B4-BE49-F238E27FC236}">
                <a16:creationId xmlns:a16="http://schemas.microsoft.com/office/drawing/2014/main" id="{C4093CC6-1AE7-BFBD-ACAB-63D9B4679DB3}"/>
              </a:ext>
            </a:extLst>
          </p:cNvPr>
          <p:cNvSpPr>
            <a:spLocks noGrp="1"/>
          </p:cNvSpPr>
          <p:nvPr userDrawn="1">
            <p:ph type="body" sz="quarter" idx="15" hasCustomPrompt="1"/>
          </p:nvPr>
        </p:nvSpPr>
        <p:spPr>
          <a:xfrm>
            <a:off x="7606144" y="2266541"/>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two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6" name="Text Placeholder 32">
            <a:extLst>
              <a:ext uri="{FF2B5EF4-FFF2-40B4-BE49-F238E27FC236}">
                <a16:creationId xmlns:a16="http://schemas.microsoft.com/office/drawing/2014/main" id="{83C4786B-7FFB-1D13-263E-B9ED218DCBBA}"/>
              </a:ext>
            </a:extLst>
          </p:cNvPr>
          <p:cNvSpPr>
            <a:spLocks noGrp="1"/>
          </p:cNvSpPr>
          <p:nvPr userDrawn="1">
            <p:ph type="body" sz="quarter" idx="16" hasCustomPrompt="1"/>
          </p:nvPr>
        </p:nvSpPr>
        <p:spPr>
          <a:xfrm>
            <a:off x="5679690" y="3665850"/>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7" name="Text Placeholder 32">
            <a:extLst>
              <a:ext uri="{FF2B5EF4-FFF2-40B4-BE49-F238E27FC236}">
                <a16:creationId xmlns:a16="http://schemas.microsoft.com/office/drawing/2014/main" id="{78F3A6E3-D7E1-7066-D7BC-1C3FEF252854}"/>
              </a:ext>
            </a:extLst>
          </p:cNvPr>
          <p:cNvSpPr>
            <a:spLocks noGrp="1"/>
          </p:cNvSpPr>
          <p:nvPr userDrawn="1">
            <p:ph type="body" sz="quarter" idx="17" hasCustomPrompt="1"/>
          </p:nvPr>
        </p:nvSpPr>
        <p:spPr>
          <a:xfrm>
            <a:off x="7606144" y="3665850"/>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three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3858353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er Story with Quo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638BAC4-D994-FB87-2C09-BEDA8FE7878A}"/>
              </a:ext>
            </a:extLst>
          </p:cNvPr>
          <p:cNvGrpSpPr/>
          <p:nvPr userDrawn="1"/>
        </p:nvGrpSpPr>
        <p:grpSpPr>
          <a:xfrm>
            <a:off x="588262" y="4914900"/>
            <a:ext cx="11014776" cy="1485900"/>
            <a:chOff x="588262" y="4914900"/>
            <a:chExt cx="11014776" cy="1485900"/>
          </a:xfrm>
        </p:grpSpPr>
        <p:sp>
          <p:nvSpPr>
            <p:cNvPr id="4" name="Rectangle 3">
              <a:extLst>
                <a:ext uri="{FF2B5EF4-FFF2-40B4-BE49-F238E27FC236}">
                  <a16:creationId xmlns:a16="http://schemas.microsoft.com/office/drawing/2014/main" id="{D0842188-18D2-DBEB-3D7C-E4EA69EC3A4E}"/>
                </a:ext>
              </a:extLst>
            </p:cNvPr>
            <p:cNvSpPr/>
            <p:nvPr userDrawn="1"/>
          </p:nvSpPr>
          <p:spPr bwMode="auto">
            <a:xfrm>
              <a:off x="588262" y="4914900"/>
              <a:ext cx="11014776" cy="14859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A black triangle with a rainbow edge&#10;&#10;Description automatically generated">
              <a:extLst>
                <a:ext uri="{FF2B5EF4-FFF2-40B4-BE49-F238E27FC236}">
                  <a16:creationId xmlns:a16="http://schemas.microsoft.com/office/drawing/2014/main" id="{8E2EF0DD-9E43-4654-EF63-6A0A6E8B5072}"/>
                </a:ext>
              </a:extLst>
            </p:cNvPr>
            <p:cNvPicPr>
              <a:picLocks noChangeAspect="1"/>
            </p:cNvPicPr>
            <p:nvPr userDrawn="1"/>
          </p:nvPicPr>
          <p:blipFill rotWithShape="1">
            <a:blip r:embed="rId2">
              <a:alphaModFix amt="40000"/>
            </a:blip>
            <a:srcRect l="55163" t="15643" r="29034" b="67891"/>
            <a:stretch/>
          </p:blipFill>
          <p:spPr>
            <a:xfrm flipH="1">
              <a:off x="9235525" y="4914900"/>
              <a:ext cx="2358766" cy="1485900"/>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6" name="Straight Connector 15">
            <a:extLst>
              <a:ext uri="{FF2B5EF4-FFF2-40B4-BE49-F238E27FC236}">
                <a16:creationId xmlns:a16="http://schemas.microsoft.com/office/drawing/2014/main" id="{3DDE083A-B4D9-DB9E-C829-D69E8F9318F0}"/>
              </a:ext>
            </a:extLst>
          </p:cNvPr>
          <p:cNvCxnSpPr>
            <a:cxnSpLocks/>
          </p:cNvCxnSpPr>
          <p:nvPr userDrawn="1"/>
        </p:nvCxnSpPr>
        <p:spPr>
          <a:xfrm>
            <a:off x="4252587"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3C0FDD-98A2-58EA-D4D2-8CC8AAC2E750}"/>
              </a:ext>
            </a:extLst>
          </p:cNvPr>
          <p:cNvCxnSpPr>
            <a:cxnSpLocks/>
          </p:cNvCxnSpPr>
          <p:nvPr userDrawn="1"/>
        </p:nvCxnSpPr>
        <p:spPr>
          <a:xfrm>
            <a:off x="983253" y="4914900"/>
            <a:ext cx="0" cy="14859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28324A9-FCF6-D3C9-F52B-804005DEE23F}"/>
              </a:ext>
            </a:extLst>
          </p:cNvPr>
          <p:cNvSpPr/>
          <p:nvPr userDrawn="1"/>
        </p:nvSpPr>
        <p:spPr bwMode="auto">
          <a:xfrm>
            <a:off x="738991" y="5045229"/>
            <a:ext cx="490454" cy="431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Freeform: Shape 9">
            <a:extLst>
              <a:ext uri="{FF2B5EF4-FFF2-40B4-BE49-F238E27FC236}">
                <a16:creationId xmlns:a16="http://schemas.microsoft.com/office/drawing/2014/main" id="{ED6B1189-9382-7903-2046-D6B30810A23E}"/>
              </a:ext>
            </a:extLst>
          </p:cNvPr>
          <p:cNvSpPr/>
          <p:nvPr userDrawn="1"/>
        </p:nvSpPr>
        <p:spPr>
          <a:xfrm>
            <a:off x="837420" y="5134670"/>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F66549B7-50CD-FEA7-17A4-DB57ABE041DA}"/>
              </a:ext>
            </a:extLst>
          </p:cNvPr>
          <p:cNvGrpSpPr/>
          <p:nvPr userDrawn="1"/>
        </p:nvGrpSpPr>
        <p:grpSpPr>
          <a:xfrm>
            <a:off x="4087069" y="1671892"/>
            <a:ext cx="338652" cy="338652"/>
            <a:chOff x="4087069" y="1671892"/>
            <a:chExt cx="338652" cy="338652"/>
          </a:xfrm>
        </p:grpSpPr>
        <p:sp>
          <p:nvSpPr>
            <p:cNvPr id="19" name="Oval 18">
              <a:extLst>
                <a:ext uri="{FF2B5EF4-FFF2-40B4-BE49-F238E27FC236}">
                  <a16:creationId xmlns:a16="http://schemas.microsoft.com/office/drawing/2014/main" id="{FA756FAE-0A57-F416-515D-ACE20AAC3591}"/>
                </a:ext>
              </a:extLst>
            </p:cNvPr>
            <p:cNvSpPr/>
            <p:nvPr/>
          </p:nvSpPr>
          <p:spPr bwMode="auto">
            <a:xfrm>
              <a:off x="4087069" y="1671892"/>
              <a:ext cx="338652" cy="3386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20" name="Graphic 13">
              <a:extLst>
                <a:ext uri="{FF2B5EF4-FFF2-40B4-BE49-F238E27FC236}">
                  <a16:creationId xmlns:a16="http://schemas.microsoft.com/office/drawing/2014/main" id="{9273A2FE-77EE-0D72-8DAE-FACF54A675B1}"/>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rgbClr val="8DC8E8"/>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5" name="Text Placeholder 11">
            <a:extLst>
              <a:ext uri="{FF2B5EF4-FFF2-40B4-BE49-F238E27FC236}">
                <a16:creationId xmlns:a16="http://schemas.microsoft.com/office/drawing/2014/main" id="{406690C1-3E01-B202-47EB-4F3453D1A5A0}"/>
              </a:ext>
            </a:extLst>
          </p:cNvPr>
          <p:cNvSpPr>
            <a:spLocks noGrp="1"/>
          </p:cNvSpPr>
          <p:nvPr userDrawn="1">
            <p:ph type="body" sz="quarter" idx="16" hasCustomPrompt="1"/>
          </p:nvPr>
        </p:nvSpPr>
        <p:spPr>
          <a:xfrm>
            <a:off x="1371873" y="5087457"/>
            <a:ext cx="9890295" cy="891571"/>
          </a:xfrm>
          <a:noFill/>
        </p:spPr>
        <p:txBody>
          <a:bodyPr wrap="square" lIns="0" tIns="46800" rIns="0" bIns="46800">
            <a:normAutofit/>
          </a:bodyPr>
          <a:lstStyle>
            <a:lvl1pPr>
              <a:lnSpc>
                <a:spcPct val="100000"/>
              </a:lnSpc>
              <a:defRPr kumimoji="0" lang="en-US" sz="1800" b="0" i="0" u="none" strike="noStrike" cap="none" normalizeH="0" dirty="0" smtClean="0">
                <a:ln>
                  <a:noFill/>
                </a:ln>
                <a:solidFill>
                  <a:srgbClr val="FFFFFF"/>
                </a:solidFill>
                <a:effectLst/>
                <a:uLnTx/>
                <a:uFillTx/>
                <a:latin typeface="Segoe Sans Text Semibold"/>
              </a:defRPr>
            </a:lvl1pPr>
          </a:lstStyle>
          <a:p>
            <a:pPr marL="0" lvl="0" indent="0" defTabSz="914367">
              <a:spcBef>
                <a:spcPts val="0"/>
              </a:spcBef>
              <a:buSzTx/>
              <a:buFontTx/>
              <a:buNone/>
            </a:pPr>
            <a:r>
              <a:rPr lang="en-US"/>
              <a:t>Customer 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8" name="Text Placeholder 11">
            <a:extLst>
              <a:ext uri="{FF2B5EF4-FFF2-40B4-BE49-F238E27FC236}">
                <a16:creationId xmlns:a16="http://schemas.microsoft.com/office/drawing/2014/main" id="{F675F692-3670-1EF6-C046-C201D7E271DC}"/>
              </a:ext>
            </a:extLst>
          </p:cNvPr>
          <p:cNvSpPr>
            <a:spLocks noGrp="1"/>
          </p:cNvSpPr>
          <p:nvPr userDrawn="1">
            <p:ph type="body" sz="quarter" idx="17" hasCustomPrompt="1"/>
          </p:nvPr>
        </p:nvSpPr>
        <p:spPr>
          <a:xfrm>
            <a:off x="1371873" y="6107846"/>
            <a:ext cx="9890295" cy="184666"/>
          </a:xfrm>
          <a:noFill/>
        </p:spPr>
        <p:txBody>
          <a:bodyPr wrap="square" lIns="0" tIns="0" rIns="0" bIns="0" rtlCol="0">
            <a:spAutoFit/>
          </a:bodyPr>
          <a:lstStyle>
            <a:lvl1pPr algn="r">
              <a:defRPr kumimoji="0" lang="en-US" sz="1200" b="0" i="0" u="none" strike="noStrike" cap="none" normalizeH="0" dirty="0" smtClean="0">
                <a:ln>
                  <a:noFill/>
                </a:ln>
                <a:solidFill>
                  <a:srgbClr val="FFFFFF"/>
                </a:solidFill>
                <a:effectLst/>
                <a:uLnTx/>
                <a:uFillTx/>
                <a:latin typeface="Segoe Sans Text"/>
              </a:defRPr>
            </a:lvl1pPr>
          </a:lstStyle>
          <a:p>
            <a:pPr marL="0" lvl="0" indent="0" algn="r" defTabSz="914367">
              <a:spcBef>
                <a:spcPts val="0"/>
              </a:spcBef>
              <a:buSzTx/>
              <a:buFontTx/>
              <a:buNone/>
            </a:pPr>
            <a:r>
              <a:rPr lang="en-US"/>
              <a:t>Customer name, company</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grpSp>
        <p:nvGrpSpPr>
          <p:cNvPr id="33" name="Group 32">
            <a:extLst>
              <a:ext uri="{FF2B5EF4-FFF2-40B4-BE49-F238E27FC236}">
                <a16:creationId xmlns:a16="http://schemas.microsoft.com/office/drawing/2014/main" id="{445F6D51-1466-E138-364D-CACFAED6765E}"/>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FD4F8F02-B15E-9D3B-E4B3-1F85C7223448}"/>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D3B274F1-1DBD-FFB2-C2F9-95B39C0A43B0}"/>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383729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Story (no Quot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7CA3EE2-E4E8-AA64-82D4-BC75FF3307C9}"/>
              </a:ext>
            </a:extLst>
          </p:cNvPr>
          <p:cNvGrpSpPr/>
          <p:nvPr userDrawn="1"/>
        </p:nvGrpSpPr>
        <p:grpSpPr>
          <a:xfrm>
            <a:off x="585219" y="1473198"/>
            <a:ext cx="3671175" cy="4927600"/>
            <a:chOff x="585219" y="1473198"/>
            <a:chExt cx="3671175" cy="4927600"/>
          </a:xfrm>
        </p:grpSpPr>
        <p:sp>
          <p:nvSpPr>
            <p:cNvPr id="6" name="Rectangle 5">
              <a:extLst>
                <a:ext uri="{FF2B5EF4-FFF2-40B4-BE49-F238E27FC236}">
                  <a16:creationId xmlns:a16="http://schemas.microsoft.com/office/drawing/2014/main" id="{51472CF1-03E5-11EB-6B75-53CCAD2C4A2E}"/>
                </a:ext>
              </a:extLst>
            </p:cNvPr>
            <p:cNvSpPr/>
            <p:nvPr userDrawn="1"/>
          </p:nvSpPr>
          <p:spPr bwMode="auto">
            <a:xfrm rot="16200000">
              <a:off x="-42993" y="2101410"/>
              <a:ext cx="4927599" cy="3671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descr="A black triangle with a rainbow edge&#10;&#10;Description automatically generated">
              <a:extLst>
                <a:ext uri="{FF2B5EF4-FFF2-40B4-BE49-F238E27FC236}">
                  <a16:creationId xmlns:a16="http://schemas.microsoft.com/office/drawing/2014/main" id="{D3EB76B7-F136-18C6-C0D0-AA03AB1A744F}"/>
                </a:ext>
              </a:extLst>
            </p:cNvPr>
            <p:cNvPicPr>
              <a:picLocks noChangeAspect="1"/>
            </p:cNvPicPr>
            <p:nvPr userDrawn="1"/>
          </p:nvPicPr>
          <p:blipFill rotWithShape="1">
            <a:blip r:embed="rId2">
              <a:alphaModFix amt="40000"/>
            </a:blip>
            <a:srcRect l="74279" t="44723" r="13020" b="28866"/>
            <a:stretch/>
          </p:blipFill>
          <p:spPr>
            <a:xfrm flipH="1">
              <a:off x="1807011"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49276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066035"/>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sp>
        <p:nvSpPr>
          <p:cNvPr id="30" name="Oval 29">
            <a:extLst>
              <a:ext uri="{FF2B5EF4-FFF2-40B4-BE49-F238E27FC236}">
                <a16:creationId xmlns:a16="http://schemas.microsoft.com/office/drawing/2014/main" id="{13493878-E487-09B5-A696-DD2FD2A9F5F0}"/>
              </a:ext>
            </a:extLst>
          </p:cNvPr>
          <p:cNvSpPr/>
          <p:nvPr userDrawn="1"/>
        </p:nvSpPr>
        <p:spPr bwMode="auto">
          <a:xfrm>
            <a:off x="4110257" y="1700620"/>
            <a:ext cx="281196" cy="2811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 name="Text Placeholder 11">
            <a:extLst>
              <a:ext uri="{FF2B5EF4-FFF2-40B4-BE49-F238E27FC236}">
                <a16:creationId xmlns:a16="http://schemas.microsoft.com/office/drawing/2014/main" id="{CB1D3251-A705-D2E1-E988-7247BB5D3F30}"/>
              </a:ext>
            </a:extLst>
          </p:cNvPr>
          <p:cNvSpPr>
            <a:spLocks noGrp="1"/>
          </p:cNvSpPr>
          <p:nvPr userDrawn="1">
            <p:ph type="body" sz="quarter" idx="19" hasCustomPrompt="1"/>
          </p:nvPr>
        </p:nvSpPr>
        <p:spPr>
          <a:xfrm>
            <a:off x="800100" y="4817533"/>
            <a:ext cx="3084513" cy="1448136"/>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Text Placeholder 11">
            <a:extLst>
              <a:ext uri="{FF2B5EF4-FFF2-40B4-BE49-F238E27FC236}">
                <a16:creationId xmlns:a16="http://schemas.microsoft.com/office/drawing/2014/main" id="{7D87B91D-B390-12B6-58B5-C3232E00F635}"/>
              </a:ext>
            </a:extLst>
          </p:cNvPr>
          <p:cNvSpPr>
            <a:spLocks noGrp="1"/>
          </p:cNvSpPr>
          <p:nvPr userDrawn="1">
            <p:ph type="body" sz="quarter" idx="20" hasCustomPrompt="1"/>
          </p:nvPr>
        </p:nvSpPr>
        <p:spPr>
          <a:xfrm>
            <a:off x="800100" y="4516386"/>
            <a:ext cx="3084513" cy="290498"/>
          </a:xfrm>
        </p:spPr>
        <p:txBody>
          <a:bodyPr bIns="108000">
            <a:normAutofit/>
          </a:bodyPr>
          <a:lstStyle>
            <a:lvl1pPr marL="0" indent="0">
              <a:spcBef>
                <a:spcPts val="0"/>
              </a:spcBef>
              <a:spcAft>
                <a:spcPts val="600"/>
              </a:spcAft>
              <a:buNone/>
              <a:defRPr lang="en-US" sz="1400" b="1" i="0" kern="1200" spc="0" baseline="0" dirty="0">
                <a:solidFill>
                  <a:schemeClr val="tx1"/>
                </a:solidFill>
                <a:latin typeface="Segoe UI Semibold" panose="020B0502040204020203" pitchFamily="34" charset="0"/>
                <a:ea typeface="+mn-ea"/>
                <a:cs typeface="Segoe UI Semibold"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Description</a:t>
            </a:r>
          </a:p>
        </p:txBody>
      </p:sp>
      <p:grpSp>
        <p:nvGrpSpPr>
          <p:cNvPr id="33" name="Group 32">
            <a:extLst>
              <a:ext uri="{FF2B5EF4-FFF2-40B4-BE49-F238E27FC236}">
                <a16:creationId xmlns:a16="http://schemas.microsoft.com/office/drawing/2014/main" id="{9C99E71E-3461-F635-17F5-B5A5320874C7}"/>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D5128CB9-56EE-5A2C-8009-8424401E7800}"/>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07C74B53-BD66-2BD8-072E-6463D5749F55}"/>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41" name="Graphic 13">
            <a:extLst>
              <a:ext uri="{FF2B5EF4-FFF2-40B4-BE49-F238E27FC236}">
                <a16:creationId xmlns:a16="http://schemas.microsoft.com/office/drawing/2014/main" id="{AD3C6297-55E6-0A74-12EF-07941DC3DDED}"/>
              </a:ext>
            </a:extLst>
          </p:cNvPr>
          <p:cNvSpPr/>
          <p:nvPr userDrawn="1"/>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809658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1C103-0B7E-B1DB-DB90-E5E0B65C5CAF}"/>
              </a:ext>
            </a:extLst>
          </p:cNvPr>
          <p:cNvCxnSpPr>
            <a:cxnSpLocks/>
          </p:cNvCxnSpPr>
          <p:nvPr userDrawn="1"/>
        </p:nvCxnSpPr>
        <p:spPr>
          <a:xfrm>
            <a:off x="1248372" y="3342640"/>
            <a:ext cx="0" cy="351536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reeform: Shape 9">
            <a:extLst>
              <a:ext uri="{FF2B5EF4-FFF2-40B4-BE49-F238E27FC236}">
                <a16:creationId xmlns:a16="http://schemas.microsoft.com/office/drawing/2014/main" id="{0F769811-2DEF-F598-81A6-E46482F237D7}"/>
              </a:ext>
            </a:extLst>
          </p:cNvPr>
          <p:cNvSpPr/>
          <p:nvPr userDrawn="1"/>
        </p:nvSpPr>
        <p:spPr>
          <a:xfrm>
            <a:off x="824596" y="2403571"/>
            <a:ext cx="847553" cy="738820"/>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cxnSp>
        <p:nvCxnSpPr>
          <p:cNvPr id="7" name="Straight Connector 6">
            <a:extLst>
              <a:ext uri="{FF2B5EF4-FFF2-40B4-BE49-F238E27FC236}">
                <a16:creationId xmlns:a16="http://schemas.microsoft.com/office/drawing/2014/main" id="{5887C267-90F3-864A-1E1C-F1FEE2677E77}"/>
              </a:ext>
            </a:extLst>
          </p:cNvPr>
          <p:cNvCxnSpPr>
            <a:cxnSpLocks/>
          </p:cNvCxnSpPr>
          <p:nvPr userDrawn="1"/>
        </p:nvCxnSpPr>
        <p:spPr>
          <a:xfrm>
            <a:off x="1248372" y="0"/>
            <a:ext cx="0" cy="220472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5892EF1-25AA-129F-4E49-B020CD732E30}"/>
              </a:ext>
            </a:extLst>
          </p:cNvPr>
          <p:cNvSpPr>
            <a:spLocks noGrp="1"/>
          </p:cNvSpPr>
          <p:nvPr>
            <p:ph type="body" sz="quarter" idx="10" hasCustomPrompt="1"/>
          </p:nvPr>
        </p:nvSpPr>
        <p:spPr>
          <a:xfrm>
            <a:off x="2179638" y="2291415"/>
            <a:ext cx="8483600" cy="1292662"/>
          </a:xfrm>
        </p:spPr>
        <p:txBody>
          <a:bodyPr/>
          <a:lstStyle>
            <a:lvl1pPr marL="0" indent="0">
              <a:buFont typeface="Arial" panose="020B0604020202020204" pitchFamily="34" charset="0"/>
              <a:buNone/>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ext Placeholder 8">
            <a:extLst>
              <a:ext uri="{FF2B5EF4-FFF2-40B4-BE49-F238E27FC236}">
                <a16:creationId xmlns:a16="http://schemas.microsoft.com/office/drawing/2014/main" id="{7006F77B-7C66-2469-F5A5-75B29FA87460}"/>
              </a:ext>
            </a:extLst>
          </p:cNvPr>
          <p:cNvSpPr>
            <a:spLocks noGrp="1"/>
          </p:cNvSpPr>
          <p:nvPr>
            <p:ph type="body" sz="quarter" idx="11" hasCustomPrompt="1"/>
          </p:nvPr>
        </p:nvSpPr>
        <p:spPr>
          <a:xfrm>
            <a:off x="2179638" y="4573873"/>
            <a:ext cx="8483600" cy="369332"/>
          </a:xfrm>
        </p:spPr>
        <p:txBody>
          <a:bodyPr/>
          <a:lstStyle>
            <a:lvl1pPr marL="0" indent="0" algn="r">
              <a:buFont typeface="Arial" panose="020B0604020202020204" pitchFamily="34" charset="0"/>
              <a:buNone/>
              <a:defRPr sz="2400"/>
            </a:lvl1pPr>
          </a:lstStyle>
          <a:p>
            <a:pPr lvl="0"/>
            <a:r>
              <a:rPr lang="en-US"/>
              <a:t>Name, company</a:t>
            </a:r>
          </a:p>
        </p:txBody>
      </p:sp>
    </p:spTree>
    <p:extLst>
      <p:ext uri="{BB962C8B-B14F-4D97-AF65-F5344CB8AC3E}">
        <p14:creationId xmlns:p14="http://schemas.microsoft.com/office/powerpoint/2010/main" val="2968263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accent2"/>
        </a:solidFill>
        <a:effectLst/>
      </p:bgPr>
    </p:bg>
    <p:spTree>
      <p:nvGrpSpPr>
        <p:cNvPr id="1" name=""/>
        <p:cNvGrpSpPr/>
        <p:nvPr/>
      </p:nvGrpSpPr>
      <p:grpSpPr>
        <a:xfrm>
          <a:off x="0" y="0"/>
          <a:ext cx="0" cy="0"/>
          <a:chOff x="0" y="0"/>
          <a:chExt cx="0" cy="0"/>
        </a:xfrm>
      </p:grpSpPr>
      <p:pic>
        <p:nvPicPr>
          <p:cNvPr id="3" name="Picture 2" descr="A black triangle with a rainbow edge&#10;&#10;Description automatically generated">
            <a:extLst>
              <a:ext uri="{FF2B5EF4-FFF2-40B4-BE49-F238E27FC236}">
                <a16:creationId xmlns:a16="http://schemas.microsoft.com/office/drawing/2014/main" id="{D1CDB363-04D9-C7B8-50CA-A532050AE6F1}"/>
              </a:ext>
            </a:extLst>
          </p:cNvPr>
          <p:cNvPicPr>
            <a:picLocks noChangeAspect="1"/>
          </p:cNvPicPr>
          <p:nvPr userDrawn="1"/>
        </p:nvPicPr>
        <p:blipFill rotWithShape="1">
          <a:blip r:embed="rId2"/>
          <a:srcRect r="29034" b="36498"/>
          <a:stretch/>
        </p:blipFill>
        <p:spPr>
          <a:xfrm>
            <a:off x="5588687" y="3285459"/>
            <a:ext cx="6603313" cy="3572541"/>
          </a:xfrm>
          <a:prstGeom prst="rect">
            <a:avLst/>
          </a:prstGeom>
        </p:spPr>
      </p:pic>
      <p:cxnSp>
        <p:nvCxnSpPr>
          <p:cNvPr id="5" name="Straight Connector 4">
            <a:extLst>
              <a:ext uri="{FF2B5EF4-FFF2-40B4-BE49-F238E27FC236}">
                <a16:creationId xmlns:a16="http://schemas.microsoft.com/office/drawing/2014/main" id="{036CC9DD-4A4B-3D00-FCF0-4C04F01A6D06}"/>
              </a:ext>
            </a:extLst>
          </p:cNvPr>
          <p:cNvCxnSpPr>
            <a:cxnSpLocks/>
          </p:cNvCxnSpPr>
          <p:nvPr userDrawn="1"/>
        </p:nvCxnSpPr>
        <p:spPr>
          <a:xfrm>
            <a:off x="1233858" y="0"/>
            <a:ext cx="0" cy="6858000"/>
          </a:xfrm>
          <a:prstGeom prst="line">
            <a:avLst/>
          </a:prstGeom>
          <a:ln w="952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9A0006B-514C-2466-494E-527878F9BC2B}"/>
              </a:ext>
            </a:extLst>
          </p:cNvPr>
          <p:cNvGrpSpPr/>
          <p:nvPr userDrawn="1"/>
        </p:nvGrpSpPr>
        <p:grpSpPr>
          <a:xfrm>
            <a:off x="538570" y="1386852"/>
            <a:ext cx="1425212" cy="1254280"/>
            <a:chOff x="432615" y="2002065"/>
            <a:chExt cx="490454" cy="431632"/>
          </a:xfrm>
        </p:grpSpPr>
        <p:sp>
          <p:nvSpPr>
            <p:cNvPr id="7" name="Rectangle 6">
              <a:extLst>
                <a:ext uri="{FF2B5EF4-FFF2-40B4-BE49-F238E27FC236}">
                  <a16:creationId xmlns:a16="http://schemas.microsoft.com/office/drawing/2014/main" id="{86C86A2D-DCDA-D873-17E9-C9018F943BEE}"/>
                </a:ext>
              </a:extLst>
            </p:cNvPr>
            <p:cNvSpPr/>
            <p:nvPr/>
          </p:nvSpPr>
          <p:spPr bwMode="auto">
            <a:xfrm>
              <a:off x="432615" y="2002065"/>
              <a:ext cx="490454" cy="431632"/>
            </a:xfrm>
            <a:prstGeom prst="rect">
              <a:avLst/>
            </a:prstGeom>
            <a:solidFill>
              <a:schemeClr val="accent2"/>
            </a:solidFill>
          </p:spPr>
          <p:txBody>
            <a:bodyPr wrap="square" lIns="0" tIns="0" rIns="0" bIns="0" rtlCol="0"/>
            <a:lstStyle/>
            <a:p>
              <a:pPr defTabSz="914367"/>
              <a:endParaRPr lang="en-US" sz="1765" err="1">
                <a:solidFill>
                  <a:srgbClr val="000000"/>
                </a:solidFill>
                <a:latin typeface="Segoe UI" panose="020B0502040204020203" pitchFamily="34" charset="0"/>
                <a:cs typeface="Segoe UI" panose="020B0502040204020203" pitchFamily="34" charset="0"/>
              </a:endParaRPr>
            </a:p>
          </p:txBody>
        </p:sp>
        <p:sp>
          <p:nvSpPr>
            <p:cNvPr id="8" name="Freeform: Shape 9">
              <a:extLst>
                <a:ext uri="{FF2B5EF4-FFF2-40B4-BE49-F238E27FC236}">
                  <a16:creationId xmlns:a16="http://schemas.microsoft.com/office/drawing/2014/main" id="{DAC236B7-EB1A-F6B2-8E59-69CD1092830A}"/>
                </a:ext>
              </a:extLst>
            </p:cNvPr>
            <p:cNvSpPr/>
            <p:nvPr/>
          </p:nvSpPr>
          <p:spPr>
            <a:xfrm>
              <a:off x="531044" y="2091506"/>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grpSp>
      <p:sp>
        <p:nvSpPr>
          <p:cNvPr id="13" name="Text Placeholder 11">
            <a:extLst>
              <a:ext uri="{FF2B5EF4-FFF2-40B4-BE49-F238E27FC236}">
                <a16:creationId xmlns:a16="http://schemas.microsoft.com/office/drawing/2014/main" id="{844F60EE-6DCC-0FBA-C64F-0A77F0982ACB}"/>
              </a:ext>
            </a:extLst>
          </p:cNvPr>
          <p:cNvSpPr>
            <a:spLocks noGrp="1"/>
          </p:cNvSpPr>
          <p:nvPr>
            <p:ph type="body" sz="quarter" idx="11" hasCustomPrompt="1"/>
          </p:nvPr>
        </p:nvSpPr>
        <p:spPr>
          <a:xfrm>
            <a:off x="2179638" y="5129782"/>
            <a:ext cx="5948362" cy="369332"/>
          </a:xfrm>
        </p:spPr>
        <p:txBody>
          <a:bodyPr/>
          <a:lstStyle>
            <a:lvl1pPr marL="0" indent="0">
              <a:buNone/>
              <a:defRPr sz="2400"/>
            </a:lvl1pPr>
          </a:lstStyle>
          <a:p>
            <a:pPr lvl="0"/>
            <a:r>
              <a:rPr lang="en-US"/>
              <a:t>Name, company</a:t>
            </a:r>
          </a:p>
        </p:txBody>
      </p:sp>
      <p:sp>
        <p:nvSpPr>
          <p:cNvPr id="2" name="Text Placeholder 8">
            <a:extLst>
              <a:ext uri="{FF2B5EF4-FFF2-40B4-BE49-F238E27FC236}">
                <a16:creationId xmlns:a16="http://schemas.microsoft.com/office/drawing/2014/main" id="{D8BE537B-F431-3BBC-B101-9A39DCDCA907}"/>
              </a:ext>
            </a:extLst>
          </p:cNvPr>
          <p:cNvSpPr>
            <a:spLocks noGrp="1"/>
          </p:cNvSpPr>
          <p:nvPr>
            <p:ph type="body" sz="quarter" idx="10" hasCustomPrompt="1"/>
          </p:nvPr>
        </p:nvSpPr>
        <p:spPr>
          <a:xfrm>
            <a:off x="2179637" y="1386852"/>
            <a:ext cx="5948355" cy="1723549"/>
          </a:xfrm>
        </p:spPr>
        <p:txBody>
          <a:bodyPr/>
          <a:lstStyle>
            <a:lvl1pPr marL="0" indent="0">
              <a:buFont typeface="Arial" panose="020B0604020202020204" pitchFamily="34" charset="0"/>
              <a:buNone/>
              <a:defRPr>
                <a:latin typeface="+mj-lt"/>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885196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565784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7780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Righ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C6CB29CF-9C38-BF97-67E8-C0AF17B87A9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0705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quare Photo Lef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AAEB97B1-90FA-7A0C-B17B-4009DD9E63F1}"/>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62138"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58075"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13266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24E31EBF-BDAB-921C-C616-1FB1E9BC782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6789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A6A24D4D-C4FC-6985-01A1-6CA2DCAF74F4}"/>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7445026"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6925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2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088738A9-564B-0279-2805-21613BEEFEC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13612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 Photo 2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4F3250B7-2D2B-DE2A-E396-011D74C3F7DB}"/>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7443438" y="2979738"/>
            <a:ext cx="4163125" cy="3289300"/>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6478807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29709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72904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2904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27114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0167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2457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9580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81676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80681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631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9277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8664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320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1287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2801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3550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662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92024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6769270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18894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02314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07427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7116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91F2C"/>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6" name="Picture 5" descr="A black triangle with a rainbow edge&#10;&#10;Description automatically generated">
            <a:extLst>
              <a:ext uri="{FF2B5EF4-FFF2-40B4-BE49-F238E27FC236}">
                <a16:creationId xmlns:a16="http://schemas.microsoft.com/office/drawing/2014/main" id="{111DD6C0-BC5E-6D87-159E-216957A8032C}"/>
              </a:ext>
            </a:extLst>
          </p:cNvPr>
          <p:cNvPicPr>
            <a:picLocks noChangeAspect="1"/>
          </p:cNvPicPr>
          <p:nvPr userDrawn="1"/>
        </p:nvPicPr>
        <p:blipFill rotWithShape="1">
          <a:blip r:embed="rId2"/>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2614769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2" name="Picture 1" descr="A black triangle with a rainbow edge&#10;&#10;Description automatically generated">
            <a:extLst>
              <a:ext uri="{FF2B5EF4-FFF2-40B4-BE49-F238E27FC236}">
                <a16:creationId xmlns:a16="http://schemas.microsoft.com/office/drawing/2014/main" id="{411DD49E-605F-DCE4-9BAD-56840E7468FB}"/>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2226402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2"/>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4668088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38690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818881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slide 1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203111192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slide 1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13724"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9662"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322592316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2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617583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slide 2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096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56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8472642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034BD609-EBF0-7508-0560-38F1B5AA08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black triangle with a rainbow edge&#10;&#10;Description automatically generated">
            <a:extLst>
              <a:ext uri="{FF2B5EF4-FFF2-40B4-BE49-F238E27FC236}">
                <a16:creationId xmlns:a16="http://schemas.microsoft.com/office/drawing/2014/main" id="{50AD02CA-E9F0-BDF3-3172-B9212C1CD248}"/>
              </a:ext>
            </a:extLst>
          </p:cNvPr>
          <p:cNvPicPr>
            <a:picLocks noChangeAspect="1"/>
          </p:cNvPicPr>
          <p:nvPr userDrawn="1"/>
        </p:nvPicPr>
        <p:blipFill rotWithShape="1">
          <a:blip r:embed="rId3"/>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3252746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slide (blue)">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BD2437AA-DECE-0CED-584C-818B03FE1D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4" descr="A black triangle with a rainbow edge&#10;&#10;Description automatically generated">
            <a:extLst>
              <a:ext uri="{FF2B5EF4-FFF2-40B4-BE49-F238E27FC236}">
                <a16:creationId xmlns:a16="http://schemas.microsoft.com/office/drawing/2014/main" id="{1A6B5187-3B6A-E0EE-3EE2-80E2119B64A2}"/>
              </a:ext>
            </a:extLst>
          </p:cNvPr>
          <p:cNvPicPr>
            <a:picLocks noChangeAspect="1"/>
          </p:cNvPicPr>
          <p:nvPr userDrawn="1"/>
        </p:nvPicPr>
        <p:blipFill rotWithShape="1">
          <a:blip r:embed="rId3"/>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2377225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963002"/>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 and A_1">
    <p:bg>
      <p:bgPr>
        <a:solidFill>
          <a:schemeClr val="accent2"/>
        </a:solid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4BFE079-29F0-364C-C70C-29BC968F8A80}"/>
              </a:ext>
            </a:extLst>
          </p:cNvPr>
          <p:cNvSpPr txBox="1">
            <a:spLocks/>
          </p:cNvSpPr>
          <p:nvPr userDrawn="1"/>
        </p:nvSpPr>
        <p:spPr>
          <a:xfrm>
            <a:off x="584200" y="3059666"/>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t>Q &amp; A</a:t>
            </a:r>
          </a:p>
        </p:txBody>
      </p:sp>
      <p:pic>
        <p:nvPicPr>
          <p:cNvPr id="3" name="Picture 2" descr="A white and black background&#10;&#10;Description automatically generated">
            <a:extLst>
              <a:ext uri="{FF2B5EF4-FFF2-40B4-BE49-F238E27FC236}">
                <a16:creationId xmlns:a16="http://schemas.microsoft.com/office/drawing/2014/main" id="{B1D3E5E3-7CBD-545B-FED3-C378CDE0DE80}"/>
              </a:ext>
            </a:extLst>
          </p:cNvPr>
          <p:cNvPicPr>
            <a:picLocks noChangeAspect="1"/>
          </p:cNvPicPr>
          <p:nvPr userDrawn="1"/>
        </p:nvPicPr>
        <p:blipFill rotWithShape="1">
          <a:blip r:embed="rId2">
            <a:alphaModFix amt="12000"/>
          </a:blip>
          <a:srcRect l="31883"/>
          <a:stretch/>
        </p:blipFill>
        <p:spPr>
          <a:xfrm rot="10800000">
            <a:off x="2827660" y="-2"/>
            <a:ext cx="9364340" cy="6858001"/>
          </a:xfrm>
          <a:prstGeom prst="rect">
            <a:avLst/>
          </a:prstGeom>
        </p:spPr>
      </p:pic>
    </p:spTree>
    <p:extLst>
      <p:ext uri="{BB962C8B-B14F-4D97-AF65-F5344CB8AC3E}">
        <p14:creationId xmlns:p14="http://schemas.microsoft.com/office/powerpoint/2010/main" val="1322149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 and A_2">
    <p:bg>
      <p:bgPr>
        <a:solidFill>
          <a:srgbClr val="091F2C"/>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88E3F42-660B-4F96-E4EB-01B69EE70CD9}"/>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solidFill>
                  <a:schemeClr val="tx1"/>
                </a:solidFill>
              </a:rPr>
              <a:t>Q &amp; A</a:t>
            </a:r>
          </a:p>
        </p:txBody>
      </p:sp>
      <p:pic>
        <p:nvPicPr>
          <p:cNvPr id="4" name="Picture 3" descr="A black triangle with a rainbow edge&#10;&#10;Description automatically generated">
            <a:extLst>
              <a:ext uri="{FF2B5EF4-FFF2-40B4-BE49-F238E27FC236}">
                <a16:creationId xmlns:a16="http://schemas.microsoft.com/office/drawing/2014/main" id="{6AE672F5-E5B4-D159-A5B9-68EBC047CF2A}"/>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4563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endix_1">
    <p:bg>
      <p:bgPr>
        <a:solidFill>
          <a:schemeClr val="accent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E8A67E-9B79-CE2C-503C-3FFC291F2253}"/>
              </a:ext>
            </a:extLst>
          </p:cNvPr>
          <p:cNvSpPr txBox="1"/>
          <p:nvPr userDrawn="1"/>
        </p:nvSpPr>
        <p:spPr>
          <a:xfrm>
            <a:off x="571500" y="2878634"/>
            <a:ext cx="2640146" cy="738664"/>
          </a:xfrm>
          <a:prstGeom prst="rect">
            <a:avLst/>
          </a:prstGeom>
          <a:noFill/>
        </p:spPr>
        <p:txBody>
          <a:bodyPr wrap="none" lIns="0" tIns="0" rIns="0" bIns="0" rtlCol="0">
            <a:spAutoFit/>
          </a:bodyPr>
          <a:lstStyle/>
          <a:p>
            <a:pPr algn="l"/>
            <a:r>
              <a:rPr lang="en-US" sz="4800" b="0" kern="1200" cap="none" spc="-50" baseline="0">
                <a:ln w="3175">
                  <a:noFill/>
                </a:ln>
                <a:solidFill>
                  <a:schemeClr val="tx2"/>
                </a:solidFill>
                <a:effectLst/>
                <a:latin typeface="+mj-lt"/>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8069077B-AA42-EBE6-AB47-C0E32D2F9D0A}"/>
              </a:ext>
            </a:extLst>
          </p:cNvPr>
          <p:cNvPicPr>
            <a:picLocks noChangeAspect="1"/>
          </p:cNvPicPr>
          <p:nvPr userDrawn="1"/>
        </p:nvPicPr>
        <p:blipFill rotWithShape="1">
          <a:blip r:embed="rId2"/>
          <a:srcRect r="29034" b="36498"/>
          <a:stretch/>
        </p:blipFill>
        <p:spPr>
          <a:xfrm>
            <a:off x="5689600" y="3340055"/>
            <a:ext cx="6502400" cy="3517945"/>
          </a:xfrm>
          <a:prstGeom prst="rect">
            <a:avLst/>
          </a:prstGeom>
        </p:spPr>
      </p:pic>
    </p:spTree>
    <p:extLst>
      <p:ext uri="{BB962C8B-B14F-4D97-AF65-F5344CB8AC3E}">
        <p14:creationId xmlns:p14="http://schemas.microsoft.com/office/powerpoint/2010/main" val="1658995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Appendix_2">
    <p:bg>
      <p:bgPr>
        <a:solidFill>
          <a:srgbClr val="091F2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D582CC-31FC-91B0-D151-DA35894086E1}"/>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800" b="0" i="0" u="none" strike="noStrike" kern="1200" cap="none" spc="-50" normalizeH="0" baseline="0" noProof="0">
                <a:ln w="3175">
                  <a:noFill/>
                </a:ln>
                <a:solidFill>
                  <a:srgbClr val="FFFFFF"/>
                </a:solidFill>
                <a:effectLst/>
                <a:uLnTx/>
                <a:uFillTx/>
                <a:latin typeface="Segoe Sans Text Semibold"/>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9D24EFDE-2D20-B302-1BD9-2B99AB83A2A7}"/>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443369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447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431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32795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8670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33697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5.xml"/><Relationship Id="rId21" Type="http://schemas.openxmlformats.org/officeDocument/2006/relationships/slideLayout" Target="../slideLayouts/slideLayout40.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63" Type="http://schemas.openxmlformats.org/officeDocument/2006/relationships/slideLayout" Target="../slideLayouts/slideLayout82.xml"/><Relationship Id="rId68" Type="http://schemas.openxmlformats.org/officeDocument/2006/relationships/slideLayout" Target="../slideLayouts/slideLayout87.xml"/><Relationship Id="rId16" Type="http://schemas.openxmlformats.org/officeDocument/2006/relationships/slideLayout" Target="../slideLayouts/slideLayout35.xml"/><Relationship Id="rId11" Type="http://schemas.openxmlformats.org/officeDocument/2006/relationships/slideLayout" Target="../slideLayouts/slideLayout30.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53" Type="http://schemas.openxmlformats.org/officeDocument/2006/relationships/slideLayout" Target="../slideLayouts/slideLayout72.xml"/><Relationship Id="rId58" Type="http://schemas.openxmlformats.org/officeDocument/2006/relationships/slideLayout" Target="../slideLayouts/slideLayout77.xml"/><Relationship Id="rId74" Type="http://schemas.openxmlformats.org/officeDocument/2006/relationships/slideLayout" Target="../slideLayouts/slideLayout93.xml"/><Relationship Id="rId79" Type="http://schemas.openxmlformats.org/officeDocument/2006/relationships/slideLayout" Target="../slideLayouts/slideLayout98.xml"/><Relationship Id="rId5" Type="http://schemas.openxmlformats.org/officeDocument/2006/relationships/slideLayout" Target="../slideLayouts/slideLayout24.xml"/><Relationship Id="rId61" Type="http://schemas.openxmlformats.org/officeDocument/2006/relationships/slideLayout" Target="../slideLayouts/slideLayout80.xml"/><Relationship Id="rId82" Type="http://schemas.openxmlformats.org/officeDocument/2006/relationships/image" Target="../media/image21.svg"/><Relationship Id="rId19" Type="http://schemas.openxmlformats.org/officeDocument/2006/relationships/slideLayout" Target="../slideLayouts/slideLayout3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56" Type="http://schemas.openxmlformats.org/officeDocument/2006/relationships/slideLayout" Target="../slideLayouts/slideLayout75.xml"/><Relationship Id="rId64" Type="http://schemas.openxmlformats.org/officeDocument/2006/relationships/slideLayout" Target="../slideLayouts/slideLayout83.xml"/><Relationship Id="rId69" Type="http://schemas.openxmlformats.org/officeDocument/2006/relationships/slideLayout" Target="../slideLayouts/slideLayout88.xml"/><Relationship Id="rId77" Type="http://schemas.openxmlformats.org/officeDocument/2006/relationships/slideLayout" Target="../slideLayouts/slideLayout96.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72" Type="http://schemas.openxmlformats.org/officeDocument/2006/relationships/slideLayout" Target="../slideLayouts/slideLayout91.xml"/><Relationship Id="rId80" Type="http://schemas.openxmlformats.org/officeDocument/2006/relationships/theme" Target="../theme/theme2.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59" Type="http://schemas.openxmlformats.org/officeDocument/2006/relationships/slideLayout" Target="../slideLayouts/slideLayout78.xml"/><Relationship Id="rId67" Type="http://schemas.openxmlformats.org/officeDocument/2006/relationships/slideLayout" Target="../slideLayouts/slideLayout86.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54" Type="http://schemas.openxmlformats.org/officeDocument/2006/relationships/slideLayout" Target="../slideLayouts/slideLayout73.xml"/><Relationship Id="rId62" Type="http://schemas.openxmlformats.org/officeDocument/2006/relationships/slideLayout" Target="../slideLayouts/slideLayout81.xml"/><Relationship Id="rId70" Type="http://schemas.openxmlformats.org/officeDocument/2006/relationships/slideLayout" Target="../slideLayouts/slideLayout89.xml"/><Relationship Id="rId75" Type="http://schemas.openxmlformats.org/officeDocument/2006/relationships/slideLayout" Target="../slideLayouts/slideLayout94.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 Id="rId57" Type="http://schemas.openxmlformats.org/officeDocument/2006/relationships/slideLayout" Target="../slideLayouts/slideLayout76.xml"/><Relationship Id="rId10" Type="http://schemas.openxmlformats.org/officeDocument/2006/relationships/slideLayout" Target="../slideLayouts/slideLayout29.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 Id="rId60" Type="http://schemas.openxmlformats.org/officeDocument/2006/relationships/slideLayout" Target="../slideLayouts/slideLayout79.xml"/><Relationship Id="rId65" Type="http://schemas.openxmlformats.org/officeDocument/2006/relationships/slideLayout" Target="../slideLayouts/slideLayout84.xml"/><Relationship Id="rId73" Type="http://schemas.openxmlformats.org/officeDocument/2006/relationships/slideLayout" Target="../slideLayouts/slideLayout92.xml"/><Relationship Id="rId78" Type="http://schemas.openxmlformats.org/officeDocument/2006/relationships/slideLayout" Target="../slideLayouts/slideLayout97.xml"/><Relationship Id="rId81" Type="http://schemas.openxmlformats.org/officeDocument/2006/relationships/image" Target="../media/image20.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9" Type="http://schemas.openxmlformats.org/officeDocument/2006/relationships/slideLayout" Target="../slideLayouts/slideLayout58.xml"/><Relationship Id="rId34" Type="http://schemas.openxmlformats.org/officeDocument/2006/relationships/slideLayout" Target="../slideLayouts/slideLayout53.xml"/><Relationship Id="rId50" Type="http://schemas.openxmlformats.org/officeDocument/2006/relationships/slideLayout" Target="../slideLayouts/slideLayout69.xml"/><Relationship Id="rId55" Type="http://schemas.openxmlformats.org/officeDocument/2006/relationships/slideLayout" Target="../slideLayouts/slideLayout74.xml"/><Relationship Id="rId76" Type="http://schemas.openxmlformats.org/officeDocument/2006/relationships/slideLayout" Target="../slideLayouts/slideLayout95.xml"/><Relationship Id="rId7" Type="http://schemas.openxmlformats.org/officeDocument/2006/relationships/slideLayout" Target="../slideLayouts/slideLayout26.xml"/><Relationship Id="rId71" Type="http://schemas.openxmlformats.org/officeDocument/2006/relationships/slideLayout" Target="../slideLayouts/slideLayout90.xml"/><Relationship Id="rId2" Type="http://schemas.openxmlformats.org/officeDocument/2006/relationships/slideLayout" Target="../slideLayouts/slideLayout21.xml"/><Relationship Id="rId29" Type="http://schemas.openxmlformats.org/officeDocument/2006/relationships/slideLayout" Target="../slideLayouts/slideLayout48.xml"/><Relationship Id="rId24" Type="http://schemas.openxmlformats.org/officeDocument/2006/relationships/slideLayout" Target="../slideLayouts/slideLayout43.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66"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4120088" y="6519446"/>
            <a:ext cx="3951823" cy="338554"/>
          </a:xfrm>
          <a:prstGeom prst="rect">
            <a:avLst/>
          </a:prstGeom>
          <a:noFill/>
        </p:spPr>
        <p:txBody>
          <a:bodyPr wrap="square" rtlCol="0">
            <a:spAutoFit/>
          </a:bodyPr>
          <a:lstStyle/>
          <a:p>
            <a:pPr algn="ctr"/>
            <a:r>
              <a:rPr lang="en-US" sz="1600" b="0">
                <a:solidFill>
                  <a:schemeClr val="bg1"/>
                </a:solidFill>
                <a:latin typeface="Segoe UI Semibold" panose="020B0702040204020203" pitchFamily="34" charset="0"/>
                <a:cs typeface="Segoe UI Semibold" panose="020B0702040204020203" pitchFamily="34" charset="0"/>
              </a:rPr>
              <a:t>#DataSatMadrid</a:t>
            </a:r>
          </a:p>
        </p:txBody>
      </p:sp>
      <p:sp>
        <p:nvSpPr>
          <p:cNvPr id="6" name="Isosceles Triangle 5">
            <a:extLst>
              <a:ext uri="{FF2B5EF4-FFF2-40B4-BE49-F238E27FC236}">
                <a16:creationId xmlns:a16="http://schemas.microsoft.com/office/drawing/2014/main" id="{C54353FE-933D-A564-79FE-5B4C216C8112}"/>
              </a:ext>
            </a:extLst>
          </p:cNvPr>
          <p:cNvSpPr/>
          <p:nvPr userDrawn="1"/>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213D5D04-A0BD-1A49-7E09-1041E0A43B59}"/>
              </a:ext>
            </a:extLst>
          </p:cNvPr>
          <p:cNvSpPr/>
          <p:nvPr userDrawn="1"/>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6" r:id="rId3"/>
    <p:sldLayoutId id="2147483677" r:id="rId4"/>
    <p:sldLayoutId id="2147483652" r:id="rId5"/>
    <p:sldLayoutId id="2147483672" r:id="rId6"/>
    <p:sldLayoutId id="2147483653" r:id="rId7"/>
    <p:sldLayoutId id="2147483654" r:id="rId8"/>
    <p:sldLayoutId id="2147483673" r:id="rId9"/>
    <p:sldLayoutId id="2147483674" r:id="rId10"/>
    <p:sldLayoutId id="2147483675" r:id="rId11"/>
    <p:sldLayoutId id="2147483676" r:id="rId12"/>
    <p:sldLayoutId id="2147483655" r:id="rId13"/>
    <p:sldLayoutId id="2147483671" r:id="rId14"/>
    <p:sldLayoutId id="2147483678" r:id="rId15"/>
    <p:sldLayoutId id="2147483679" r:id="rId16"/>
    <p:sldLayoutId id="2147483680" r:id="rId17"/>
    <p:sldLayoutId id="2147483681" r:id="rId18"/>
    <p:sldLayoutId id="214748376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1">
            <a:extLst>
              <a:ext uri="{96DAC541-7B7A-43D3-8B79-37D633B846F1}">
                <asvg:svgBlip xmlns:asvg="http://schemas.microsoft.com/office/drawing/2016/SVG/main" r:embed="rId8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16689227"/>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29" r:id="rId47"/>
    <p:sldLayoutId id="2147483730" r:id="rId48"/>
    <p:sldLayoutId id="2147483731" r:id="rId49"/>
    <p:sldLayoutId id="2147483732" r:id="rId50"/>
    <p:sldLayoutId id="2147483733" r:id="rId51"/>
    <p:sldLayoutId id="2147483734" r:id="rId52"/>
    <p:sldLayoutId id="2147483735" r:id="rId53"/>
    <p:sldLayoutId id="2147483736" r:id="rId54"/>
    <p:sldLayoutId id="2147483737" r:id="rId55"/>
    <p:sldLayoutId id="2147483738" r:id="rId56"/>
    <p:sldLayoutId id="2147483739" r:id="rId57"/>
    <p:sldLayoutId id="2147483740" r:id="rId58"/>
    <p:sldLayoutId id="2147483741" r:id="rId59"/>
    <p:sldLayoutId id="2147483742" r:id="rId60"/>
    <p:sldLayoutId id="2147483743" r:id="rId61"/>
    <p:sldLayoutId id="2147483744" r:id="rId62"/>
    <p:sldLayoutId id="2147483745" r:id="rId63"/>
    <p:sldLayoutId id="2147483746" r:id="rId64"/>
    <p:sldLayoutId id="2147483747" r:id="rId65"/>
    <p:sldLayoutId id="2147483748" r:id="rId66"/>
    <p:sldLayoutId id="2147483749" r:id="rId67"/>
    <p:sldLayoutId id="2147483750" r:id="rId68"/>
    <p:sldLayoutId id="2147483751" r:id="rId69"/>
    <p:sldLayoutId id="2147483752" r:id="rId70"/>
    <p:sldLayoutId id="2147483753" r:id="rId71"/>
    <p:sldLayoutId id="2147483754" r:id="rId72"/>
    <p:sldLayoutId id="2147483755" r:id="rId73"/>
    <p:sldLayoutId id="2147483756" r:id="rId74"/>
    <p:sldLayoutId id="2147483757" r:id="rId75"/>
    <p:sldLayoutId id="2147483758" r:id="rId76"/>
    <p:sldLayoutId id="2147483759" r:id="rId77"/>
    <p:sldLayoutId id="2147483760" r:id="rId78"/>
    <p:sldLayoutId id="2147483761" r:id="rId7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emf"/></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7.jpeg"/><Relationship Id="rId11" Type="http://schemas.openxmlformats.org/officeDocument/2006/relationships/image" Target="../media/image49.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hyperlink" Target="https://aka.ms/genAI-CI-CD-private-preview" TargetMode="Externa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7.png"/><Relationship Id="rId7" Type="http://schemas.openxmlformats.org/officeDocument/2006/relationships/image" Target="../media/image53.png"/><Relationship Id="rId12"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2.png"/><Relationship Id="rId10" Type="http://schemas.openxmlformats.org/officeDocument/2006/relationships/image" Target="../media/image62.sv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p:nvPr>
        </p:nvSpPr>
        <p:spPr/>
        <p:txBody>
          <a:bodyPr>
            <a:normAutofit/>
          </a:bodyPr>
          <a:lstStyle/>
          <a:p>
            <a:r>
              <a:rPr lang="en-US" sz="4800" dirty="0">
                <a:latin typeface="+mn-lt"/>
              </a:rPr>
              <a:t>Gen AI Workshop</a:t>
            </a:r>
            <a:br>
              <a:rPr lang="en-US" sz="4800" dirty="0">
                <a:latin typeface="+mn-lt"/>
              </a:rPr>
            </a:br>
            <a:r>
              <a:rPr lang="en-US" sz="4800" dirty="0">
                <a:latin typeface="+mn-lt"/>
              </a:rPr>
              <a:t>Testing</a:t>
            </a:r>
          </a:p>
        </p:txBody>
      </p:sp>
      <p:sp>
        <p:nvSpPr>
          <p:cNvPr id="3" name="Text Placeholder 2">
            <a:extLst>
              <a:ext uri="{FF2B5EF4-FFF2-40B4-BE49-F238E27FC236}">
                <a16:creationId xmlns:a16="http://schemas.microsoft.com/office/drawing/2014/main" id="{CF52DC3E-95D3-440B-91B8-7B2F5521EA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2004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6E56A7-8534-3DF4-934C-F38DD8D88745}"/>
              </a:ext>
            </a:extLst>
          </p:cNvPr>
          <p:cNvSpPr>
            <a:spLocks noGrp="1"/>
          </p:cNvSpPr>
          <p:nvPr>
            <p:ph type="title"/>
          </p:nvPr>
        </p:nvSpPr>
        <p:spPr/>
        <p:txBody>
          <a:bodyPr/>
          <a:lstStyle/>
          <a:p>
            <a:pPr algn="ctr"/>
            <a:r>
              <a:rPr lang="en-US" dirty="0"/>
              <a:t>GenAI Lifecycle in the real world </a:t>
            </a:r>
            <a:endParaRPr lang="uk-UA" dirty="0"/>
          </a:p>
        </p:txBody>
      </p:sp>
      <p:sp>
        <p:nvSpPr>
          <p:cNvPr id="18" name="Circle: Hollow 17">
            <a:extLst>
              <a:ext uri="{FF2B5EF4-FFF2-40B4-BE49-F238E27FC236}">
                <a16:creationId xmlns:a16="http://schemas.microsoft.com/office/drawing/2014/main" id="{7CC889A1-9ABA-437A-B3D0-BA7B0AB92C5A}"/>
              </a:ext>
              <a:ext uri="{C183D7F6-B498-43B3-948B-1728B52AA6E4}">
                <adec:decorative xmlns:adec="http://schemas.microsoft.com/office/drawing/2017/decorative" val="1"/>
              </a:ext>
            </a:extLst>
          </p:cNvPr>
          <p:cNvSpPr/>
          <p:nvPr/>
        </p:nvSpPr>
        <p:spPr bwMode="auto">
          <a:xfrm>
            <a:off x="1688435" y="2687235"/>
            <a:ext cx="2342200" cy="2342200"/>
          </a:xfrm>
          <a:prstGeom prst="donut">
            <a:avLst>
              <a:gd name="adj" fmla="val 9798"/>
            </a:avLst>
          </a:prstGeom>
          <a:gradFill flip="none" rotWithShape="1">
            <a:gsLst>
              <a:gs pos="3358">
                <a:srgbClr val="399A91"/>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9" name="Circle: Hollow 18">
            <a:extLst>
              <a:ext uri="{FF2B5EF4-FFF2-40B4-BE49-F238E27FC236}">
                <a16:creationId xmlns:a16="http://schemas.microsoft.com/office/drawing/2014/main" id="{98B95B85-3956-6632-C0D5-35F3E7F38D62}"/>
              </a:ext>
              <a:ext uri="{C183D7F6-B498-43B3-948B-1728B52AA6E4}">
                <adec:decorative xmlns:adec="http://schemas.microsoft.com/office/drawing/2017/decorative" val="1"/>
              </a:ext>
            </a:extLst>
          </p:cNvPr>
          <p:cNvSpPr/>
          <p:nvPr/>
        </p:nvSpPr>
        <p:spPr bwMode="auto">
          <a:xfrm>
            <a:off x="4462069" y="2323517"/>
            <a:ext cx="3069637" cy="3069637"/>
          </a:xfrm>
          <a:prstGeom prst="donut">
            <a:avLst>
              <a:gd name="adj" fmla="val 9798"/>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effectLst/>
              <a:uLnTx/>
              <a:uFillTx/>
              <a:latin typeface="Segoe UI"/>
              <a:ea typeface="+mn-ea"/>
              <a:cs typeface="+mn-cs"/>
            </a:endParaRPr>
          </a:p>
        </p:txBody>
      </p:sp>
      <p:sp>
        <p:nvSpPr>
          <p:cNvPr id="20" name="Circle: Hollow 19">
            <a:extLst>
              <a:ext uri="{FF2B5EF4-FFF2-40B4-BE49-F238E27FC236}">
                <a16:creationId xmlns:a16="http://schemas.microsoft.com/office/drawing/2014/main" id="{88AC4061-90E8-691B-DB93-2EDAE4A20839}"/>
              </a:ext>
              <a:ext uri="{C183D7F6-B498-43B3-948B-1728B52AA6E4}">
                <adec:decorative xmlns:adec="http://schemas.microsoft.com/office/drawing/2017/decorative" val="1"/>
              </a:ext>
            </a:extLst>
          </p:cNvPr>
          <p:cNvSpPr/>
          <p:nvPr/>
        </p:nvSpPr>
        <p:spPr bwMode="auto">
          <a:xfrm>
            <a:off x="7963139" y="2153844"/>
            <a:ext cx="3408982" cy="3408982"/>
          </a:xfrm>
          <a:prstGeom prst="donut">
            <a:avLst>
              <a:gd name="adj" fmla="val 9798"/>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effectLst/>
              <a:uLnTx/>
              <a:uFillTx/>
              <a:latin typeface="Segoe UI"/>
              <a:ea typeface="+mn-ea"/>
              <a:cs typeface="+mn-cs"/>
            </a:endParaRPr>
          </a:p>
        </p:txBody>
      </p:sp>
      <p:sp>
        <p:nvSpPr>
          <p:cNvPr id="81" name="Safe Rollout/Stag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CE337B3B-885F-233C-A300-52B8D9EB8CE6}"/>
              </a:ext>
            </a:extLst>
          </p:cNvPr>
          <p:cNvSpPr txBox="1"/>
          <p:nvPr/>
        </p:nvSpPr>
        <p:spPr>
          <a:xfrm rot="17865733">
            <a:off x="7949657" y="2250356"/>
            <a:ext cx="3942353" cy="3526094"/>
          </a:xfrm>
          <a:prstGeom prst="ellipse">
            <a:avLst/>
          </a:prstGeom>
          <a:noFill/>
        </p:spPr>
        <p:txBody>
          <a:bodyPr spcFirstLastPara="1" wrap="none" lIns="0" tIns="0" rIns="0" bIns="0" numCol="1" rtlCol="0">
            <a:prstTxWarp prst="textArchDown">
              <a:avLst>
                <a:gd name="adj" fmla="val 298073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Safe Rollout/Staging</a:t>
            </a:r>
          </a:p>
        </p:txBody>
      </p:sp>
      <p:grpSp>
        <p:nvGrpSpPr>
          <p:cNvPr id="17" name="Group 16" descr="Diagram of the LLM Lifecycle">
            <a:extLst>
              <a:ext uri="{FF2B5EF4-FFF2-40B4-BE49-F238E27FC236}">
                <a16:creationId xmlns:a16="http://schemas.microsoft.com/office/drawing/2014/main" id="{E3785683-4639-1EB9-8218-1D3173ABA7B4}"/>
              </a:ext>
            </a:extLst>
          </p:cNvPr>
          <p:cNvGrpSpPr/>
          <p:nvPr/>
        </p:nvGrpSpPr>
        <p:grpSpPr>
          <a:xfrm>
            <a:off x="584201" y="1275998"/>
            <a:ext cx="11025188" cy="5074521"/>
            <a:chOff x="584201" y="1194517"/>
            <a:chExt cx="11025188" cy="5074521"/>
          </a:xfrm>
        </p:grpSpPr>
        <p:sp>
          <p:nvSpPr>
            <p:cNvPr id="85" name="Retrieval Augmented Gener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E905396C-FC89-38A5-AD58-10EF76AAC35D}"/>
                </a:ext>
              </a:extLst>
            </p:cNvPr>
            <p:cNvSpPr txBox="1"/>
            <p:nvPr/>
          </p:nvSpPr>
          <p:spPr>
            <a:xfrm rot="18283549">
              <a:off x="3982573" y="1904613"/>
              <a:ext cx="3856145" cy="3551602"/>
            </a:xfrm>
            <a:prstGeom prst="ellipse">
              <a:avLst/>
            </a:prstGeom>
            <a:noFill/>
          </p:spPr>
          <p:txBody>
            <a:bodyPr spcFirstLastPara="1" wrap="none" lIns="0" tIns="0" rIns="0" bIns="0" numCol="1" rtlCol="0">
              <a:prstTxWarp prst="textArchUp">
                <a:avLst>
                  <a:gd name="adj" fmla="val 1177828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Retrieval Augmented Generation</a:t>
              </a:r>
            </a:p>
          </p:txBody>
        </p:sp>
        <p:sp>
          <p:nvSpPr>
            <p:cNvPr id="91" name="Hypotahesi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E886BB2-E4B0-CC8E-3252-9987F4D11EA1}"/>
                </a:ext>
              </a:extLst>
            </p:cNvPr>
            <p:cNvSpPr txBox="1">
              <a:spLocks noChangeAspect="1"/>
            </p:cNvSpPr>
            <p:nvPr/>
          </p:nvSpPr>
          <p:spPr>
            <a:xfrm rot="2846671">
              <a:off x="1789014" y="2424425"/>
              <a:ext cx="2402880" cy="2402370"/>
            </a:xfrm>
            <a:prstGeom prst="ellipse">
              <a:avLst/>
            </a:prstGeom>
            <a:noFill/>
            <a:ln>
              <a:noFill/>
            </a:ln>
          </p:spPr>
          <p:txBody>
            <a:bodyPr spcFirstLastPara="1" wrap="square" lIns="58312" tIns="58312" rIns="58312" bIns="58312" numCol="1" rtlCol="0" anchor="t">
              <a:prstTxWarp prst="textArchUp">
                <a:avLst>
                  <a:gd name="adj" fmla="val 10850206"/>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Hypothesis</a:t>
              </a:r>
              <a:endParaRPr kumimoji="0" lang="en-GB" sz="1100" b="0" i="0" u="none" strike="noStrike" kern="1200" cap="none" spc="0" normalizeH="0" baseline="0" noProof="0" dirty="0">
                <a:ln>
                  <a:noFill/>
                </a:ln>
                <a:effectLst/>
                <a:uLnTx/>
                <a:uFillTx/>
                <a:latin typeface="Segoe UI Semibold"/>
                <a:ea typeface="+mn-ea"/>
                <a:cs typeface="+mn-cs"/>
              </a:endParaRPr>
            </a:p>
          </p:txBody>
        </p:sp>
        <p:sp>
          <p:nvSpPr>
            <p:cNvPr id="89" name="Find LLM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8E258E-3317-6BC1-B59D-CAADEFD18844}"/>
                </a:ext>
              </a:extLst>
            </p:cNvPr>
            <p:cNvSpPr txBox="1">
              <a:spLocks noChangeAspect="1"/>
            </p:cNvSpPr>
            <p:nvPr/>
          </p:nvSpPr>
          <p:spPr>
            <a:xfrm rot="396060">
              <a:off x="1285943" y="2029570"/>
              <a:ext cx="3262408" cy="3317323"/>
            </a:xfrm>
            <a:prstGeom prst="ellipse">
              <a:avLst/>
            </a:prstGeom>
            <a:noFill/>
            <a:ln>
              <a:noFill/>
            </a:ln>
          </p:spPr>
          <p:txBody>
            <a:bodyPr spcFirstLastPara="1" wrap="none" lIns="0" tIns="0" rIns="0" bIns="0" numCol="1" rtlCol="0">
              <a:prstTxWarp prst="textArchDown">
                <a:avLst>
                  <a:gd name="adj" fmla="val 3145882"/>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Find LLMs</a:t>
              </a:r>
            </a:p>
          </p:txBody>
        </p:sp>
        <p:sp>
          <p:nvSpPr>
            <p:cNvPr id="90" name="Try prompt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3145EE4-D2A1-406A-E4AC-A476A5962E0E}"/>
                </a:ext>
              </a:extLst>
            </p:cNvPr>
            <p:cNvSpPr txBox="1">
              <a:spLocks noChangeAspect="1"/>
            </p:cNvSpPr>
            <p:nvPr/>
          </p:nvSpPr>
          <p:spPr>
            <a:xfrm rot="17125066">
              <a:off x="1770081" y="2425512"/>
              <a:ext cx="2371053" cy="2686348"/>
            </a:xfrm>
            <a:prstGeom prst="ellipse">
              <a:avLst/>
            </a:prstGeom>
            <a:noFill/>
            <a:ln>
              <a:noFill/>
            </a:ln>
          </p:spPr>
          <p:txBody>
            <a:bodyPr spcFirstLastPara="1" wrap="square" lIns="58312" tIns="58312" rIns="58312" bIns="58312" numCol="1" rtlCol="0">
              <a:prstTxWarp prst="textArchUp">
                <a:avLst>
                  <a:gd name="adj" fmla="val 8459393"/>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  Try prompts  </a:t>
              </a:r>
            </a:p>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effectLst/>
                <a:uLnTx/>
                <a:uFillTx/>
                <a:latin typeface="Segoe UI Semibold"/>
                <a:ea typeface="+mn-ea"/>
                <a:cs typeface="+mn-cs"/>
              </a:endParaRPr>
            </a:p>
          </p:txBody>
        </p:sp>
        <p:sp>
          <p:nvSpPr>
            <p:cNvPr id="16" name="TextBox 15"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1F52CBB-E068-CC3B-A983-391C6E191604}"/>
                </a:ext>
              </a:extLst>
            </p:cNvPr>
            <p:cNvSpPr txBox="1"/>
            <p:nvPr/>
          </p:nvSpPr>
          <p:spPr>
            <a:xfrm>
              <a:off x="7877919" y="3579682"/>
              <a:ext cx="3607509"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effectLst/>
                  <a:uLnTx/>
                  <a:uFillTx/>
                  <a:latin typeface="Segoe UI Semibold"/>
                  <a:ea typeface="+mn-ea"/>
                  <a:cs typeface="+mn-cs"/>
                </a:rPr>
                <a:t>Operationalizing</a:t>
              </a:r>
              <a:endParaRPr kumimoji="0" lang="en-GB" sz="2800" b="0" i="0" u="none" strike="noStrike" kern="1200" cap="none" spc="0" normalizeH="0" baseline="0" noProof="0" dirty="0">
                <a:ln>
                  <a:noFill/>
                </a:ln>
                <a:effectLst/>
                <a:uLnTx/>
                <a:uFillTx/>
                <a:latin typeface="Segoe UI Semibold"/>
                <a:ea typeface="+mn-ea"/>
                <a:cs typeface="+mn-cs"/>
              </a:endParaRPr>
            </a:p>
          </p:txBody>
        </p:sp>
        <p:sp>
          <p:nvSpPr>
            <p:cNvPr id="4" name="TextBox 3"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721A1C02-BA74-58FA-8AEB-739A14EBBE00}"/>
                </a:ext>
              </a:extLst>
            </p:cNvPr>
            <p:cNvSpPr txBox="1"/>
            <p:nvPr/>
          </p:nvSpPr>
          <p:spPr>
            <a:xfrm>
              <a:off x="5097806" y="3425794"/>
              <a:ext cx="1876126" cy="674435"/>
            </a:xfrm>
            <a:prstGeom prst="rect">
              <a:avLst/>
            </a:prstGeom>
            <a:noFill/>
          </p:spPr>
          <p:txBody>
            <a:bodyPr wrap="square" lIns="58312" tIns="29156" rIns="58312" bIns="29156" rtlCol="0" anchor="t">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effectLst/>
                  <a:uLnTx/>
                  <a:uFillTx/>
                  <a:latin typeface="Segoe UI Semibold"/>
                  <a:ea typeface="+mn-ea"/>
                  <a:cs typeface="+mn-cs"/>
                </a:rPr>
                <a:t>Building/</a:t>
              </a:r>
              <a:br>
                <a:rPr kumimoji="0" lang="en-GB" sz="2000" b="0" i="0" u="none" strike="noStrike" kern="1200" cap="none" spc="0" normalizeH="0" baseline="0" noProof="0" dirty="0">
                  <a:ln>
                    <a:noFill/>
                  </a:ln>
                  <a:effectLst/>
                  <a:uLnTx/>
                  <a:uFillTx/>
                  <a:latin typeface="Segoe UI Semibold"/>
                  <a:ea typeface="+mn-ea"/>
                  <a:cs typeface="+mn-cs"/>
                </a:rPr>
              </a:br>
              <a:r>
                <a:rPr kumimoji="0" lang="en-GB" sz="2000" b="0" i="0" u="none" strike="noStrike" kern="1200" cap="none" spc="0" normalizeH="0" baseline="0" noProof="0" dirty="0">
                  <a:ln>
                    <a:noFill/>
                  </a:ln>
                  <a:effectLst/>
                  <a:uLnTx/>
                  <a:uFillTx/>
                  <a:latin typeface="Segoe UI Semibold"/>
                  <a:ea typeface="+mn-ea"/>
                  <a:cs typeface="+mn-cs"/>
                </a:rPr>
                <a:t>augmenting</a:t>
              </a:r>
              <a:endParaRPr kumimoji="0" lang="en-GB" sz="2800" b="0" i="0" u="none" strike="noStrike" kern="1200" cap="none" spc="0" normalizeH="0" baseline="0" noProof="0" dirty="0">
                <a:ln>
                  <a:noFill/>
                </a:ln>
                <a:effectLst/>
                <a:uLnTx/>
                <a:uFillTx/>
                <a:latin typeface="Segoe UI Semibold"/>
                <a:ea typeface="+mn-ea"/>
                <a:cs typeface="+mn-cs"/>
              </a:endParaRPr>
            </a:p>
          </p:txBody>
        </p:sp>
        <p:sp>
          <p:nvSpPr>
            <p:cNvPr id="3" name="TextBox 2"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367CFD2-4CBB-FCE8-2975-16B12C50195E}"/>
                </a:ext>
              </a:extLst>
            </p:cNvPr>
            <p:cNvSpPr txBox="1"/>
            <p:nvPr/>
          </p:nvSpPr>
          <p:spPr>
            <a:xfrm>
              <a:off x="2110134" y="3425794"/>
              <a:ext cx="1503742" cy="674435"/>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effectLst/>
                  <a:uLnTx/>
                  <a:uFillTx/>
                  <a:latin typeface="Segoe UI Semibold"/>
                  <a:ea typeface="+mn-ea"/>
                  <a:cs typeface="+mn-cs"/>
                </a:rPr>
                <a:t>Ideating/</a:t>
              </a:r>
              <a:br>
                <a:rPr kumimoji="0" lang="en-GB" sz="2000" b="0" i="0" u="none" strike="noStrike" kern="1200" cap="none" spc="0" normalizeH="0" baseline="0" noProof="0" dirty="0">
                  <a:ln>
                    <a:noFill/>
                  </a:ln>
                  <a:effectLst/>
                  <a:uLnTx/>
                  <a:uFillTx/>
                  <a:latin typeface="Segoe UI Semibold"/>
                  <a:ea typeface="+mn-ea"/>
                  <a:cs typeface="+mn-cs"/>
                </a:rPr>
              </a:br>
              <a:r>
                <a:rPr kumimoji="0" lang="en-GB" sz="2000" b="0" i="0" u="none" strike="noStrike" kern="1200" cap="none" spc="0" normalizeH="0" baseline="0" noProof="0" dirty="0">
                  <a:ln>
                    <a:noFill/>
                  </a:ln>
                  <a:effectLst/>
                  <a:uLnTx/>
                  <a:uFillTx/>
                  <a:latin typeface="Segoe UI Semibold"/>
                  <a:ea typeface="+mn-ea"/>
                  <a:cs typeface="+mn-cs"/>
                </a:rPr>
                <a:t>exploring</a:t>
              </a:r>
              <a:endParaRPr kumimoji="0" lang="en-GB" sz="2800" b="0" i="0" u="none" strike="noStrike" kern="1200" cap="none" spc="0" normalizeH="0" baseline="0" noProof="0" dirty="0">
                <a:ln>
                  <a:noFill/>
                </a:ln>
                <a:effectLst/>
                <a:uLnTx/>
                <a:uFillTx/>
                <a:latin typeface="Segoe UI Semibold"/>
                <a:ea typeface="+mn-ea"/>
                <a:cs typeface="+mn-cs"/>
              </a:endParaRPr>
            </a:p>
          </p:txBody>
        </p:sp>
        <p:grpSp>
          <p:nvGrpSpPr>
            <p:cNvPr id="13" name="Set-up &amp; management frame" descr="Set-up &amp; management frame">
              <a:extLst>
                <a:ext uri="{FF2B5EF4-FFF2-40B4-BE49-F238E27FC236}">
                  <a16:creationId xmlns:a16="http://schemas.microsoft.com/office/drawing/2014/main" id="{E6554D93-0787-114C-FC61-B461A58FD291}"/>
                </a:ext>
              </a:extLst>
            </p:cNvPr>
            <p:cNvGrpSpPr/>
            <p:nvPr/>
          </p:nvGrpSpPr>
          <p:grpSpPr>
            <a:xfrm>
              <a:off x="584201" y="1194517"/>
              <a:ext cx="11025188" cy="5074521"/>
              <a:chOff x="1119413" y="1441687"/>
              <a:chExt cx="9811808" cy="4716078"/>
            </a:xfrm>
          </p:grpSpPr>
          <p:sp>
            <p:nvSpPr>
              <p:cNvPr id="46" name="Rectangle: Rounded Corners 16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FC6BBFE2-3D56-FEE7-3199-C2321E0F9B89}"/>
                  </a:ext>
                </a:extLst>
              </p:cNvPr>
              <p:cNvSpPr/>
              <p:nvPr/>
            </p:nvSpPr>
            <p:spPr bwMode="auto">
              <a:xfrm>
                <a:off x="1119413" y="1441687"/>
                <a:ext cx="9811808" cy="4716078"/>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ln w="19050" cap="rnd">
                <a:gradFill flip="none" rotWithShape="1">
                  <a:gsLst>
                    <a:gs pos="0">
                      <a:srgbClr val="49C5B1"/>
                    </a:gs>
                    <a:gs pos="33000">
                      <a:schemeClr val="accent3"/>
                    </a:gs>
                    <a:gs pos="62000">
                      <a:srgbClr val="C03BC4"/>
                    </a:gs>
                    <a:gs pos="100000">
                      <a:srgbClr val="FF5C39"/>
                    </a:gs>
                  </a:gsLst>
                  <a:lin ang="2700000" scaled="1"/>
                  <a:tileRect/>
                </a:gra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sp>
            <p:nvSpPr>
              <p:cNvPr id="47" name="TextBox 46"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C24784F-411C-7C5F-49E7-E2C8E1D12C31}"/>
                  </a:ext>
                </a:extLst>
              </p:cNvPr>
              <p:cNvSpPr txBox="1"/>
              <p:nvPr/>
            </p:nvSpPr>
            <p:spPr>
              <a:xfrm>
                <a:off x="1333589" y="1613043"/>
                <a:ext cx="1888069" cy="395481"/>
              </a:xfrm>
              <a:prstGeom prst="rect">
                <a:avLst/>
              </a:prstGeom>
              <a:noFill/>
            </p:spPr>
            <p:txBody>
              <a:bodyPr wrap="square" lIns="58312" tIns="58312" rIns="58312" bIns="58312"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Managing</a:t>
                </a:r>
                <a:endParaRPr kumimoji="0" lang="ja-JP" altLang="en-US" sz="2000" b="0" i="0" u="none" strike="noStrike" kern="1200" cap="none" spc="0" normalizeH="0" baseline="0" noProof="0">
                  <a:ln>
                    <a:noFill/>
                  </a:ln>
                  <a:effectLst/>
                  <a:uLnTx/>
                  <a:uFillTx/>
                  <a:latin typeface="Segoe UI"/>
                  <a:ea typeface="+mn-ea"/>
                  <a:cs typeface="+mn-cs"/>
                </a:endParaRPr>
              </a:p>
            </p:txBody>
          </p:sp>
        </p:grpSp>
        <p:sp>
          <p:nvSpPr>
            <p:cNvPr id="114"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C0B471B-1434-34C8-2D59-14D5512DF897}"/>
                </a:ext>
              </a:extLst>
            </p:cNvPr>
            <p:cNvSpPr>
              <a:spLocks noChangeAspect="1"/>
            </p:cNvSpPr>
            <p:nvPr/>
          </p:nvSpPr>
          <p:spPr>
            <a:xfrm flipH="1">
              <a:off x="5994609" y="2044029"/>
              <a:ext cx="3608275" cy="3608274"/>
            </a:xfrm>
            <a:prstGeom prst="arc">
              <a:avLst>
                <a:gd name="adj1" fmla="val 3129949"/>
                <a:gd name="adj2" fmla="val 7539487"/>
              </a:avLst>
            </a:prstGeom>
            <a:ln w="15875" cap="rnd">
              <a:solidFill>
                <a:srgbClr val="C03BC4"/>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sp>
          <p:nvSpPr>
            <p:cNvPr id="99" name="SEND FEEDBACK"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3A5C1FB-CC34-B57A-490E-392C62630E83}"/>
                </a:ext>
              </a:extLst>
            </p:cNvPr>
            <p:cNvSpPr txBox="1"/>
            <p:nvPr/>
          </p:nvSpPr>
          <p:spPr>
            <a:xfrm>
              <a:off x="6802652" y="5082225"/>
              <a:ext cx="1954438" cy="783090"/>
            </a:xfrm>
            <a:prstGeom prst="rect">
              <a:avLst/>
            </a:prstGeom>
            <a:noFill/>
            <a:extLst>
              <a:ext uri="{909E8E84-426E-40DD-AFC4-6F175D3DCCD1}">
                <a14:hiddenFill xmlns:a14="http://schemas.microsoft.com/office/drawing/2010/main">
                  <a:solidFill>
                    <a:srgbClr val="FFFFFF"/>
                  </a:solidFill>
                </a14:hiddenFill>
              </a:ext>
            </a:extLst>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rPr>
                <a:t>SEND FEEDBACK </a:t>
              </a:r>
            </a:p>
          </p:txBody>
        </p:sp>
        <p:sp>
          <p:nvSpPr>
            <p:cNvPr id="101" name="PREPARE FOR APP DEPLOY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ADEBD90-3017-68E9-508F-8FAEF6BD30DF}"/>
                </a:ext>
              </a:extLst>
            </p:cNvPr>
            <p:cNvSpPr txBox="1"/>
            <p:nvPr/>
          </p:nvSpPr>
          <p:spPr>
            <a:xfrm>
              <a:off x="5746328" y="1412369"/>
              <a:ext cx="3943516" cy="2744172"/>
            </a:xfrm>
            <a:prstGeom prst="ellipse">
              <a:avLst/>
            </a:prstGeom>
            <a:noFill/>
          </p:spPr>
          <p:txBody>
            <a:bodyPr wrap="none" rtlCol="0">
              <a:prstTxWarp prst="textArchUp">
                <a:avLst>
                  <a:gd name="adj" fmla="val 12655355"/>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rPr>
                <a:t>PREPARE FOR APP DEPLOYMENT</a:t>
              </a:r>
              <a:endParaRPr kumimoji="0" lang="en-US" sz="1000" b="0" i="0" u="sng"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endParaRPr>
            </a:p>
          </p:txBody>
        </p:sp>
        <p:sp>
          <p:nvSpPr>
            <p:cNvPr id="113"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FC99BFD-7179-A825-55FC-999919ABB0DA}"/>
                </a:ext>
              </a:extLst>
            </p:cNvPr>
            <p:cNvSpPr>
              <a:spLocks noChangeAspect="1"/>
            </p:cNvSpPr>
            <p:nvPr/>
          </p:nvSpPr>
          <p:spPr>
            <a:xfrm flipV="1">
              <a:off x="5912587" y="2010767"/>
              <a:ext cx="3608275" cy="3608274"/>
            </a:xfrm>
            <a:prstGeom prst="arc">
              <a:avLst>
                <a:gd name="adj1" fmla="val 3543377"/>
                <a:gd name="adj2" fmla="val 7291010"/>
              </a:avLst>
            </a:prstGeom>
            <a:ln w="15875" cap="rnd">
              <a:solidFill>
                <a:srgbClr val="0078D4"/>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sp>
          <p:nvSpPr>
            <p:cNvPr id="102" name="ADVANCE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CDFF65E-123C-119E-2258-FEB3BA3F93D2}"/>
                </a:ext>
              </a:extLst>
            </p:cNvPr>
            <p:cNvSpPr txBox="1"/>
            <p:nvPr/>
          </p:nvSpPr>
          <p:spPr>
            <a:xfrm>
              <a:off x="3163235" y="1670585"/>
              <a:ext cx="2474951" cy="1222996"/>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rPr>
                <a:t>ADVANCE PROJECT </a:t>
              </a:r>
            </a:p>
          </p:txBody>
        </p:sp>
        <p:sp>
          <p:nvSpPr>
            <p:cNvPr id="48"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014A7DF-8ECC-C151-5747-D0A4C6D1DD7B}"/>
                </a:ext>
              </a:extLst>
            </p:cNvPr>
            <p:cNvSpPr>
              <a:spLocks noChangeAspect="1"/>
            </p:cNvSpPr>
            <p:nvPr/>
          </p:nvSpPr>
          <p:spPr>
            <a:xfrm flipV="1">
              <a:off x="2687202" y="2010767"/>
              <a:ext cx="3353514" cy="3353513"/>
            </a:xfrm>
            <a:prstGeom prst="arc">
              <a:avLst>
                <a:gd name="adj1" fmla="val 3386817"/>
                <a:gd name="adj2" fmla="val 8158903"/>
              </a:avLst>
            </a:prstGeom>
            <a:ln w="15875" cap="rnd">
              <a:solidFill>
                <a:srgbClr val="49C5B1"/>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grpSp>
          <p:nvGrpSpPr>
            <p:cNvPr id="117" name="Group 116">
              <a:extLst>
                <a:ext uri="{FF2B5EF4-FFF2-40B4-BE49-F238E27FC236}">
                  <a16:creationId xmlns:a16="http://schemas.microsoft.com/office/drawing/2014/main" id="{9EDEEAA9-F2A1-C249-E9B4-55F1E2AC91D4}"/>
                </a:ext>
              </a:extLst>
            </p:cNvPr>
            <p:cNvGrpSpPr/>
            <p:nvPr/>
          </p:nvGrpSpPr>
          <p:grpSpPr>
            <a:xfrm>
              <a:off x="875360" y="2347430"/>
              <a:ext cx="1950252" cy="1531095"/>
              <a:chOff x="769003" y="2171482"/>
              <a:chExt cx="1950252" cy="1531095"/>
            </a:xfrm>
          </p:grpSpPr>
          <p:sp>
            <p:nvSpPr>
              <p:cNvPr id="84" name="BUSINESS NEED"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ABAFEF73-9995-E30B-37E7-218489D9DCC1}"/>
                  </a:ext>
                </a:extLst>
              </p:cNvPr>
              <p:cNvSpPr txBox="1"/>
              <p:nvPr/>
            </p:nvSpPr>
            <p:spPr>
              <a:xfrm>
                <a:off x="769003" y="2519171"/>
                <a:ext cx="904415" cy="479747"/>
              </a:xfrm>
              <a:prstGeom prst="rect">
                <a:avLst/>
              </a:prstGeom>
              <a:noFill/>
            </p:spPr>
            <p:txBody>
              <a:bodyPr wrap="none" rtlCol="0">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100" b="0" i="0" u="none" strike="noStrike" kern="1200" cap="all" spc="100" normalizeH="0" baseline="0" noProof="0" dirty="0">
                    <a:ln>
                      <a:noFill/>
                    </a:ln>
                    <a:effectLst/>
                    <a:uLnTx/>
                    <a:uFillTx/>
                    <a:latin typeface="Segoe UI"/>
                    <a:ea typeface="+mn-ea"/>
                    <a:cs typeface="+mn-cs"/>
                  </a:rPr>
                  <a:t>BUSINESS</a:t>
                </a:r>
                <a:br>
                  <a:rPr kumimoji="0" lang="en-US" sz="1100" b="0" i="0" u="none" strike="noStrike" kern="1200" cap="all" spc="100" normalizeH="0" baseline="0" noProof="0" dirty="0">
                    <a:ln>
                      <a:noFill/>
                    </a:ln>
                    <a:effectLst/>
                    <a:uLnTx/>
                    <a:uFillTx/>
                    <a:latin typeface="Segoe UI"/>
                    <a:ea typeface="+mn-ea"/>
                    <a:cs typeface="+mn-cs"/>
                  </a:rPr>
                </a:br>
                <a:r>
                  <a:rPr kumimoji="0" lang="en-US" sz="1100" b="0" i="0" u="none" strike="noStrike" kern="1200" cap="all" spc="100" normalizeH="0" baseline="0" noProof="0" dirty="0">
                    <a:ln>
                      <a:noFill/>
                    </a:ln>
                    <a:effectLst/>
                    <a:uLnTx/>
                    <a:uFillTx/>
                    <a:latin typeface="Segoe UI"/>
                    <a:ea typeface="+mn-ea"/>
                    <a:cs typeface="+mn-cs"/>
                  </a:rPr>
                  <a:t>NEED</a:t>
                </a:r>
              </a:p>
            </p:txBody>
          </p:sp>
          <p:sp>
            <p:nvSpPr>
              <p:cNvPr id="87"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A7C2C8-AB62-F319-20C8-4F71B6747117}"/>
                  </a:ext>
                </a:extLst>
              </p:cNvPr>
              <p:cNvSpPr>
                <a:spLocks noChangeAspect="1"/>
              </p:cNvSpPr>
              <p:nvPr/>
            </p:nvSpPr>
            <p:spPr>
              <a:xfrm flipH="1">
                <a:off x="1188484" y="2171482"/>
                <a:ext cx="1530771" cy="1531095"/>
              </a:xfrm>
              <a:prstGeom prst="arc">
                <a:avLst>
                  <a:gd name="adj1" fmla="val 14631255"/>
                  <a:gd name="adj2" fmla="val 19066496"/>
                </a:avLst>
              </a:prstGeom>
              <a:ln w="15875" cap="rnd">
                <a:solidFill>
                  <a:srgbClr val="49C5B1"/>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grpSp>
        <p:sp>
          <p:nvSpPr>
            <p:cNvPr id="93" name="Deploy LLM App/UI"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B246DF0-AB1D-E19E-547D-533A488D8637}"/>
                </a:ext>
              </a:extLst>
            </p:cNvPr>
            <p:cNvSpPr txBox="1"/>
            <p:nvPr/>
          </p:nvSpPr>
          <p:spPr>
            <a:xfrm rot="16200000">
              <a:off x="7852615" y="3161594"/>
              <a:ext cx="1718641" cy="1139331"/>
            </a:xfrm>
            <a:prstGeom prst="rect">
              <a:avLst/>
            </a:prstGeom>
            <a:noFill/>
          </p:spPr>
          <p:txBody>
            <a:bodyPr spcFirstLastPara="1" wrap="none" lIns="0" tIns="0" rIns="0" bIns="0" numCol="1" rtlCol="0">
              <a:prstTxWarp prst="textArchUp">
                <a:avLst>
                  <a:gd name="adj" fmla="val 1338121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Segoe UI Semibold"/>
                  <a:ea typeface="+mn-ea"/>
                  <a:cs typeface="+mn-cs"/>
                </a:rPr>
                <a:t>Deploy LLM App/UI</a:t>
              </a:r>
            </a:p>
          </p:txBody>
        </p:sp>
        <p:sp>
          <p:nvSpPr>
            <p:cNvPr id="94" name="Quota and cost manage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F23BEA9-E26B-C7B9-C87F-6AB23A84C499}"/>
                </a:ext>
              </a:extLst>
            </p:cNvPr>
            <p:cNvSpPr txBox="1"/>
            <p:nvPr/>
          </p:nvSpPr>
          <p:spPr>
            <a:xfrm rot="20693435">
              <a:off x="7997001" y="2008779"/>
              <a:ext cx="2866241" cy="1794748"/>
            </a:xfrm>
            <a:prstGeom prst="ellipse">
              <a:avLst/>
            </a:prstGeom>
            <a:noFill/>
          </p:spPr>
          <p:txBody>
            <a:bodyPr spcFirstLastPara="1" wrap="none" lIns="0" tIns="0" rIns="0" bIns="0" numCol="1" rtlCol="0">
              <a:prstTxWarp prst="textArchUp">
                <a:avLst>
                  <a:gd name="adj" fmla="val 1226662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Quota and cost management</a:t>
              </a:r>
            </a:p>
          </p:txBody>
        </p:sp>
        <p:sp>
          <p:nvSpPr>
            <p:cNvPr id="100" name="REVERT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DB02C78-2F88-74D3-529F-9A6CF5CC6E0D}"/>
                </a:ext>
              </a:extLst>
            </p:cNvPr>
            <p:cNvSpPr txBox="1"/>
            <p:nvPr/>
          </p:nvSpPr>
          <p:spPr>
            <a:xfrm>
              <a:off x="3388290" y="4993658"/>
              <a:ext cx="1554321" cy="738205"/>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rPr>
                <a:t>REVERT PROJECT</a:t>
              </a:r>
            </a:p>
          </p:txBody>
        </p:sp>
        <p:sp>
          <p:nvSpPr>
            <p:cNvPr id="105" name="Diamond 1042">
              <a:extLst>
                <a:ext uri="{FF2B5EF4-FFF2-40B4-BE49-F238E27FC236}">
                  <a16:creationId xmlns:a16="http://schemas.microsoft.com/office/drawing/2014/main" id="{F1027A60-24DA-DEA5-D2F2-E216BE03E896}"/>
                </a:ext>
              </a:extLst>
            </p:cNvPr>
            <p:cNvSpPr/>
            <p:nvPr/>
          </p:nvSpPr>
          <p:spPr>
            <a:xfrm rot="8920766">
              <a:off x="2400364" y="2511555"/>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0" i="0" u="none" strike="noStrike" kern="0" cap="none" spc="0" normalizeH="0" baseline="0" noProof="0" dirty="0">
                <a:ln>
                  <a:noFill/>
                </a:ln>
                <a:effectLst/>
                <a:uLnTx/>
                <a:uFillTx/>
                <a:latin typeface="Calibri" panose="020F0502020204030204"/>
                <a:ea typeface="+mn-ea"/>
                <a:cs typeface="Arial"/>
                <a:sym typeface="Arial"/>
              </a:endParaRPr>
            </a:p>
          </p:txBody>
        </p:sp>
        <p:sp>
          <p:nvSpPr>
            <p:cNvPr id="112"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812C088-43FD-292B-563C-228BAF800A35}"/>
                </a:ext>
              </a:extLst>
            </p:cNvPr>
            <p:cNvSpPr>
              <a:spLocks noChangeAspect="1"/>
            </p:cNvSpPr>
            <p:nvPr/>
          </p:nvSpPr>
          <p:spPr>
            <a:xfrm flipH="1">
              <a:off x="2446150" y="2018253"/>
              <a:ext cx="3441680" cy="3441679"/>
            </a:xfrm>
            <a:prstGeom prst="arc">
              <a:avLst>
                <a:gd name="adj1" fmla="val 2724268"/>
                <a:gd name="adj2" fmla="val 7557828"/>
              </a:avLst>
            </a:prstGeom>
            <a:ln w="15875" cap="rnd">
              <a:solidFill>
                <a:srgbClr val="0078D4"/>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sp>
          <p:nvSpPr>
            <p:cNvPr id="79" name="Prompt Engineering Fine-tun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344A193-9E56-A0BD-1C55-CA6878844B8C}"/>
                </a:ext>
              </a:extLst>
            </p:cNvPr>
            <p:cNvSpPr txBox="1"/>
            <p:nvPr/>
          </p:nvSpPr>
          <p:spPr>
            <a:xfrm rot="3165363">
              <a:off x="3946957" y="1784583"/>
              <a:ext cx="4009533" cy="4030133"/>
            </a:xfrm>
            <a:prstGeom prst="ellipse">
              <a:avLst/>
            </a:prstGeom>
            <a:noFill/>
          </p:spPr>
          <p:txBody>
            <a:bodyPr spcFirstLastPara="1" wrap="none" lIns="0" tIns="0" rIns="0" bIns="0" numCol="1" rtlCol="0">
              <a:prstTxWarp prst="textArchUp">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Prompt Engineering or Fine-tuning</a:t>
              </a:r>
            </a:p>
          </p:txBody>
        </p:sp>
        <p:sp>
          <p:nvSpPr>
            <p:cNvPr id="92" name="Evalu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130AA0D-6BAB-1795-2D50-CD3D3319CC8F}"/>
                </a:ext>
              </a:extLst>
            </p:cNvPr>
            <p:cNvSpPr txBox="1"/>
            <p:nvPr/>
          </p:nvSpPr>
          <p:spPr>
            <a:xfrm rot="19105265">
              <a:off x="5423078" y="3747589"/>
              <a:ext cx="2132936" cy="1505454"/>
            </a:xfrm>
            <a:prstGeom prst="ellipse">
              <a:avLst/>
            </a:prstGeom>
            <a:noFill/>
          </p:spPr>
          <p:txBody>
            <a:bodyPr spcFirstLastPara="1" wrap="none" lIns="0" tIns="0" rIns="0" bIns="0" numCol="1" rtlCol="0">
              <a:prstTxWarp prst="textArchDown">
                <a:avLst>
                  <a:gd name="adj" fmla="val 354025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Evaluation</a:t>
              </a:r>
            </a:p>
          </p:txBody>
        </p:sp>
        <p:sp>
          <p:nvSpPr>
            <p:cNvPr id="97" name="Exception Handl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C96A10C-79A4-693F-3693-AE5B209860EF}"/>
                </a:ext>
              </a:extLst>
            </p:cNvPr>
            <p:cNvSpPr txBox="1"/>
            <p:nvPr/>
          </p:nvSpPr>
          <p:spPr>
            <a:xfrm rot="2493209">
              <a:off x="4539359" y="3510201"/>
              <a:ext cx="2001981" cy="1505454"/>
            </a:xfrm>
            <a:prstGeom prst="rect">
              <a:avLst/>
            </a:prstGeom>
            <a:noFill/>
          </p:spPr>
          <p:txBody>
            <a:bodyPr spcFirstLastPara="1" wrap="none" lIns="0" tIns="0" rIns="0" bIns="0" numCol="1" rtlCol="0">
              <a:prstTxWarp prst="textArchDown">
                <a:avLst>
                  <a:gd name="adj" fmla="val 56610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Tracing</a:t>
              </a:r>
            </a:p>
          </p:txBody>
        </p:sp>
        <p:sp>
          <p:nvSpPr>
            <p:cNvPr id="96" name="Content Filte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F08613-70B5-C452-3ABE-2C33642569A6}"/>
                </a:ext>
              </a:extLst>
            </p:cNvPr>
            <p:cNvSpPr txBox="1"/>
            <p:nvPr/>
          </p:nvSpPr>
          <p:spPr>
            <a:xfrm rot="1034379">
              <a:off x="8607802" y="4550158"/>
              <a:ext cx="1433724" cy="730998"/>
            </a:xfrm>
            <a:prstGeom prst="rect">
              <a:avLst/>
            </a:prstGeom>
            <a:noFill/>
          </p:spPr>
          <p:txBody>
            <a:bodyPr spcFirstLastPara="1" wrap="none" lIns="0" tIns="0" rIns="0" bIns="0" numCol="1" rtlCol="0">
              <a:prstTxWarp prst="textArchDown">
                <a:avLst>
                  <a:gd name="adj" fmla="val 75700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Content Filtering</a:t>
              </a:r>
            </a:p>
          </p:txBody>
        </p:sp>
        <p:sp>
          <p:nvSpPr>
            <p:cNvPr id="95" name="Monito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CCDCEC-5680-940F-C34A-11B5DF6348AB}"/>
                </a:ext>
              </a:extLst>
            </p:cNvPr>
            <p:cNvSpPr txBox="1"/>
            <p:nvPr/>
          </p:nvSpPr>
          <p:spPr>
            <a:xfrm rot="3640882">
              <a:off x="9823839" y="2836738"/>
              <a:ext cx="1634732" cy="926743"/>
            </a:xfrm>
            <a:prstGeom prst="rect">
              <a:avLst/>
            </a:prstGeom>
            <a:noFill/>
          </p:spPr>
          <p:txBody>
            <a:bodyPr spcFirstLastPara="1" wrap="none" lIns="0" tIns="0" rIns="0" bIns="0" numCol="1" rtlCol="0">
              <a:prstTxWarp prst="textArchUp">
                <a:avLst>
                  <a:gd name="adj" fmla="val 1373627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Monitoring</a:t>
              </a:r>
            </a:p>
          </p:txBody>
        </p:sp>
        <p:sp>
          <p:nvSpPr>
            <p:cNvPr id="107" name="Diamond 1042">
              <a:extLst>
                <a:ext uri="{FF2B5EF4-FFF2-40B4-BE49-F238E27FC236}">
                  <a16:creationId xmlns:a16="http://schemas.microsoft.com/office/drawing/2014/main" id="{7E57570A-B6D8-9FBB-5D71-9DB13088EBCA}"/>
                </a:ext>
              </a:extLst>
            </p:cNvPr>
            <p:cNvSpPr/>
            <p:nvPr/>
          </p:nvSpPr>
          <p:spPr>
            <a:xfrm rot="17931842">
              <a:off x="7082444" y="4132233"/>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dirty="0">
                <a:ln>
                  <a:noFill/>
                </a:ln>
                <a:effectLst/>
                <a:uLnTx/>
                <a:uFillTx/>
                <a:latin typeface="Calibri" panose="020F0502020204030204"/>
                <a:ea typeface="+mn-ea"/>
                <a:cs typeface="Arial"/>
                <a:sym typeface="Arial"/>
              </a:endParaRPr>
            </a:p>
          </p:txBody>
        </p:sp>
        <p:sp>
          <p:nvSpPr>
            <p:cNvPr id="103" name="Diamond 1042">
              <a:extLst>
                <a:ext uri="{FF2B5EF4-FFF2-40B4-BE49-F238E27FC236}">
                  <a16:creationId xmlns:a16="http://schemas.microsoft.com/office/drawing/2014/main" id="{E8FE3BB0-4390-6467-473F-1157BA370DFB}"/>
                </a:ext>
              </a:extLst>
            </p:cNvPr>
            <p:cNvSpPr/>
            <p:nvPr/>
          </p:nvSpPr>
          <p:spPr>
            <a:xfrm rot="12936910">
              <a:off x="10384359" y="2310080"/>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dirty="0">
                <a:ln>
                  <a:noFill/>
                </a:ln>
                <a:effectLst/>
                <a:uLnTx/>
                <a:uFillTx/>
                <a:latin typeface="Calibri" panose="020F0502020204030204"/>
                <a:ea typeface="+mn-ea"/>
                <a:cs typeface="Arial"/>
                <a:sym typeface="Arial"/>
              </a:endParaRPr>
            </a:p>
          </p:txBody>
        </p:sp>
      </p:grpSp>
    </p:spTree>
    <p:extLst>
      <p:ext uri="{BB962C8B-B14F-4D97-AF65-F5344CB8AC3E}">
        <p14:creationId xmlns:p14="http://schemas.microsoft.com/office/powerpoint/2010/main" val="202554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Circle: Hollow 1034">
            <a:extLst>
              <a:ext uri="{FF2B5EF4-FFF2-40B4-BE49-F238E27FC236}">
                <a16:creationId xmlns:a16="http://schemas.microsoft.com/office/drawing/2014/main" id="{07586326-BFB7-5F31-591E-20922C7A2192}"/>
              </a:ext>
              <a:ext uri="{C183D7F6-B498-43B3-948B-1728B52AA6E4}">
                <adec:decorative xmlns:adec="http://schemas.microsoft.com/office/drawing/2017/decorative" val="1"/>
              </a:ext>
            </a:extLst>
          </p:cNvPr>
          <p:cNvSpPr/>
          <p:nvPr/>
        </p:nvSpPr>
        <p:spPr bwMode="auto">
          <a:xfrm>
            <a:off x="8999706" y="450333"/>
            <a:ext cx="2446846" cy="2446846"/>
          </a:xfrm>
          <a:prstGeom prst="donut">
            <a:avLst>
              <a:gd name="adj" fmla="val 9798"/>
            </a:avLst>
          </a:prstGeom>
          <a:solidFill>
            <a:srgbClr val="C03BC4">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91440" rIns="228600" bIns="0" numCol="1" spcCol="0" rtlCol="0" fromWordArt="0" anchor="t" anchorCtr="0" forceAA="0" compatLnSpc="1">
            <a:prstTxWarp prst="textNoShape">
              <a:avLst/>
            </a:prstTxWarp>
            <a:noAutofit/>
          </a:bodyPr>
          <a:lstStyle/>
          <a:p>
            <a:pPr marL="0" marR="0" lvl="0" indent="0" algn="l" defTabSz="491019" rtl="0" eaLnBrk="1" fontAlgn="base" latinLnBrk="0" hangingPunct="1">
              <a:lnSpc>
                <a:spcPct val="100000"/>
              </a:lnSpc>
              <a:spcBef>
                <a:spcPts val="0"/>
              </a:spcBef>
              <a:spcAft>
                <a:spcPct val="0"/>
              </a:spcAft>
              <a:buClrTx/>
              <a:buSzTx/>
              <a:buFontTx/>
              <a:buNone/>
              <a:tabLst/>
              <a:defRPr/>
            </a:pPr>
            <a:endParaRPr kumimoji="0" lang="en-US" sz="2000" b="1" i="0" u="none" strike="noStrike" kern="1200" cap="none" spc="0" normalizeH="0" baseline="0" noProof="0" dirty="0">
              <a:ln>
                <a:noFill/>
              </a:ln>
              <a:gradFill>
                <a:gsLst>
                  <a:gs pos="11189">
                    <a:srgbClr val="FFFFFF"/>
                  </a:gs>
                  <a:gs pos="39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053" name="Circle: Hollow 1052">
            <a:extLst>
              <a:ext uri="{FF2B5EF4-FFF2-40B4-BE49-F238E27FC236}">
                <a16:creationId xmlns:a16="http://schemas.microsoft.com/office/drawing/2014/main" id="{E3D0A55C-17C5-9863-F01B-2B044E4FA1BD}"/>
              </a:ext>
              <a:ext uri="{C183D7F6-B498-43B3-948B-1728B52AA6E4}">
                <adec:decorative xmlns:adec="http://schemas.microsoft.com/office/drawing/2017/decorative" val="1"/>
              </a:ext>
            </a:extLst>
          </p:cNvPr>
          <p:cNvSpPr/>
          <p:nvPr/>
        </p:nvSpPr>
        <p:spPr bwMode="auto">
          <a:xfrm>
            <a:off x="5047814" y="625570"/>
            <a:ext cx="2096372" cy="2096372"/>
          </a:xfrm>
          <a:prstGeom prst="donut">
            <a:avLst>
              <a:gd name="adj" fmla="val 9798"/>
            </a:avLst>
          </a:prstGeom>
          <a:solidFill>
            <a:srgbClr val="0078D4">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91440" rIns="228600" bIns="0" numCol="1" spcCol="0" rtlCol="0" fromWordArt="0" anchor="t" anchorCtr="0" forceAA="0" compatLnSpc="1">
            <a:prstTxWarp prst="textNoShape">
              <a:avLst/>
            </a:prstTxWarp>
            <a:noAutofit/>
          </a:bodyPr>
          <a:lstStyle/>
          <a:p>
            <a:pPr marL="0" marR="0" lvl="0" indent="0" algn="l" defTabSz="491019" rtl="0" eaLnBrk="1" fontAlgn="base" latinLnBrk="0" hangingPunct="1">
              <a:lnSpc>
                <a:spcPct val="100000"/>
              </a:lnSpc>
              <a:spcBef>
                <a:spcPts val="0"/>
              </a:spcBef>
              <a:spcAft>
                <a:spcPct val="0"/>
              </a:spcAft>
              <a:buClrTx/>
              <a:buSzTx/>
              <a:buFontTx/>
              <a:buNone/>
              <a:tabLst/>
              <a:defRPr/>
            </a:pPr>
            <a:endParaRPr kumimoji="0" lang="en-US" sz="2000" b="1" i="0" u="none" strike="noStrike" kern="1200" cap="none" spc="0" normalizeH="0" baseline="0" noProof="0" dirty="0">
              <a:ln>
                <a:noFill/>
              </a:ln>
              <a:gradFill>
                <a:gsLst>
                  <a:gs pos="11189">
                    <a:srgbClr val="FFFFFF"/>
                  </a:gs>
                  <a:gs pos="39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065" name="Circle: Hollow 1064">
            <a:extLst>
              <a:ext uri="{FF2B5EF4-FFF2-40B4-BE49-F238E27FC236}">
                <a16:creationId xmlns:a16="http://schemas.microsoft.com/office/drawing/2014/main" id="{F43B5C87-DE43-364D-385F-B052B97113DD}"/>
              </a:ext>
              <a:ext uri="{C183D7F6-B498-43B3-948B-1728B52AA6E4}">
                <adec:decorative xmlns:adec="http://schemas.microsoft.com/office/drawing/2017/decorative" val="1"/>
              </a:ext>
            </a:extLst>
          </p:cNvPr>
          <p:cNvSpPr/>
          <p:nvPr/>
        </p:nvSpPr>
        <p:spPr bwMode="auto">
          <a:xfrm rot="18000000">
            <a:off x="1059105" y="763277"/>
            <a:ext cx="1820958" cy="1820958"/>
          </a:xfrm>
          <a:prstGeom prst="donut">
            <a:avLst>
              <a:gd name="adj" fmla="val 9798"/>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91440" rIns="228600" bIns="0" numCol="1" spcCol="0" rtlCol="0" fromWordArt="0" anchor="t" anchorCtr="0" forceAA="0" compatLnSpc="1">
            <a:prstTxWarp prst="textNoShape">
              <a:avLst/>
            </a:prstTxWarp>
            <a:noAutofit/>
          </a:bodyPr>
          <a:lstStyle/>
          <a:p>
            <a:pPr marL="0" marR="0" lvl="0" indent="0" algn="l" defTabSz="491019" rtl="0" eaLnBrk="1" fontAlgn="base" latinLnBrk="0" hangingPunct="1">
              <a:lnSpc>
                <a:spcPct val="100000"/>
              </a:lnSpc>
              <a:spcBef>
                <a:spcPts val="0"/>
              </a:spcBef>
              <a:spcAft>
                <a:spcPct val="0"/>
              </a:spcAft>
              <a:buClrTx/>
              <a:buSzTx/>
              <a:buFontTx/>
              <a:buNone/>
              <a:tabLst/>
              <a:defRPr/>
            </a:pPr>
            <a:endParaRPr kumimoji="0" lang="en-US" sz="2000" b="1" i="0" u="none" strike="noStrike" kern="1200" cap="none" spc="0" normalizeH="0" baseline="0" noProof="0" dirty="0">
              <a:ln>
                <a:noFill/>
              </a:ln>
              <a:gradFill>
                <a:gsLst>
                  <a:gs pos="11189">
                    <a:srgbClr val="FFFFFF"/>
                  </a:gs>
                  <a:gs pos="39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grpSp>
        <p:nvGrpSpPr>
          <p:cNvPr id="4" name="Group 3">
            <a:extLst>
              <a:ext uri="{FF2B5EF4-FFF2-40B4-BE49-F238E27FC236}">
                <a16:creationId xmlns:a16="http://schemas.microsoft.com/office/drawing/2014/main" id="{DAB221B9-6213-31A9-743E-6378C997B2D2}"/>
              </a:ext>
              <a:ext uri="{C183D7F6-B498-43B3-948B-1728B52AA6E4}">
                <adec:decorative xmlns:adec="http://schemas.microsoft.com/office/drawing/2017/decorative" val="1"/>
              </a:ext>
            </a:extLst>
          </p:cNvPr>
          <p:cNvGrpSpPr/>
          <p:nvPr/>
        </p:nvGrpSpPr>
        <p:grpSpPr>
          <a:xfrm>
            <a:off x="745448" y="1371395"/>
            <a:ext cx="2449608" cy="4583765"/>
            <a:chOff x="588263" y="1544661"/>
            <a:chExt cx="3835456" cy="4583765"/>
          </a:xfrm>
          <a:solidFill>
            <a:schemeClr val="accent3">
              <a:lumMod val="40000"/>
              <a:lumOff val="60000"/>
            </a:schemeClr>
          </a:solidFill>
        </p:grpSpPr>
        <p:sp>
          <p:nvSpPr>
            <p:cNvPr id="5" name="Rectangle: Rounded Corners 4" descr="Dark: small container">
              <a:extLst>
                <a:ext uri="{FF2B5EF4-FFF2-40B4-BE49-F238E27FC236}">
                  <a16:creationId xmlns:a16="http://schemas.microsoft.com/office/drawing/2014/main" id="{A70A64EE-C2A0-B658-5D1C-784719A50E5C}"/>
                </a:ext>
              </a:extLst>
            </p:cNvPr>
            <p:cNvSpPr/>
            <p:nvPr/>
          </p:nvSpPr>
          <p:spPr bwMode="auto">
            <a:xfrm>
              <a:off x="588263" y="1544661"/>
              <a:ext cx="3835456" cy="4583765"/>
            </a:xfrm>
            <a:prstGeom prst="roundRect">
              <a:avLst>
                <a:gd name="adj" fmla="val 2114"/>
              </a:avLst>
            </a:prstGeom>
            <a:solidFill>
              <a:srgbClr val="091F2C"/>
            </a:solidFill>
            <a:ln w="15875" cap="rnd">
              <a:noFill/>
              <a:headEnd type="none" w="med" len="med"/>
              <a:tailEnd type="arrow"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
          <p:nvSpPr>
            <p:cNvPr id="7" name="Rectangle: Top Corners Rounded 14" descr="Dark - small container front layer">
              <a:extLst>
                <a:ext uri="{FF2B5EF4-FFF2-40B4-BE49-F238E27FC236}">
                  <a16:creationId xmlns:a16="http://schemas.microsoft.com/office/drawing/2014/main" id="{ABF019C8-5DAE-EE8A-6122-9D7E0EAE4199}"/>
                </a:ext>
              </a:extLst>
            </p:cNvPr>
            <p:cNvSpPr/>
            <p:nvPr/>
          </p:nvSpPr>
          <p:spPr bwMode="auto">
            <a:xfrm>
              <a:off x="588263" y="1611158"/>
              <a:ext cx="3835456" cy="4458969"/>
            </a:xfrm>
            <a:prstGeom prst="round2SameRect">
              <a:avLst>
                <a:gd name="adj1" fmla="val 0"/>
                <a:gd name="adj2" fmla="val 9177"/>
              </a:avLst>
            </a:prstGeom>
            <a:ln w="15875" cap="rnd">
              <a:solidFill>
                <a:srgbClr val="3A4953"/>
              </a:solidFill>
              <a:headEnd type="none" w="med" len="med"/>
              <a:tailEnd type="arrow"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grpSp>
      <p:sp>
        <p:nvSpPr>
          <p:cNvPr id="11" name="Rectangle: Rounded Corners 10">
            <a:extLst>
              <a:ext uri="{FF2B5EF4-FFF2-40B4-BE49-F238E27FC236}">
                <a16:creationId xmlns:a16="http://schemas.microsoft.com/office/drawing/2014/main" id="{F00C2716-3FDB-1830-DCE2-DC4EA557DDCC}"/>
              </a:ext>
              <a:ext uri="{C183D7F6-B498-43B3-948B-1728B52AA6E4}">
                <adec:decorative xmlns:adec="http://schemas.microsoft.com/office/drawing/2017/decorative" val="1"/>
              </a:ext>
            </a:extLst>
          </p:cNvPr>
          <p:cNvSpPr/>
          <p:nvPr/>
        </p:nvSpPr>
        <p:spPr bwMode="auto">
          <a:xfrm>
            <a:off x="909548" y="1903688"/>
            <a:ext cx="2121408" cy="547448"/>
          </a:xfrm>
          <a:prstGeom prst="roundRect">
            <a:avLst/>
          </a:prstGeom>
          <a:gradFill>
            <a:gsLst>
              <a:gs pos="0">
                <a:srgbClr val="399A91"/>
              </a:gs>
              <a:gs pos="100000">
                <a:srgbClr val="0078D4"/>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8" name="Rounded Rectangle 18" descr="Announcing&#10;">
            <a:extLst>
              <a:ext uri="{FF2B5EF4-FFF2-40B4-BE49-F238E27FC236}">
                <a16:creationId xmlns:a16="http://schemas.microsoft.com/office/drawing/2014/main" id="{C0CDB21E-AD7A-B1FE-6C0B-4ED107A7B466}"/>
              </a:ext>
            </a:extLst>
          </p:cNvPr>
          <p:cNvSpPr/>
          <p:nvPr/>
        </p:nvSpPr>
        <p:spPr bwMode="auto">
          <a:xfrm>
            <a:off x="610987" y="1082770"/>
            <a:ext cx="2717194" cy="437120"/>
          </a:xfrm>
          <a:prstGeom prst="roundRect">
            <a:avLst>
              <a:gd name="adj" fmla="val 50000"/>
            </a:avLst>
          </a:prstGeom>
          <a:gradFill flip="none" rotWithShape="1">
            <a:gsLst>
              <a:gs pos="0">
                <a:srgbClr val="399A91"/>
              </a:gs>
              <a:gs pos="100000">
                <a:srgbClr val="0078D4"/>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w="3175">
                  <a:noFill/>
                </a:ln>
                <a:solidFill>
                  <a:srgbClr val="FFFFFF"/>
                </a:solidFill>
                <a:effectLst/>
                <a:uLnTx/>
                <a:uFillTx/>
                <a:latin typeface="Segoe UI Semibold"/>
                <a:ea typeface="+mn-ea"/>
                <a:cs typeface="Segoe UI" pitchFamily="34" charset="0"/>
              </a:rPr>
              <a:t>1. Ideating/exploring</a:t>
            </a:r>
          </a:p>
        </p:txBody>
      </p:sp>
      <p:sp>
        <p:nvSpPr>
          <p:cNvPr id="9" name="TextBox 8">
            <a:extLst>
              <a:ext uri="{FF2B5EF4-FFF2-40B4-BE49-F238E27FC236}">
                <a16:creationId xmlns:a16="http://schemas.microsoft.com/office/drawing/2014/main" id="{FB6B4B30-05DD-F444-AA63-FE8DB547F67A}"/>
              </a:ext>
            </a:extLst>
          </p:cNvPr>
          <p:cNvSpPr txBox="1"/>
          <p:nvPr/>
        </p:nvSpPr>
        <p:spPr>
          <a:xfrm>
            <a:off x="909548" y="1961969"/>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22" name="Group 21">
            <a:extLst>
              <a:ext uri="{FF2B5EF4-FFF2-40B4-BE49-F238E27FC236}">
                <a16:creationId xmlns:a16="http://schemas.microsoft.com/office/drawing/2014/main" id="{DC3E440A-DE68-8489-84B8-41A942F19F8A}"/>
              </a:ext>
              <a:ext uri="{C183D7F6-B498-43B3-948B-1728B52AA6E4}">
                <adec:decorative xmlns:adec="http://schemas.microsoft.com/office/drawing/2017/decorative" val="1"/>
              </a:ext>
            </a:extLst>
          </p:cNvPr>
          <p:cNvGrpSpPr/>
          <p:nvPr/>
        </p:nvGrpSpPr>
        <p:grpSpPr>
          <a:xfrm>
            <a:off x="3695701" y="1395169"/>
            <a:ext cx="4890566" cy="4581703"/>
            <a:chOff x="589320" y="1544661"/>
            <a:chExt cx="3834400" cy="4322623"/>
          </a:xfrm>
          <a:solidFill>
            <a:schemeClr val="accent5">
              <a:lumMod val="60000"/>
              <a:lumOff val="40000"/>
            </a:schemeClr>
          </a:solidFill>
        </p:grpSpPr>
        <p:sp>
          <p:nvSpPr>
            <p:cNvPr id="24" name="Rounded Rectangle 4" descr="Dark Pattern: Sprinkles">
              <a:extLst>
                <a:ext uri="{FF2B5EF4-FFF2-40B4-BE49-F238E27FC236}">
                  <a16:creationId xmlns:a16="http://schemas.microsoft.com/office/drawing/2014/main" id="{4AF061F1-1346-AEC8-C4C8-BC981E45DCCB}"/>
                </a:ext>
              </a:extLst>
            </p:cNvPr>
            <p:cNvSpPr/>
            <p:nvPr/>
          </p:nvSpPr>
          <p:spPr bwMode="auto">
            <a:xfrm>
              <a:off x="589377" y="1544661"/>
              <a:ext cx="3834342" cy="4322623"/>
            </a:xfrm>
            <a:prstGeom prst="roundRect">
              <a:avLst>
                <a:gd name="adj" fmla="val 1580"/>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14" descr="Dark - small container front layer">
              <a:extLst>
                <a:ext uri="{FF2B5EF4-FFF2-40B4-BE49-F238E27FC236}">
                  <a16:creationId xmlns:a16="http://schemas.microsoft.com/office/drawing/2014/main" id="{6B5B0CC2-698E-18C7-9755-634FF303D4F7}"/>
                </a:ext>
              </a:extLst>
            </p:cNvPr>
            <p:cNvSpPr/>
            <p:nvPr/>
          </p:nvSpPr>
          <p:spPr bwMode="auto">
            <a:xfrm>
              <a:off x="589320" y="1592465"/>
              <a:ext cx="3834400" cy="4195739"/>
            </a:xfrm>
            <a:prstGeom prst="round2SameRect">
              <a:avLst>
                <a:gd name="adj1" fmla="val 0"/>
                <a:gd name="adj2" fmla="val 6272"/>
              </a:avLst>
            </a:prstGeom>
            <a:ln w="15875" cap="rnd">
              <a:solidFill>
                <a:srgbClr val="3A4953"/>
              </a:solidFill>
              <a:headEnd type="none" w="med" len="med"/>
              <a:tailEnd type="arrow"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grpSp>
      <p:cxnSp>
        <p:nvCxnSpPr>
          <p:cNvPr id="29" name="Straight Arrow Connector 28">
            <a:extLst>
              <a:ext uri="{FF2B5EF4-FFF2-40B4-BE49-F238E27FC236}">
                <a16:creationId xmlns:a16="http://schemas.microsoft.com/office/drawing/2014/main" id="{B06FF6CD-BA09-8026-51CD-22FE9ABED1AE}"/>
              </a:ext>
              <a:ext uri="{C183D7F6-B498-43B3-948B-1728B52AA6E4}">
                <adec:decorative xmlns:adec="http://schemas.microsoft.com/office/drawing/2017/decorative" val="1"/>
              </a:ext>
            </a:extLst>
          </p:cNvPr>
          <p:cNvCxnSpPr>
            <a:cxnSpLocks/>
          </p:cNvCxnSpPr>
          <p:nvPr/>
        </p:nvCxnSpPr>
        <p:spPr>
          <a:xfrm>
            <a:off x="4868851" y="2455182"/>
            <a:ext cx="0" cy="370119"/>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9AEB56-D950-4F38-4C28-D7BB5BFE20EA}"/>
              </a:ext>
              <a:ext uri="{C183D7F6-B498-43B3-948B-1728B52AA6E4}">
                <adec:decorative xmlns:adec="http://schemas.microsoft.com/office/drawing/2017/decorative" val="1"/>
              </a:ext>
            </a:extLst>
          </p:cNvPr>
          <p:cNvCxnSpPr>
            <a:cxnSpLocks/>
          </p:cNvCxnSpPr>
          <p:nvPr/>
        </p:nvCxnSpPr>
        <p:spPr>
          <a:xfrm>
            <a:off x="4868851" y="3390399"/>
            <a:ext cx="0" cy="405335"/>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F0CA65-8AC7-B64A-17CA-C36A2E81942F}"/>
              </a:ext>
              <a:ext uri="{C183D7F6-B498-43B3-948B-1728B52AA6E4}">
                <adec:decorative xmlns:adec="http://schemas.microsoft.com/office/drawing/2017/decorative" val="1"/>
              </a:ext>
            </a:extLst>
          </p:cNvPr>
          <p:cNvCxnSpPr>
            <a:cxnSpLocks/>
          </p:cNvCxnSpPr>
          <p:nvPr/>
        </p:nvCxnSpPr>
        <p:spPr>
          <a:xfrm>
            <a:off x="4547348" y="4349051"/>
            <a:ext cx="0" cy="421321"/>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C06B0B32-80BF-5162-0399-27BE48F3356C}"/>
              </a:ext>
              <a:ext uri="{C183D7F6-B498-43B3-948B-1728B52AA6E4}">
                <adec:decorative xmlns:adec="http://schemas.microsoft.com/office/drawing/2017/decorative" val="1"/>
              </a:ext>
            </a:extLst>
          </p:cNvPr>
          <p:cNvSpPr/>
          <p:nvPr/>
        </p:nvSpPr>
        <p:spPr bwMode="auto">
          <a:xfrm>
            <a:off x="3800295" y="1903688"/>
            <a:ext cx="2121408" cy="547448"/>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FEAD6134-BB02-0F0E-E7A3-9C8B9B7531A6}"/>
              </a:ext>
              <a:ext uri="{C183D7F6-B498-43B3-948B-1728B52AA6E4}">
                <adec:decorative xmlns:adec="http://schemas.microsoft.com/office/drawing/2017/decorative" val="1"/>
              </a:ext>
            </a:extLst>
          </p:cNvPr>
          <p:cNvSpPr/>
          <p:nvPr/>
        </p:nvSpPr>
        <p:spPr bwMode="auto">
          <a:xfrm>
            <a:off x="909548" y="2881731"/>
            <a:ext cx="2121408" cy="548640"/>
          </a:xfrm>
          <a:prstGeom prst="roundRect">
            <a:avLst/>
          </a:prstGeom>
          <a:gradFill>
            <a:gsLst>
              <a:gs pos="0">
                <a:srgbClr val="399A91"/>
              </a:gs>
              <a:gs pos="100000">
                <a:srgbClr val="0078D4"/>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70734E02-16D3-5D94-73B1-BBDFCDEB0101}"/>
              </a:ext>
            </a:extLst>
          </p:cNvPr>
          <p:cNvSpPr txBox="1"/>
          <p:nvPr/>
        </p:nvSpPr>
        <p:spPr>
          <a:xfrm>
            <a:off x="909548" y="3049175"/>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Discover your model</a:t>
            </a:r>
          </a:p>
        </p:txBody>
      </p:sp>
      <p:sp>
        <p:nvSpPr>
          <p:cNvPr id="36" name="Rectangle: Rounded Corners 35">
            <a:extLst>
              <a:ext uri="{FF2B5EF4-FFF2-40B4-BE49-F238E27FC236}">
                <a16:creationId xmlns:a16="http://schemas.microsoft.com/office/drawing/2014/main" id="{A97E24AE-3295-6B25-20A3-1AA3C3829C58}"/>
              </a:ext>
              <a:ext uri="{C183D7F6-B498-43B3-948B-1728B52AA6E4}">
                <adec:decorative xmlns:adec="http://schemas.microsoft.com/office/drawing/2017/decorative" val="1"/>
              </a:ext>
            </a:extLst>
          </p:cNvPr>
          <p:cNvSpPr/>
          <p:nvPr/>
        </p:nvSpPr>
        <p:spPr bwMode="auto">
          <a:xfrm>
            <a:off x="3808147" y="2876975"/>
            <a:ext cx="2121408" cy="548640"/>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041" name="Freeform: Shape 1040">
            <a:extLst>
              <a:ext uri="{FF2B5EF4-FFF2-40B4-BE49-F238E27FC236}">
                <a16:creationId xmlns:a16="http://schemas.microsoft.com/office/drawing/2014/main" id="{84602C08-0AEF-20B6-CDF2-77F550626C7F}"/>
              </a:ext>
              <a:ext uri="{C183D7F6-B498-43B3-948B-1728B52AA6E4}">
                <adec:decorative xmlns:adec="http://schemas.microsoft.com/office/drawing/2017/decorative" val="1"/>
              </a:ext>
            </a:extLst>
          </p:cNvPr>
          <p:cNvSpPr/>
          <p:nvPr/>
        </p:nvSpPr>
        <p:spPr bwMode="auto">
          <a:xfrm>
            <a:off x="3440609" y="4506699"/>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cxnSp>
        <p:nvCxnSpPr>
          <p:cNvPr id="1057" name="Straight Connector 1056">
            <a:extLst>
              <a:ext uri="{FF2B5EF4-FFF2-40B4-BE49-F238E27FC236}">
                <a16:creationId xmlns:a16="http://schemas.microsoft.com/office/drawing/2014/main" id="{6DBD2ABC-1A33-D60A-D594-36884CD2F191}"/>
              </a:ext>
              <a:ext uri="{C183D7F6-B498-43B3-948B-1728B52AA6E4}">
                <adec:decorative xmlns:adec="http://schemas.microsoft.com/office/drawing/2017/decorative" val="1"/>
              </a:ext>
            </a:extLst>
          </p:cNvPr>
          <p:cNvCxnSpPr>
            <a:cxnSpLocks/>
          </p:cNvCxnSpPr>
          <p:nvPr/>
        </p:nvCxnSpPr>
        <p:spPr>
          <a:xfrm flipH="1">
            <a:off x="5076185" y="5259139"/>
            <a:ext cx="427866" cy="0"/>
          </a:xfrm>
          <a:prstGeom prst="line">
            <a:avLst/>
          </a:prstGeom>
          <a:ln w="12700" cap="rnd">
            <a:solidFill>
              <a:srgbClr val="B1B3B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C09324C-0360-5920-5E3D-E24CF88EAB08}"/>
              </a:ext>
              <a:ext uri="{C183D7F6-B498-43B3-948B-1728B52AA6E4}">
                <adec:decorative xmlns:adec="http://schemas.microsoft.com/office/drawing/2017/decorative" val="1"/>
              </a:ext>
            </a:extLst>
          </p:cNvPr>
          <p:cNvSpPr/>
          <p:nvPr/>
        </p:nvSpPr>
        <p:spPr bwMode="auto">
          <a:xfrm>
            <a:off x="911067" y="3860965"/>
            <a:ext cx="2118370" cy="547448"/>
          </a:xfrm>
          <a:prstGeom prst="roundRect">
            <a:avLst/>
          </a:prstGeom>
          <a:gradFill>
            <a:gsLst>
              <a:gs pos="0">
                <a:srgbClr val="399A91"/>
              </a:gs>
              <a:gs pos="100000">
                <a:srgbClr val="0078D4"/>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AC24FB22-9E32-2EDE-D65A-6579D6C6E33B}"/>
              </a:ext>
            </a:extLst>
          </p:cNvPr>
          <p:cNvSpPr txBox="1"/>
          <p:nvPr/>
        </p:nvSpPr>
        <p:spPr>
          <a:xfrm>
            <a:off x="1024230" y="4018277"/>
            <a:ext cx="1900250"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Test sample prompt</a:t>
            </a:r>
          </a:p>
        </p:txBody>
      </p:sp>
      <p:sp>
        <p:nvSpPr>
          <p:cNvPr id="16" name="Rectangle: Rounded Corners 15">
            <a:extLst>
              <a:ext uri="{FF2B5EF4-FFF2-40B4-BE49-F238E27FC236}">
                <a16:creationId xmlns:a16="http://schemas.microsoft.com/office/drawing/2014/main" id="{A19AEC32-D5B1-1F14-677F-D651F8E8BCC1}"/>
              </a:ext>
              <a:ext uri="{C183D7F6-B498-43B3-948B-1728B52AA6E4}">
                <adec:decorative xmlns:adec="http://schemas.microsoft.com/office/drawing/2017/decorative" val="1"/>
              </a:ext>
            </a:extLst>
          </p:cNvPr>
          <p:cNvSpPr/>
          <p:nvPr/>
        </p:nvSpPr>
        <p:spPr bwMode="auto">
          <a:xfrm>
            <a:off x="911067" y="4839006"/>
            <a:ext cx="2118370" cy="888826"/>
          </a:xfrm>
          <a:prstGeom prst="roundRect">
            <a:avLst>
              <a:gd name="adj" fmla="val 13887"/>
            </a:avLst>
          </a:prstGeom>
          <a:gradFill>
            <a:gsLst>
              <a:gs pos="0">
                <a:srgbClr val="399A91"/>
              </a:gs>
              <a:gs pos="100000">
                <a:srgbClr val="0078D4"/>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116A11AB-04D7-B057-AF0E-124CE4BF4C93}"/>
              </a:ext>
            </a:extLst>
          </p:cNvPr>
          <p:cNvSpPr txBox="1"/>
          <p:nvPr/>
        </p:nvSpPr>
        <p:spPr>
          <a:xfrm>
            <a:off x="973275" y="5064700"/>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Connect to your data and build LLM flows</a:t>
            </a:r>
          </a:p>
        </p:txBody>
      </p:sp>
      <p:sp>
        <p:nvSpPr>
          <p:cNvPr id="26" name="Rounded Rectangle 18" descr="Announcing&#10;">
            <a:extLst>
              <a:ext uri="{FF2B5EF4-FFF2-40B4-BE49-F238E27FC236}">
                <a16:creationId xmlns:a16="http://schemas.microsoft.com/office/drawing/2014/main" id="{D603BA36-C27B-E5E5-308B-960EDF7C7B3D}"/>
              </a:ext>
            </a:extLst>
          </p:cNvPr>
          <p:cNvSpPr/>
          <p:nvPr/>
        </p:nvSpPr>
        <p:spPr bwMode="auto">
          <a:xfrm>
            <a:off x="3525128" y="1082770"/>
            <a:ext cx="5141744" cy="438245"/>
          </a:xfrm>
          <a:prstGeom prst="roundRect">
            <a:avLst>
              <a:gd name="adj" fmla="val 50000"/>
            </a:avLst>
          </a:prstGeom>
          <a:gradFill flip="none" rotWithShape="1">
            <a:gsLst>
              <a:gs pos="19000">
                <a:schemeClr val="accent3"/>
              </a:gs>
              <a:gs pos="100000">
                <a:srgbClr val="8661C5"/>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w="3175">
                  <a:noFill/>
                </a:ln>
                <a:solidFill>
                  <a:srgbClr val="FFFFFF"/>
                </a:solidFill>
                <a:effectLst/>
                <a:uLnTx/>
                <a:uFillTx/>
                <a:latin typeface="Segoe UI Semibold"/>
                <a:ea typeface="+mn-ea"/>
                <a:cs typeface="Segoe UI" pitchFamily="34" charset="0"/>
              </a:rPr>
              <a:t>2. Building/augmenting</a:t>
            </a:r>
          </a:p>
        </p:txBody>
      </p:sp>
      <p:sp>
        <p:nvSpPr>
          <p:cNvPr id="35" name="TextBox 34">
            <a:extLst>
              <a:ext uri="{FF2B5EF4-FFF2-40B4-BE49-F238E27FC236}">
                <a16:creationId xmlns:a16="http://schemas.microsoft.com/office/drawing/2014/main" id="{B4EE9E6B-428A-3322-4BA5-174223B5C47D}"/>
              </a:ext>
              <a:ext uri="{C183D7F6-B498-43B3-948B-1728B52AA6E4}">
                <adec:decorative xmlns:adec="http://schemas.microsoft.com/office/drawing/2017/decorative" val="0"/>
              </a:ext>
            </a:extLst>
          </p:cNvPr>
          <p:cNvSpPr txBox="1"/>
          <p:nvPr/>
        </p:nvSpPr>
        <p:spPr>
          <a:xfrm>
            <a:off x="3805463" y="1961969"/>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sample data</a:t>
            </a:r>
          </a:p>
        </p:txBody>
      </p:sp>
      <p:sp>
        <p:nvSpPr>
          <p:cNvPr id="37" name="TextBox 36">
            <a:extLst>
              <a:ext uri="{FF2B5EF4-FFF2-40B4-BE49-F238E27FC236}">
                <a16:creationId xmlns:a16="http://schemas.microsoft.com/office/drawing/2014/main" id="{34D83EA5-650B-6952-3B20-1E7E65F363CC}"/>
              </a:ext>
            </a:extLst>
          </p:cNvPr>
          <p:cNvSpPr txBox="1"/>
          <p:nvPr/>
        </p:nvSpPr>
        <p:spPr>
          <a:xfrm>
            <a:off x="3808147" y="3039550"/>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Evaluate </a:t>
            </a:r>
            <a:r>
              <a:rPr lang="en-US" sz="1400" kern="0" dirty="0">
                <a:gradFill>
                  <a:gsLst>
                    <a:gs pos="2874">
                      <a:srgbClr val="FFFFFF"/>
                    </a:gs>
                    <a:gs pos="17978">
                      <a:srgbClr val="FFFFFF"/>
                    </a:gs>
                  </a:gsLst>
                  <a:lin ang="2700000" scaled="0"/>
                </a:gradFill>
                <a:latin typeface="Segoe UI Semibold"/>
              </a:rPr>
              <a:t>the flow</a:t>
            </a:r>
            <a:endPar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endParaRPr>
          </a:p>
        </p:txBody>
      </p:sp>
      <p:sp>
        <p:nvSpPr>
          <p:cNvPr id="38" name="Rectangle: Rounded Corners 37">
            <a:extLst>
              <a:ext uri="{FF2B5EF4-FFF2-40B4-BE49-F238E27FC236}">
                <a16:creationId xmlns:a16="http://schemas.microsoft.com/office/drawing/2014/main" id="{E9027832-FC47-6E3D-B8F7-C6D66E970BF1}"/>
              </a:ext>
              <a:ext uri="{C183D7F6-B498-43B3-948B-1728B52AA6E4}">
                <adec:decorative xmlns:adec="http://schemas.microsoft.com/office/drawing/2017/decorative" val="1"/>
              </a:ext>
            </a:extLst>
          </p:cNvPr>
          <p:cNvSpPr/>
          <p:nvPr/>
        </p:nvSpPr>
        <p:spPr bwMode="auto">
          <a:xfrm>
            <a:off x="3827313" y="3860965"/>
            <a:ext cx="2118370" cy="547448"/>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39" name="TextBox 38">
            <a:extLst>
              <a:ext uri="{FF2B5EF4-FFF2-40B4-BE49-F238E27FC236}">
                <a16:creationId xmlns:a16="http://schemas.microsoft.com/office/drawing/2014/main" id="{9BC6D67E-2BD6-636E-0968-237E6FE28AD2}"/>
              </a:ext>
            </a:extLst>
          </p:cNvPr>
          <p:cNvSpPr txBox="1"/>
          <p:nvPr/>
        </p:nvSpPr>
        <p:spPr>
          <a:xfrm>
            <a:off x="3661693" y="3919246"/>
            <a:ext cx="2449609"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Modify flow</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(prompts and tools, etc.)</a:t>
            </a:r>
          </a:p>
        </p:txBody>
      </p:sp>
      <p:sp>
        <p:nvSpPr>
          <p:cNvPr id="27" name="Rectangle: Rounded Corners 26">
            <a:extLst>
              <a:ext uri="{FF2B5EF4-FFF2-40B4-BE49-F238E27FC236}">
                <a16:creationId xmlns:a16="http://schemas.microsoft.com/office/drawing/2014/main" id="{44BC0B21-527C-D162-3DD4-33E0BDFC1480}"/>
              </a:ext>
              <a:ext uri="{C183D7F6-B498-43B3-948B-1728B52AA6E4}">
                <adec:decorative xmlns:adec="http://schemas.microsoft.com/office/drawing/2017/decorative" val="1"/>
              </a:ext>
            </a:extLst>
          </p:cNvPr>
          <p:cNvSpPr/>
          <p:nvPr/>
        </p:nvSpPr>
        <p:spPr bwMode="auto">
          <a:xfrm>
            <a:off x="3849728" y="4839006"/>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E3D79E86-16E3-3683-72F1-34D32EBDC7D5}"/>
              </a:ext>
            </a:extLst>
          </p:cNvPr>
          <p:cNvSpPr txBox="1"/>
          <p:nvPr/>
        </p:nvSpPr>
        <p:spPr>
          <a:xfrm>
            <a:off x="3916542" y="5160309"/>
            <a:ext cx="1261612" cy="246221"/>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7" name="Straight Arrow Connector 46">
            <a:extLst>
              <a:ext uri="{FF2B5EF4-FFF2-40B4-BE49-F238E27FC236}">
                <a16:creationId xmlns:a16="http://schemas.microsoft.com/office/drawing/2014/main" id="{1100BD6E-C24D-1648-0BA1-1FBE40FA45BD}"/>
              </a:ext>
              <a:ext uri="{C183D7F6-B498-43B3-948B-1728B52AA6E4}">
                <adec:decorative xmlns:adec="http://schemas.microsoft.com/office/drawing/2017/decorative" val="1"/>
              </a:ext>
            </a:extLst>
          </p:cNvPr>
          <p:cNvCxnSpPr>
            <a:cxnSpLocks/>
          </p:cNvCxnSpPr>
          <p:nvPr/>
        </p:nvCxnSpPr>
        <p:spPr>
          <a:xfrm>
            <a:off x="6953995" y="3421592"/>
            <a:ext cx="0" cy="134878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54367AC-5CCF-725E-896F-2E907F403FD3}"/>
              </a:ext>
              <a:ext uri="{C183D7F6-B498-43B3-948B-1728B52AA6E4}">
                <adec:decorative xmlns:adec="http://schemas.microsoft.com/office/drawing/2017/decorative" val="1"/>
              </a:ext>
            </a:extLst>
          </p:cNvPr>
          <p:cNvSpPr/>
          <p:nvPr/>
        </p:nvSpPr>
        <p:spPr bwMode="auto">
          <a:xfrm>
            <a:off x="6262714" y="1903688"/>
            <a:ext cx="2121408" cy="547448"/>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052" name="TextBox 1051">
            <a:extLst>
              <a:ext uri="{FF2B5EF4-FFF2-40B4-BE49-F238E27FC236}">
                <a16:creationId xmlns:a16="http://schemas.microsoft.com/office/drawing/2014/main" id="{0FD400F0-F43B-F020-39F6-9C66BA10D0AC}"/>
              </a:ext>
              <a:ext uri="{C183D7F6-B498-43B3-948B-1728B52AA6E4}">
                <adec:decorative xmlns:adec="http://schemas.microsoft.com/office/drawing/2017/decorative" val="1"/>
              </a:ext>
            </a:extLst>
          </p:cNvPr>
          <p:cNvSpPr txBox="1"/>
          <p:nvPr/>
        </p:nvSpPr>
        <p:spPr>
          <a:xfrm>
            <a:off x="5421436" y="5130659"/>
            <a:ext cx="487873" cy="215444"/>
          </a:xfrm>
          <a:prstGeom prst="rect">
            <a:avLst/>
          </a:prstGeom>
          <a:solidFill>
            <a:srgbClr val="091F2C"/>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Yes</a:t>
            </a:r>
          </a:p>
        </p:txBody>
      </p:sp>
      <p:sp>
        <p:nvSpPr>
          <p:cNvPr id="49" name="TextBox 48">
            <a:extLst>
              <a:ext uri="{FF2B5EF4-FFF2-40B4-BE49-F238E27FC236}">
                <a16:creationId xmlns:a16="http://schemas.microsoft.com/office/drawing/2014/main" id="{4FFB8817-9F25-FAA6-A4E9-539B19B730C6}"/>
              </a:ext>
            </a:extLst>
          </p:cNvPr>
          <p:cNvSpPr txBox="1"/>
          <p:nvPr/>
        </p:nvSpPr>
        <p:spPr>
          <a:xfrm>
            <a:off x="6262714" y="1961969"/>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52" name="Rectangle: Rounded Corners 51">
            <a:extLst>
              <a:ext uri="{FF2B5EF4-FFF2-40B4-BE49-F238E27FC236}">
                <a16:creationId xmlns:a16="http://schemas.microsoft.com/office/drawing/2014/main" id="{8C3B81A3-758E-E2EA-F77D-596D97E6EF9A}"/>
              </a:ext>
              <a:ext uri="{C183D7F6-B498-43B3-948B-1728B52AA6E4}">
                <adec:decorative xmlns:adec="http://schemas.microsoft.com/office/drawing/2017/decorative" val="1"/>
              </a:ext>
            </a:extLst>
          </p:cNvPr>
          <p:cNvSpPr/>
          <p:nvPr/>
        </p:nvSpPr>
        <p:spPr bwMode="auto">
          <a:xfrm>
            <a:off x="6262714" y="2876975"/>
            <a:ext cx="2121408" cy="548640"/>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53" name="TextBox 52">
            <a:extLst>
              <a:ext uri="{FF2B5EF4-FFF2-40B4-BE49-F238E27FC236}">
                <a16:creationId xmlns:a16="http://schemas.microsoft.com/office/drawing/2014/main" id="{45BA72A8-FBB4-4CDA-8AB3-77D9ECEDC182}"/>
              </a:ext>
            </a:extLst>
          </p:cNvPr>
          <p:cNvSpPr txBox="1"/>
          <p:nvPr/>
        </p:nvSpPr>
        <p:spPr>
          <a:xfrm>
            <a:off x="6262714" y="3049175"/>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Evaluate the flow </a:t>
            </a:r>
          </a:p>
        </p:txBody>
      </p:sp>
      <p:grpSp>
        <p:nvGrpSpPr>
          <p:cNvPr id="58" name="Group 57">
            <a:extLst>
              <a:ext uri="{FF2B5EF4-FFF2-40B4-BE49-F238E27FC236}">
                <a16:creationId xmlns:a16="http://schemas.microsoft.com/office/drawing/2014/main" id="{3A98E8C5-F040-188E-4117-097D923F0F76}"/>
              </a:ext>
              <a:ext uri="{C183D7F6-B498-43B3-948B-1728B52AA6E4}">
                <adec:decorative xmlns:adec="http://schemas.microsoft.com/office/drawing/2017/decorative" val="1"/>
              </a:ext>
            </a:extLst>
          </p:cNvPr>
          <p:cNvGrpSpPr/>
          <p:nvPr/>
        </p:nvGrpSpPr>
        <p:grpSpPr>
          <a:xfrm>
            <a:off x="8997437" y="1371395"/>
            <a:ext cx="2451385" cy="4583765"/>
            <a:chOff x="588263" y="1544661"/>
            <a:chExt cx="3445470" cy="4583765"/>
          </a:xfrm>
          <a:solidFill>
            <a:schemeClr val="accent2">
              <a:lumMod val="60000"/>
              <a:lumOff val="40000"/>
            </a:schemeClr>
          </a:solidFill>
        </p:grpSpPr>
        <p:sp>
          <p:nvSpPr>
            <p:cNvPr id="1032" name="Rectangle: Rounded Corners 1031" descr="Dark: small container">
              <a:extLst>
                <a:ext uri="{FF2B5EF4-FFF2-40B4-BE49-F238E27FC236}">
                  <a16:creationId xmlns:a16="http://schemas.microsoft.com/office/drawing/2014/main" id="{18EA30FB-0FD6-8728-377A-9109A4E82CE4}"/>
                </a:ext>
              </a:extLst>
            </p:cNvPr>
            <p:cNvSpPr/>
            <p:nvPr/>
          </p:nvSpPr>
          <p:spPr bwMode="auto">
            <a:xfrm>
              <a:off x="588263" y="1544661"/>
              <a:ext cx="3444355" cy="4583765"/>
            </a:xfrm>
            <a:prstGeom prst="roundRect">
              <a:avLst>
                <a:gd name="adj" fmla="val 2114"/>
              </a:avLst>
            </a:prstGeom>
            <a:ln w="15875" cap="rnd">
              <a:noFill/>
              <a:headEnd type="none" w="med" len="med"/>
              <a:tailEnd type="arrow"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
          <p:nvSpPr>
            <p:cNvPr id="1033" name="Rounded Rectangle 4" descr="Dark Pattern: Sprinkles">
              <a:extLst>
                <a:ext uri="{FF2B5EF4-FFF2-40B4-BE49-F238E27FC236}">
                  <a16:creationId xmlns:a16="http://schemas.microsoft.com/office/drawing/2014/main" id="{6A05210D-B6E2-680B-D441-C61ABA8202DE}"/>
                </a:ext>
              </a:extLst>
            </p:cNvPr>
            <p:cNvSpPr/>
            <p:nvPr/>
          </p:nvSpPr>
          <p:spPr bwMode="auto">
            <a:xfrm>
              <a:off x="589378" y="1544661"/>
              <a:ext cx="3444355" cy="4445457"/>
            </a:xfrm>
            <a:prstGeom prst="roundRect">
              <a:avLst>
                <a:gd name="adj" fmla="val 1580"/>
              </a:avLst>
            </a:prstGeom>
            <a:ln w="15875" cap="rnd">
              <a:noFill/>
              <a:headEnd type="none" w="med" len="med"/>
              <a:tailEnd type="arrow"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
          <p:nvSpPr>
            <p:cNvPr id="1034" name="Rectangle: Top Corners Rounded 14" descr="Dark - small container front layer">
              <a:extLst>
                <a:ext uri="{FF2B5EF4-FFF2-40B4-BE49-F238E27FC236}">
                  <a16:creationId xmlns:a16="http://schemas.microsoft.com/office/drawing/2014/main" id="{C046DDF8-D792-A8E3-9490-DC00C9642796}"/>
                </a:ext>
              </a:extLst>
            </p:cNvPr>
            <p:cNvSpPr/>
            <p:nvPr/>
          </p:nvSpPr>
          <p:spPr bwMode="auto">
            <a:xfrm>
              <a:off x="588263" y="1607095"/>
              <a:ext cx="3444355" cy="4459224"/>
            </a:xfrm>
            <a:prstGeom prst="round2SameRect">
              <a:avLst>
                <a:gd name="adj1" fmla="val 0"/>
                <a:gd name="adj2" fmla="val 10261"/>
              </a:avLst>
            </a:prstGeom>
            <a:solidFill>
              <a:srgbClr val="091F2C"/>
            </a:solidFill>
            <a:ln w="15875" cap="rnd">
              <a:solidFill>
                <a:srgbClr val="3A4953"/>
              </a:solidFill>
              <a:headEnd type="none" w="med" len="med"/>
              <a:tailEnd type="arrow"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grpSp>
      <p:cxnSp>
        <p:nvCxnSpPr>
          <p:cNvPr id="1063" name="Straight Connector 1062">
            <a:extLst>
              <a:ext uri="{FF2B5EF4-FFF2-40B4-BE49-F238E27FC236}">
                <a16:creationId xmlns:a16="http://schemas.microsoft.com/office/drawing/2014/main" id="{DF8F1684-E5A9-41F3-2459-CBC6EBD631DE}"/>
              </a:ext>
              <a:ext uri="{C183D7F6-B498-43B3-948B-1728B52AA6E4}">
                <adec:decorative xmlns:adec="http://schemas.microsoft.com/office/drawing/2017/decorative" val="1"/>
              </a:ext>
            </a:extLst>
          </p:cNvPr>
          <p:cNvCxnSpPr>
            <a:cxnSpLocks/>
          </p:cNvCxnSpPr>
          <p:nvPr/>
        </p:nvCxnSpPr>
        <p:spPr>
          <a:xfrm flipH="1">
            <a:off x="7594317" y="5259389"/>
            <a:ext cx="427866" cy="0"/>
          </a:xfrm>
          <a:prstGeom prst="line">
            <a:avLst/>
          </a:prstGeom>
          <a:ln w="12700" cap="rnd">
            <a:solidFill>
              <a:srgbClr val="B1B3B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059" name="Rectangle: Rounded Corners 1058">
            <a:extLst>
              <a:ext uri="{FF2B5EF4-FFF2-40B4-BE49-F238E27FC236}">
                <a16:creationId xmlns:a16="http://schemas.microsoft.com/office/drawing/2014/main" id="{5F955CAE-3706-4AC0-520D-A65171F1F180}"/>
              </a:ext>
              <a:ext uri="{C183D7F6-B498-43B3-948B-1728B52AA6E4}">
                <adec:decorative xmlns:adec="http://schemas.microsoft.com/office/drawing/2017/decorative" val="1"/>
              </a:ext>
            </a:extLst>
          </p:cNvPr>
          <p:cNvSpPr/>
          <p:nvPr/>
        </p:nvSpPr>
        <p:spPr bwMode="auto">
          <a:xfrm>
            <a:off x="6256375" y="4837757"/>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1060" name="TextBox 1059">
            <a:extLst>
              <a:ext uri="{FF2B5EF4-FFF2-40B4-BE49-F238E27FC236}">
                <a16:creationId xmlns:a16="http://schemas.microsoft.com/office/drawing/2014/main" id="{04B0F40D-9888-F815-3E40-B90689967CE1}"/>
              </a:ext>
            </a:extLst>
          </p:cNvPr>
          <p:cNvSpPr txBox="1"/>
          <p:nvPr/>
        </p:nvSpPr>
        <p:spPr>
          <a:xfrm>
            <a:off x="6323189" y="5159060"/>
            <a:ext cx="1261612" cy="246221"/>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59" name="Rounded Rectangle 18" descr="Announcing&#10;">
            <a:extLst>
              <a:ext uri="{FF2B5EF4-FFF2-40B4-BE49-F238E27FC236}">
                <a16:creationId xmlns:a16="http://schemas.microsoft.com/office/drawing/2014/main" id="{562CAA96-E692-D3AE-3510-4C569776B649}"/>
              </a:ext>
            </a:extLst>
          </p:cNvPr>
          <p:cNvSpPr/>
          <p:nvPr/>
        </p:nvSpPr>
        <p:spPr bwMode="auto">
          <a:xfrm>
            <a:off x="8865245" y="1082771"/>
            <a:ext cx="2715768" cy="437120"/>
          </a:xfrm>
          <a:prstGeom prst="roundRect">
            <a:avLst>
              <a:gd name="adj" fmla="val 50000"/>
            </a:avLst>
          </a:prstGeom>
          <a:gradFill flip="none" rotWithShape="1">
            <a:gsLst>
              <a:gs pos="0">
                <a:srgbClr val="C03BC4"/>
              </a:gs>
              <a:gs pos="84000">
                <a:srgbClr val="FF5C39"/>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w="3175">
                  <a:noFill/>
                </a:ln>
                <a:solidFill>
                  <a:srgbClr val="FFFFFF"/>
                </a:solidFill>
                <a:effectLst/>
                <a:uLnTx/>
                <a:uFillTx/>
                <a:latin typeface="Segoe UI Semibold"/>
                <a:ea typeface="+mn-ea"/>
                <a:cs typeface="Segoe UI" pitchFamily="34" charset="0"/>
              </a:rPr>
              <a:t>3. Operationalizing</a:t>
            </a:r>
          </a:p>
        </p:txBody>
      </p:sp>
      <p:sp>
        <p:nvSpPr>
          <p:cNvPr id="1028" name="Rectangle: Rounded Corners 1027">
            <a:extLst>
              <a:ext uri="{FF2B5EF4-FFF2-40B4-BE49-F238E27FC236}">
                <a16:creationId xmlns:a16="http://schemas.microsoft.com/office/drawing/2014/main" id="{38AA0178-339F-68EC-B4BA-BA5219D222C1}"/>
              </a:ext>
              <a:ext uri="{C183D7F6-B498-43B3-948B-1728B52AA6E4}">
                <adec:decorative xmlns:adec="http://schemas.microsoft.com/office/drawing/2017/decorative" val="1"/>
              </a:ext>
            </a:extLst>
          </p:cNvPr>
          <p:cNvSpPr/>
          <p:nvPr/>
        </p:nvSpPr>
        <p:spPr bwMode="auto">
          <a:xfrm>
            <a:off x="9162425" y="1903688"/>
            <a:ext cx="2121408" cy="547448"/>
          </a:xfrm>
          <a:prstGeom prst="roundRect">
            <a:avLst/>
          </a:prstGeom>
          <a:gradFill>
            <a:gsLst>
              <a:gs pos="0">
                <a:srgbClr val="C03BC4"/>
              </a:gs>
              <a:gs pos="100000">
                <a:srgbClr val="FF5C39"/>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1029" name="TextBox 1028">
            <a:extLst>
              <a:ext uri="{FF2B5EF4-FFF2-40B4-BE49-F238E27FC236}">
                <a16:creationId xmlns:a16="http://schemas.microsoft.com/office/drawing/2014/main" id="{4C7E776D-CFF1-42A0-7466-1A0C7F92DE0D}"/>
              </a:ext>
            </a:extLst>
          </p:cNvPr>
          <p:cNvSpPr txBox="1"/>
          <p:nvPr/>
        </p:nvSpPr>
        <p:spPr>
          <a:xfrm>
            <a:off x="9162425" y="2069690"/>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Deploy endpoint</a:t>
            </a:r>
          </a:p>
        </p:txBody>
      </p:sp>
      <p:sp>
        <p:nvSpPr>
          <p:cNvPr id="1040" name="Freeform: Shape 1039">
            <a:extLst>
              <a:ext uri="{FF2B5EF4-FFF2-40B4-BE49-F238E27FC236}">
                <a16:creationId xmlns:a16="http://schemas.microsoft.com/office/drawing/2014/main" id="{D2085EF7-4A3E-4FD2-B1AA-96B784E861A9}"/>
              </a:ext>
              <a:ext uri="{C183D7F6-B498-43B3-948B-1728B52AA6E4}">
                <adec:decorative xmlns:adec="http://schemas.microsoft.com/office/drawing/2017/decorative" val="1"/>
              </a:ext>
            </a:extLst>
          </p:cNvPr>
          <p:cNvSpPr/>
          <p:nvPr/>
        </p:nvSpPr>
        <p:spPr bwMode="auto">
          <a:xfrm>
            <a:off x="2766611" y="2157269"/>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cxnSp>
        <p:nvCxnSpPr>
          <p:cNvPr id="1042" name="Straight Arrow Connector 1041">
            <a:extLst>
              <a:ext uri="{FF2B5EF4-FFF2-40B4-BE49-F238E27FC236}">
                <a16:creationId xmlns:a16="http://schemas.microsoft.com/office/drawing/2014/main" id="{4C881A60-5BBE-FBEA-42D4-A2AE85EC660A}"/>
              </a:ext>
              <a:ext uri="{C183D7F6-B498-43B3-948B-1728B52AA6E4}">
                <adec:decorative xmlns:adec="http://schemas.microsoft.com/office/drawing/2017/decorative" val="1"/>
              </a:ext>
            </a:extLst>
          </p:cNvPr>
          <p:cNvCxnSpPr>
            <a:cxnSpLocks/>
          </p:cNvCxnSpPr>
          <p:nvPr/>
        </p:nvCxnSpPr>
        <p:spPr>
          <a:xfrm flipH="1">
            <a:off x="3661693" y="6221659"/>
            <a:ext cx="267482"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90B7CC4D-4EF2-8FD3-1C9E-F9A77B9F424B}"/>
              </a:ext>
              <a:ext uri="{C183D7F6-B498-43B3-948B-1728B52AA6E4}">
                <adec:decorative xmlns:adec="http://schemas.microsoft.com/office/drawing/2017/decorative" val="1"/>
              </a:ext>
            </a:extLst>
          </p:cNvPr>
          <p:cNvSpPr txBox="1"/>
          <p:nvPr/>
        </p:nvSpPr>
        <p:spPr>
          <a:xfrm>
            <a:off x="3889970" y="6105582"/>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45" name="Freeform: Shape 1044">
            <a:extLst>
              <a:ext uri="{FF2B5EF4-FFF2-40B4-BE49-F238E27FC236}">
                <a16:creationId xmlns:a16="http://schemas.microsoft.com/office/drawing/2014/main" id="{829F9067-2C70-120C-4909-86013B7A3C0A}"/>
              </a:ext>
              <a:ext uri="{C183D7F6-B498-43B3-948B-1728B52AA6E4}">
                <adec:decorative xmlns:adec="http://schemas.microsoft.com/office/drawing/2017/decorative" val="1"/>
              </a:ext>
            </a:extLst>
          </p:cNvPr>
          <p:cNvSpPr/>
          <p:nvPr/>
        </p:nvSpPr>
        <p:spPr bwMode="auto">
          <a:xfrm>
            <a:off x="5753715" y="2157268"/>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cxnSp>
        <p:nvCxnSpPr>
          <p:cNvPr id="1050" name="Straight Arrow Connector 1049">
            <a:extLst>
              <a:ext uri="{FF2B5EF4-FFF2-40B4-BE49-F238E27FC236}">
                <a16:creationId xmlns:a16="http://schemas.microsoft.com/office/drawing/2014/main" id="{3EA49667-AB23-6677-927E-CD9CADEA3569}"/>
              </a:ext>
              <a:ext uri="{C183D7F6-B498-43B3-948B-1728B52AA6E4}">
                <adec:decorative xmlns:adec="http://schemas.microsoft.com/office/drawing/2017/decorative" val="1"/>
              </a:ext>
            </a:extLst>
          </p:cNvPr>
          <p:cNvCxnSpPr>
            <a:cxnSpLocks/>
          </p:cNvCxnSpPr>
          <p:nvPr/>
        </p:nvCxnSpPr>
        <p:spPr>
          <a:xfrm flipH="1">
            <a:off x="4801607" y="6221659"/>
            <a:ext cx="2136937"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346300F9-0A05-5C48-BBC6-51B81C1A8EE6}"/>
              </a:ext>
              <a:ext uri="{C183D7F6-B498-43B3-948B-1728B52AA6E4}">
                <adec:decorative xmlns:adec="http://schemas.microsoft.com/office/drawing/2017/decorative" val="1"/>
              </a:ext>
            </a:extLst>
          </p:cNvPr>
          <p:cNvSpPr txBox="1"/>
          <p:nvPr/>
        </p:nvSpPr>
        <p:spPr>
          <a:xfrm>
            <a:off x="6490109" y="6105582"/>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61" name="Freeform: Shape 1060">
            <a:extLst>
              <a:ext uri="{FF2B5EF4-FFF2-40B4-BE49-F238E27FC236}">
                <a16:creationId xmlns:a16="http://schemas.microsoft.com/office/drawing/2014/main" id="{0FFB12B2-98C5-E252-3FBF-7BEF81EF425E}"/>
              </a:ext>
              <a:ext uri="{C183D7F6-B498-43B3-948B-1728B52AA6E4}">
                <adec:decorative xmlns:adec="http://schemas.microsoft.com/office/drawing/2017/decorative" val="1"/>
              </a:ext>
            </a:extLst>
          </p:cNvPr>
          <p:cNvSpPr/>
          <p:nvPr/>
        </p:nvSpPr>
        <p:spPr bwMode="auto">
          <a:xfrm>
            <a:off x="8154275" y="2199824"/>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
        <p:nvSpPr>
          <p:cNvPr id="1062" name="TextBox 1061">
            <a:extLst>
              <a:ext uri="{FF2B5EF4-FFF2-40B4-BE49-F238E27FC236}">
                <a16:creationId xmlns:a16="http://schemas.microsoft.com/office/drawing/2014/main" id="{161F2A0C-8078-C06A-D0E3-AACF595190C1}"/>
              </a:ext>
              <a:ext uri="{C183D7F6-B498-43B3-948B-1728B52AA6E4}">
                <adec:decorative xmlns:adec="http://schemas.microsoft.com/office/drawing/2017/decorative" val="1"/>
              </a:ext>
            </a:extLst>
          </p:cNvPr>
          <p:cNvSpPr txBox="1"/>
          <p:nvPr/>
        </p:nvSpPr>
        <p:spPr>
          <a:xfrm>
            <a:off x="7970520" y="5142339"/>
            <a:ext cx="478853" cy="215444"/>
          </a:xfrm>
          <a:prstGeom prst="rect">
            <a:avLst/>
          </a:prstGeom>
          <a:solidFill>
            <a:srgbClr val="091F2C"/>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Yes</a:t>
            </a:r>
          </a:p>
        </p:txBody>
      </p:sp>
      <p:sp>
        <p:nvSpPr>
          <p:cNvPr id="1030" name="Rectangle: Rounded Corners 1029">
            <a:extLst>
              <a:ext uri="{FF2B5EF4-FFF2-40B4-BE49-F238E27FC236}">
                <a16:creationId xmlns:a16="http://schemas.microsoft.com/office/drawing/2014/main" id="{1995F5D6-D8DA-3EC6-AEB6-EECA96C041F6}"/>
              </a:ext>
              <a:ext uri="{C183D7F6-B498-43B3-948B-1728B52AA6E4}">
                <adec:decorative xmlns:adec="http://schemas.microsoft.com/office/drawing/2017/decorative" val="1"/>
              </a:ext>
            </a:extLst>
          </p:cNvPr>
          <p:cNvSpPr/>
          <p:nvPr/>
        </p:nvSpPr>
        <p:spPr bwMode="auto">
          <a:xfrm>
            <a:off x="9162425" y="2876975"/>
            <a:ext cx="2121408" cy="548640"/>
          </a:xfrm>
          <a:prstGeom prst="roundRect">
            <a:avLst/>
          </a:prstGeom>
          <a:gradFill>
            <a:gsLst>
              <a:gs pos="0">
                <a:srgbClr val="C03BC4"/>
              </a:gs>
              <a:gs pos="100000">
                <a:srgbClr val="FF5C39"/>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031" name="TextBox 1030">
            <a:extLst>
              <a:ext uri="{FF2B5EF4-FFF2-40B4-BE49-F238E27FC236}">
                <a16:creationId xmlns:a16="http://schemas.microsoft.com/office/drawing/2014/main" id="{0D1A6ED6-4F44-AA47-2E3B-C8192AAEE2DC}"/>
              </a:ext>
            </a:extLst>
          </p:cNvPr>
          <p:cNvSpPr txBox="1"/>
          <p:nvPr/>
        </p:nvSpPr>
        <p:spPr>
          <a:xfrm>
            <a:off x="9162425" y="2935852"/>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40" name="Rectangle: Rounded Corners 39">
            <a:extLst>
              <a:ext uri="{FF2B5EF4-FFF2-40B4-BE49-F238E27FC236}">
                <a16:creationId xmlns:a16="http://schemas.microsoft.com/office/drawing/2014/main" id="{0F83C57F-3A3F-7C4B-BAA8-E8C28F7D15C3}"/>
              </a:ext>
              <a:ext uri="{C183D7F6-B498-43B3-948B-1728B52AA6E4}">
                <adec:decorative xmlns:adec="http://schemas.microsoft.com/office/drawing/2017/decorative" val="1"/>
              </a:ext>
            </a:extLst>
          </p:cNvPr>
          <p:cNvSpPr/>
          <p:nvPr/>
        </p:nvSpPr>
        <p:spPr bwMode="auto">
          <a:xfrm>
            <a:off x="9163944" y="3860965"/>
            <a:ext cx="2118370" cy="547448"/>
          </a:xfrm>
          <a:prstGeom prst="roundRect">
            <a:avLst/>
          </a:prstGeom>
          <a:gradFill>
            <a:gsLst>
              <a:gs pos="0">
                <a:srgbClr val="C03BC4"/>
              </a:gs>
              <a:gs pos="100000">
                <a:srgbClr val="FF5C39"/>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68AD587E-B5B7-101B-47CC-3A17A033D0B7}"/>
              </a:ext>
            </a:extLst>
          </p:cNvPr>
          <p:cNvSpPr txBox="1"/>
          <p:nvPr/>
        </p:nvSpPr>
        <p:spPr>
          <a:xfrm>
            <a:off x="9162425" y="3919246"/>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Integrate into</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application</a:t>
            </a:r>
          </a:p>
        </p:txBody>
      </p:sp>
      <p:cxnSp>
        <p:nvCxnSpPr>
          <p:cNvPr id="51" name="Straight Arrow Connector 50">
            <a:extLst>
              <a:ext uri="{FF2B5EF4-FFF2-40B4-BE49-F238E27FC236}">
                <a16:creationId xmlns:a16="http://schemas.microsoft.com/office/drawing/2014/main" id="{1506F475-5B24-DA14-7F26-66818AB2450C}"/>
              </a:ext>
              <a:ext uri="{C183D7F6-B498-43B3-948B-1728B52AA6E4}">
                <adec:decorative xmlns:adec="http://schemas.microsoft.com/office/drawing/2017/decorative" val="1"/>
              </a:ext>
            </a:extLst>
          </p:cNvPr>
          <p:cNvCxnSpPr>
            <a:cxnSpLocks/>
          </p:cNvCxnSpPr>
          <p:nvPr/>
        </p:nvCxnSpPr>
        <p:spPr>
          <a:xfrm>
            <a:off x="1970252" y="2445947"/>
            <a:ext cx="0" cy="370119"/>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2461438-538E-1BE6-C2A2-CB54B46C0827}"/>
              </a:ext>
              <a:ext uri="{C183D7F6-B498-43B3-948B-1728B52AA6E4}">
                <adec:decorative xmlns:adec="http://schemas.microsoft.com/office/drawing/2017/decorative" val="1"/>
              </a:ext>
            </a:extLst>
          </p:cNvPr>
          <p:cNvCxnSpPr>
            <a:cxnSpLocks/>
          </p:cNvCxnSpPr>
          <p:nvPr/>
        </p:nvCxnSpPr>
        <p:spPr>
          <a:xfrm>
            <a:off x="1970252" y="3387260"/>
            <a:ext cx="0" cy="405335"/>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D041F34-464D-FF93-68FB-25482A4FEDB6}"/>
              </a:ext>
              <a:ext uri="{C183D7F6-B498-43B3-948B-1728B52AA6E4}">
                <adec:decorative xmlns:adec="http://schemas.microsoft.com/office/drawing/2017/decorative" val="1"/>
              </a:ext>
            </a:extLst>
          </p:cNvPr>
          <p:cNvCxnSpPr>
            <a:cxnSpLocks/>
          </p:cNvCxnSpPr>
          <p:nvPr/>
        </p:nvCxnSpPr>
        <p:spPr>
          <a:xfrm>
            <a:off x="1969584" y="4349051"/>
            <a:ext cx="0" cy="421321"/>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EC384816-2A9E-1DEB-13D8-79C890A49B45}"/>
              </a:ext>
              <a:ext uri="{C183D7F6-B498-43B3-948B-1728B52AA6E4}">
                <adec:decorative xmlns:adec="http://schemas.microsoft.com/office/drawing/2017/decorative" val="1"/>
              </a:ext>
            </a:extLst>
          </p:cNvPr>
          <p:cNvCxnSpPr>
            <a:cxnSpLocks/>
          </p:cNvCxnSpPr>
          <p:nvPr/>
        </p:nvCxnSpPr>
        <p:spPr>
          <a:xfrm>
            <a:off x="7323418" y="2445947"/>
            <a:ext cx="0" cy="370119"/>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27DDB963-4841-BA75-AF87-923513CEF534}"/>
              </a:ext>
              <a:ext uri="{C183D7F6-B498-43B3-948B-1728B52AA6E4}">
                <adec:decorative xmlns:adec="http://schemas.microsoft.com/office/drawing/2017/decorative" val="1"/>
              </a:ext>
            </a:extLst>
          </p:cNvPr>
          <p:cNvCxnSpPr>
            <a:cxnSpLocks/>
          </p:cNvCxnSpPr>
          <p:nvPr/>
        </p:nvCxnSpPr>
        <p:spPr>
          <a:xfrm>
            <a:off x="10223129" y="2446892"/>
            <a:ext cx="0" cy="370119"/>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666649A9-2EA4-76DC-ADCD-1FF2A68F066C}"/>
              </a:ext>
              <a:ext uri="{C183D7F6-B498-43B3-948B-1728B52AA6E4}">
                <adec:decorative xmlns:adec="http://schemas.microsoft.com/office/drawing/2017/decorative" val="1"/>
              </a:ext>
            </a:extLst>
          </p:cNvPr>
          <p:cNvCxnSpPr>
            <a:cxnSpLocks/>
          </p:cNvCxnSpPr>
          <p:nvPr/>
        </p:nvCxnSpPr>
        <p:spPr>
          <a:xfrm>
            <a:off x="10223129" y="3390399"/>
            <a:ext cx="0" cy="405335"/>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A0D547F-7D8F-ED36-4109-EAA273F0979D}"/>
              </a:ext>
              <a:ext uri="{C183D7F6-B498-43B3-948B-1728B52AA6E4}">
                <adec:decorative xmlns:adec="http://schemas.microsoft.com/office/drawing/2017/decorative" val="1"/>
              </a:ext>
            </a:extLst>
          </p:cNvPr>
          <p:cNvSpPr>
            <a:spLocks noGrp="1"/>
          </p:cNvSpPr>
          <p:nvPr>
            <p:ph type="title" idx="4294967295"/>
          </p:nvPr>
        </p:nvSpPr>
        <p:spPr>
          <a:xfrm>
            <a:off x="0" y="-866775"/>
            <a:ext cx="11022013" cy="554037"/>
          </a:xfrm>
        </p:spPr>
        <p:txBody>
          <a:bodyPr>
            <a:normAutofit fontScale="90000"/>
          </a:bodyPr>
          <a:lstStyle/>
          <a:p>
            <a:pPr algn="ctr"/>
            <a:r>
              <a:rPr lang="en-US" dirty="0"/>
              <a:t>How do we know our results are any good? </a:t>
            </a:r>
          </a:p>
        </p:txBody>
      </p:sp>
      <p:cxnSp>
        <p:nvCxnSpPr>
          <p:cNvPr id="21" name="Straight Arrow Connector 20">
            <a:extLst>
              <a:ext uri="{FF2B5EF4-FFF2-40B4-BE49-F238E27FC236}">
                <a16:creationId xmlns:a16="http://schemas.microsoft.com/office/drawing/2014/main" id="{06E55AF5-707A-18BC-529E-DDE18B6DF071}"/>
              </a:ext>
              <a:ext uri="{C183D7F6-B498-43B3-948B-1728B52AA6E4}">
                <adec:decorative xmlns:adec="http://schemas.microsoft.com/office/drawing/2017/decorative" val="1"/>
              </a:ext>
            </a:extLst>
          </p:cNvPr>
          <p:cNvCxnSpPr>
            <a:cxnSpLocks/>
          </p:cNvCxnSpPr>
          <p:nvPr/>
        </p:nvCxnSpPr>
        <p:spPr>
          <a:xfrm>
            <a:off x="6938544" y="5724458"/>
            <a:ext cx="0" cy="481500"/>
          </a:xfrm>
          <a:prstGeom prst="straightConnector1">
            <a:avLst/>
          </a:prstGeom>
          <a:ln w="12700" cap="rnd">
            <a:solidFill>
              <a:srgbClr val="B1B3B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16F318-C0C2-70FA-E775-C7124C7B784E}"/>
              </a:ext>
              <a:ext uri="{C183D7F6-B498-43B3-948B-1728B52AA6E4}">
                <adec:decorative xmlns:adec="http://schemas.microsoft.com/office/drawing/2017/decorative" val="1"/>
              </a:ext>
            </a:extLst>
          </p:cNvPr>
          <p:cNvCxnSpPr>
            <a:cxnSpLocks/>
          </p:cNvCxnSpPr>
          <p:nvPr/>
        </p:nvCxnSpPr>
        <p:spPr>
          <a:xfrm flipH="1">
            <a:off x="4537457" y="6221659"/>
            <a:ext cx="264150" cy="0"/>
          </a:xfrm>
          <a:prstGeom prst="straightConnector1">
            <a:avLst/>
          </a:prstGeom>
          <a:ln w="12700" cap="rnd">
            <a:solidFill>
              <a:srgbClr val="B1B3B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070" name="Rectangle: Rounded Corners 16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4E289E07-4D00-7868-6371-357628B72913}"/>
              </a:ext>
              <a:ext uri="{C183D7F6-B498-43B3-948B-1728B52AA6E4}">
                <adec:decorative xmlns:adec="http://schemas.microsoft.com/office/drawing/2017/decorative" val="0"/>
              </a:ext>
            </a:extLst>
          </p:cNvPr>
          <p:cNvSpPr/>
          <p:nvPr/>
        </p:nvSpPr>
        <p:spPr bwMode="auto">
          <a:xfrm>
            <a:off x="293688" y="283478"/>
            <a:ext cx="11601973" cy="6300967"/>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ln w="19050" cap="rnd">
            <a:gradFill flip="none" rotWithShape="1">
              <a:gsLst>
                <a:gs pos="0">
                  <a:srgbClr val="49C5B1"/>
                </a:gs>
                <a:gs pos="33000">
                  <a:schemeClr val="accent3"/>
                </a:gs>
                <a:gs pos="62000">
                  <a:srgbClr val="C03BC4"/>
                </a:gs>
                <a:gs pos="100000">
                  <a:srgbClr val="FF5C39"/>
                </a:gs>
              </a:gsLst>
              <a:lin ang="2700000" scaled="1"/>
              <a:tileRect/>
            </a:gra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Tree>
    <p:extLst>
      <p:ext uri="{BB962C8B-B14F-4D97-AF65-F5344CB8AC3E}">
        <p14:creationId xmlns:p14="http://schemas.microsoft.com/office/powerpoint/2010/main" val="3590463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82C5A-AEF6-B645-C92F-66B7C50AA45A}"/>
              </a:ext>
            </a:extLst>
          </p:cNvPr>
          <p:cNvSpPr>
            <a:spLocks noGrp="1"/>
          </p:cNvSpPr>
          <p:nvPr>
            <p:ph type="title"/>
          </p:nvPr>
        </p:nvSpPr>
        <p:spPr/>
        <p:txBody>
          <a:bodyPr/>
          <a:lstStyle/>
          <a:p>
            <a:r>
              <a:rPr lang="en-US"/>
              <a:t>Mapping mitigations and evaluations to LLMOps </a:t>
            </a:r>
          </a:p>
        </p:txBody>
      </p:sp>
      <p:sp>
        <p:nvSpPr>
          <p:cNvPr id="34" name="Rectangle 33">
            <a:extLst>
              <a:ext uri="{FF2B5EF4-FFF2-40B4-BE49-F238E27FC236}">
                <a16:creationId xmlns:a16="http://schemas.microsoft.com/office/drawing/2014/main" id="{5F45698E-6338-F569-437F-E872F06660CE}"/>
              </a:ext>
            </a:extLst>
          </p:cNvPr>
          <p:cNvSpPr>
            <a:spLocks noChangeAspect="1"/>
          </p:cNvSpPr>
          <p:nvPr/>
        </p:nvSpPr>
        <p:spPr bwMode="auto">
          <a:xfrm>
            <a:off x="588263" y="2628387"/>
            <a:ext cx="1467375" cy="1157275"/>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BUILDING/</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AUGMENTING</a:t>
            </a:r>
          </a:p>
        </p:txBody>
      </p:sp>
      <p:sp>
        <p:nvSpPr>
          <p:cNvPr id="43" name="Rectangle 42">
            <a:extLst>
              <a:ext uri="{FF2B5EF4-FFF2-40B4-BE49-F238E27FC236}">
                <a16:creationId xmlns:a16="http://schemas.microsoft.com/office/drawing/2014/main" id="{CFFD9CEA-D447-6FD0-667C-922C165DC115}"/>
              </a:ext>
            </a:extLst>
          </p:cNvPr>
          <p:cNvSpPr>
            <a:spLocks noChangeAspect="1"/>
          </p:cNvSpPr>
          <p:nvPr/>
        </p:nvSpPr>
        <p:spPr bwMode="auto">
          <a:xfrm>
            <a:off x="2896163" y="1688215"/>
            <a:ext cx="2066362" cy="3026660"/>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095DB"/>
                </a:solidFill>
                <a:effectLst/>
                <a:uLnTx/>
                <a:uFillTx/>
                <a:latin typeface="Segoe Sans Text"/>
                <a:ea typeface="+mn-ea"/>
                <a:cs typeface="+mn-cs"/>
              </a:rPr>
              <a:t>Exploration Loop</a:t>
            </a:r>
          </a:p>
        </p:txBody>
      </p:sp>
      <p:sp>
        <p:nvSpPr>
          <p:cNvPr id="74" name="Rectangle 73">
            <a:extLst>
              <a:ext uri="{FF2B5EF4-FFF2-40B4-BE49-F238E27FC236}">
                <a16:creationId xmlns:a16="http://schemas.microsoft.com/office/drawing/2014/main" id="{468996A9-635D-197E-A206-ECE8FD7EA2CE}"/>
              </a:ext>
            </a:extLst>
          </p:cNvPr>
          <p:cNvSpPr>
            <a:spLocks noChangeAspect="1"/>
          </p:cNvSpPr>
          <p:nvPr/>
        </p:nvSpPr>
        <p:spPr bwMode="auto">
          <a:xfrm>
            <a:off x="5330399" y="1688215"/>
            <a:ext cx="2165626" cy="3026660"/>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095DB"/>
                </a:solidFill>
                <a:effectLst/>
                <a:uLnTx/>
                <a:uFillTx/>
                <a:latin typeface="Segoe Sans Text"/>
                <a:ea typeface="+mn-ea"/>
                <a:cs typeface="+mn-cs"/>
              </a:rPr>
              <a:t>Building &amp; Augmenting Loop</a:t>
            </a:r>
          </a:p>
        </p:txBody>
      </p:sp>
      <p:sp>
        <p:nvSpPr>
          <p:cNvPr id="84" name="Rectangle 83">
            <a:extLst>
              <a:ext uri="{FF2B5EF4-FFF2-40B4-BE49-F238E27FC236}">
                <a16:creationId xmlns:a16="http://schemas.microsoft.com/office/drawing/2014/main" id="{3831985C-8D76-27AD-E536-4BDA493FD52B}"/>
              </a:ext>
            </a:extLst>
          </p:cNvPr>
          <p:cNvSpPr>
            <a:spLocks noChangeAspect="1"/>
          </p:cNvSpPr>
          <p:nvPr/>
        </p:nvSpPr>
        <p:spPr bwMode="auto">
          <a:xfrm>
            <a:off x="7863900" y="1688215"/>
            <a:ext cx="2272462" cy="3026659"/>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095DB"/>
                </a:solidFill>
                <a:effectLst/>
                <a:uLnTx/>
                <a:uFillTx/>
                <a:latin typeface="Segoe Sans Text"/>
                <a:ea typeface="+mn-ea"/>
                <a:cs typeface="+mn-cs"/>
              </a:rPr>
              <a:t>Operationalizing Loop</a:t>
            </a:r>
          </a:p>
        </p:txBody>
      </p:sp>
      <p:cxnSp>
        <p:nvCxnSpPr>
          <p:cNvPr id="101" name="Straight Arrow Connector 100">
            <a:extLst>
              <a:ext uri="{FF2B5EF4-FFF2-40B4-BE49-F238E27FC236}">
                <a16:creationId xmlns:a16="http://schemas.microsoft.com/office/drawing/2014/main" id="{970A4CF9-83D0-A414-66ED-DB2D186D781E}"/>
              </a:ext>
            </a:extLst>
          </p:cNvPr>
          <p:cNvCxnSpPr>
            <a:cxnSpLocks/>
            <a:stCxn id="34" idx="3"/>
            <a:endCxn id="43" idx="1"/>
          </p:cNvCxnSpPr>
          <p:nvPr/>
        </p:nvCxnSpPr>
        <p:spPr>
          <a:xfrm flipV="1">
            <a:off x="2055638" y="3201545"/>
            <a:ext cx="840525" cy="5480"/>
          </a:xfrm>
          <a:prstGeom prst="straightConnector1">
            <a:avLst/>
          </a:prstGeom>
          <a:ln>
            <a:solidFill>
              <a:srgbClr val="D7D2CB"/>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B05A7DC-88E8-DF2D-705A-F454CAF91B6D}"/>
              </a:ext>
            </a:extLst>
          </p:cNvPr>
          <p:cNvCxnSpPr>
            <a:cxnSpLocks/>
            <a:stCxn id="43" idx="3"/>
            <a:endCxn id="74" idx="1"/>
          </p:cNvCxnSpPr>
          <p:nvPr/>
        </p:nvCxnSpPr>
        <p:spPr>
          <a:xfrm>
            <a:off x="4962525" y="3201545"/>
            <a:ext cx="367874" cy="0"/>
          </a:xfrm>
          <a:prstGeom prst="straightConnector1">
            <a:avLst/>
          </a:prstGeom>
          <a:ln>
            <a:solidFill>
              <a:srgbClr val="D7D2CB"/>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104A035-5C5E-A2F7-736F-08DE652E65D0}"/>
              </a:ext>
            </a:extLst>
          </p:cNvPr>
          <p:cNvCxnSpPr>
            <a:cxnSpLocks/>
            <a:stCxn id="74" idx="3"/>
            <a:endCxn id="84" idx="1"/>
          </p:cNvCxnSpPr>
          <p:nvPr/>
        </p:nvCxnSpPr>
        <p:spPr>
          <a:xfrm>
            <a:off x="7496025" y="3201545"/>
            <a:ext cx="367875" cy="0"/>
          </a:xfrm>
          <a:prstGeom prst="straightConnector1">
            <a:avLst/>
          </a:prstGeom>
          <a:ln>
            <a:solidFill>
              <a:srgbClr val="D7D2CB"/>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4" name="object 3">
            <a:extLst>
              <a:ext uri="{FF2B5EF4-FFF2-40B4-BE49-F238E27FC236}">
                <a16:creationId xmlns:a16="http://schemas.microsoft.com/office/drawing/2014/main" id="{D04A66E9-92B7-2A70-DF7F-FBEC8E6187BB}"/>
              </a:ext>
            </a:extLst>
          </p:cNvPr>
          <p:cNvSpPr/>
          <p:nvPr/>
        </p:nvSpPr>
        <p:spPr>
          <a:xfrm flipH="1">
            <a:off x="0" y="5166360"/>
            <a:ext cx="12192000" cy="169164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7" name="Title 1">
            <a:extLst>
              <a:ext uri="{FF2B5EF4-FFF2-40B4-BE49-F238E27FC236}">
                <a16:creationId xmlns:a16="http://schemas.microsoft.com/office/drawing/2014/main" id="{AA379CBC-4576-27A3-BE6D-04E0440E0926}"/>
              </a:ext>
            </a:extLst>
          </p:cNvPr>
          <p:cNvSpPr txBox="1">
            <a:spLocks/>
          </p:cNvSpPr>
          <p:nvPr/>
        </p:nvSpPr>
        <p:spPr>
          <a:xfrm>
            <a:off x="588263" y="1024106"/>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In most production applications, that includes four layers of technical mitigations: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		(1) The Model (2) Safety System, (3) Meta Prompt and Grounding, and (4) User Experience Layers. </a:t>
            </a:r>
            <a:endParaRPr kumimoji="0" lang="en-CA" sz="1200" b="0" i="0" u="none" strike="noStrike" kern="1200" cap="none" spc="0" normalizeH="0" baseline="0" noProof="0">
              <a:ln w="3175">
                <a:noFill/>
              </a:ln>
              <a:solidFill>
                <a:srgbClr val="FFFFFF"/>
              </a:solidFill>
              <a:effectLst/>
              <a:uLnTx/>
              <a:uFillTx/>
              <a:latin typeface="Segoe Sans Text"/>
              <a:ea typeface="+mn-ea"/>
              <a:cs typeface="Segoe UI" pitchFamily="34" charset="0"/>
            </a:endParaRPr>
          </a:p>
        </p:txBody>
      </p:sp>
      <p:sp>
        <p:nvSpPr>
          <p:cNvPr id="138" name="Title 1">
            <a:extLst>
              <a:ext uri="{FF2B5EF4-FFF2-40B4-BE49-F238E27FC236}">
                <a16:creationId xmlns:a16="http://schemas.microsoft.com/office/drawing/2014/main" id="{EC12DD28-D8CA-4F06-6CC0-AE17A04AFC90}"/>
              </a:ext>
            </a:extLst>
          </p:cNvPr>
          <p:cNvSpPr txBox="1">
            <a:spLocks/>
          </p:cNvSpPr>
          <p:nvPr/>
        </p:nvSpPr>
        <p:spPr>
          <a:xfrm>
            <a:off x="588264" y="5360996"/>
            <a:ext cx="226044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8DC8E8"/>
                </a:solidFill>
                <a:effectLst/>
                <a:uLnTx/>
                <a:uFillTx/>
                <a:latin typeface="Segoe Sans Text Semibold"/>
                <a:ea typeface="+mn-ea"/>
                <a:cs typeface="Segoe UI" pitchFamily="34" charset="0"/>
              </a:rPr>
              <a:t>Process description</a:t>
            </a:r>
          </a:p>
        </p:txBody>
      </p:sp>
      <p:sp>
        <p:nvSpPr>
          <p:cNvPr id="139" name="TextBox 138">
            <a:extLst>
              <a:ext uri="{FF2B5EF4-FFF2-40B4-BE49-F238E27FC236}">
                <a16:creationId xmlns:a16="http://schemas.microsoft.com/office/drawing/2014/main" id="{0EF78DC6-1EF3-E647-3B26-847FD8278C79}"/>
              </a:ext>
            </a:extLst>
          </p:cNvPr>
          <p:cNvSpPr txBox="1"/>
          <p:nvPr/>
        </p:nvSpPr>
        <p:spPr>
          <a:xfrm>
            <a:off x="588263" y="5706897"/>
            <a:ext cx="11194162" cy="1154162"/>
          </a:xfrm>
          <a:prstGeom prst="rect">
            <a:avLst/>
          </a:prstGeom>
          <a:noFill/>
        </p:spPr>
        <p:txBody>
          <a:bodyPr wrap="square" lIns="0" tIns="0" rIns="0" bIns="0" rtlCol="0">
            <a:spAutoFit/>
          </a:bodyPr>
          <a:lstStyle/>
          <a:p>
            <a:pPr marL="228600" marR="0" lvl="0" indent="-2286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first iterative loop in LLMOps typically involves a single developer exploring and evaluating models in a model catalog to see if it’s a good fit for their use case.</a:t>
            </a:r>
          </a:p>
          <a:p>
            <a:pPr marL="685800" marR="0" lvl="1" indent="-2286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It’s crucial to understand each model’s capabilities and limitations when it comes to potential harms.</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0" indent="-2286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next loop, which focuses on guiding and enhancing the large language model to better meet their specific needs. (Here you add in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rPr>
              <a:t>Evalutions</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a:r>
          </a:p>
          <a:p>
            <a:pPr marL="228600" marR="0" lvl="0" indent="-2286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third loop captures the transition from development to production. This loop primarily involves deployment, monitoring, and integrating with continuous integration and continuous deployment (CI/CD) processes</a:t>
            </a:r>
            <a:endParaRPr kumimoji="0" lang="en-US" sz="12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5" name="Rectangle 4">
            <a:extLst>
              <a:ext uri="{FF2B5EF4-FFF2-40B4-BE49-F238E27FC236}">
                <a16:creationId xmlns:a16="http://schemas.microsoft.com/office/drawing/2014/main" id="{92316FE6-339B-62E3-27F2-09686D51A39D}"/>
              </a:ext>
            </a:extLst>
          </p:cNvPr>
          <p:cNvSpPr>
            <a:spLocks noChangeAspect="1"/>
          </p:cNvSpPr>
          <p:nvPr/>
        </p:nvSpPr>
        <p:spPr bwMode="auto">
          <a:xfrm>
            <a:off x="588264" y="1399751"/>
            <a:ext cx="1467374" cy="987695"/>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a:ea typeface="+mn-ea"/>
                <a:cs typeface="+mn-cs"/>
              </a:rPr>
              <a:t>IDEATION/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a:ea typeface="+mn-ea"/>
                <a:cs typeface="+mn-cs"/>
              </a:rPr>
              <a:t>EXPLORATION</a:t>
            </a:r>
          </a:p>
        </p:txBody>
      </p:sp>
      <p:sp>
        <p:nvSpPr>
          <p:cNvPr id="6" name="Rectangle 5">
            <a:extLst>
              <a:ext uri="{FF2B5EF4-FFF2-40B4-BE49-F238E27FC236}">
                <a16:creationId xmlns:a16="http://schemas.microsoft.com/office/drawing/2014/main" id="{6082C579-D17E-22BE-3954-1CDCE9F1C8B4}"/>
              </a:ext>
            </a:extLst>
          </p:cNvPr>
          <p:cNvSpPr>
            <a:spLocks noChangeAspect="1"/>
          </p:cNvSpPr>
          <p:nvPr/>
        </p:nvSpPr>
        <p:spPr bwMode="auto">
          <a:xfrm>
            <a:off x="588262" y="4026602"/>
            <a:ext cx="1467377" cy="980760"/>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a:ea typeface="+mn-ea"/>
                <a:cs typeface="+mn-cs"/>
              </a:rPr>
              <a:t>OPERATIONALIZING</a:t>
            </a:r>
          </a:p>
        </p:txBody>
      </p:sp>
      <p:cxnSp>
        <p:nvCxnSpPr>
          <p:cNvPr id="29" name="Straight Arrow Connector 28">
            <a:extLst>
              <a:ext uri="{FF2B5EF4-FFF2-40B4-BE49-F238E27FC236}">
                <a16:creationId xmlns:a16="http://schemas.microsoft.com/office/drawing/2014/main" id="{6BCB34FF-558B-6A19-889B-2158A37FE193}"/>
              </a:ext>
            </a:extLst>
          </p:cNvPr>
          <p:cNvCxnSpPr>
            <a:cxnSpLocks/>
            <a:stCxn id="34" idx="2"/>
            <a:endCxn id="6" idx="0"/>
          </p:cNvCxnSpPr>
          <p:nvPr/>
        </p:nvCxnSpPr>
        <p:spPr>
          <a:xfrm>
            <a:off x="1321951" y="3785662"/>
            <a:ext cx="0" cy="240940"/>
          </a:xfrm>
          <a:prstGeom prst="straightConnector1">
            <a:avLst/>
          </a:prstGeom>
          <a:ln>
            <a:solidFill>
              <a:srgbClr val="D7D2CB"/>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56242B0-9737-C276-38D4-AD5566ECE4C0}"/>
              </a:ext>
            </a:extLst>
          </p:cNvPr>
          <p:cNvCxnSpPr>
            <a:cxnSpLocks/>
            <a:stCxn id="5" idx="2"/>
            <a:endCxn id="34" idx="0"/>
          </p:cNvCxnSpPr>
          <p:nvPr/>
        </p:nvCxnSpPr>
        <p:spPr>
          <a:xfrm>
            <a:off x="1321951" y="2387446"/>
            <a:ext cx="0" cy="240941"/>
          </a:xfrm>
          <a:prstGeom prst="straightConnector1">
            <a:avLst/>
          </a:prstGeom>
          <a:ln>
            <a:solidFill>
              <a:srgbClr val="D7D2CB"/>
            </a:soli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528A4971-7786-2212-A048-DECA85D1DF6C}"/>
              </a:ext>
            </a:extLst>
          </p:cNvPr>
          <p:cNvGrpSpPr/>
          <p:nvPr/>
        </p:nvGrpSpPr>
        <p:grpSpPr>
          <a:xfrm>
            <a:off x="588263" y="5089098"/>
            <a:ext cx="302691" cy="242153"/>
            <a:chOff x="588263" y="4059788"/>
            <a:chExt cx="302691" cy="242153"/>
          </a:xfrm>
        </p:grpSpPr>
        <p:sp>
          <p:nvSpPr>
            <p:cNvPr id="52" name="Rectangle 51">
              <a:extLst>
                <a:ext uri="{FF2B5EF4-FFF2-40B4-BE49-F238E27FC236}">
                  <a16:creationId xmlns:a16="http://schemas.microsoft.com/office/drawing/2014/main" id="{1BA335DD-DA15-9175-9B11-7C8611CBC6CE}"/>
                </a:ext>
              </a:extLst>
            </p:cNvPr>
            <p:cNvSpPr/>
            <p:nvPr/>
          </p:nvSpPr>
          <p:spPr bwMode="auto">
            <a:xfrm>
              <a:off x="595917" y="4079627"/>
              <a:ext cx="287383" cy="2024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53" name="Graphic 63">
              <a:extLst>
                <a:ext uri="{FF2B5EF4-FFF2-40B4-BE49-F238E27FC236}">
                  <a16:creationId xmlns:a16="http://schemas.microsoft.com/office/drawing/2014/main" id="{A9BB04A7-6072-98C8-23AB-B782A2DC6802}"/>
                </a:ext>
              </a:extLst>
            </p:cNvPr>
            <p:cNvSpPr/>
            <p:nvPr/>
          </p:nvSpPr>
          <p:spPr>
            <a:xfrm>
              <a:off x="588263" y="4059788"/>
              <a:ext cx="302691" cy="242153"/>
            </a:xfrm>
            <a:custGeom>
              <a:avLst/>
              <a:gdLst>
                <a:gd name="connsiteX0" fmla="*/ 0 w 190500"/>
                <a:gd name="connsiteY0" fmla="*/ 26194 h 152400"/>
                <a:gd name="connsiteX1" fmla="*/ 26194 w 190500"/>
                <a:gd name="connsiteY1" fmla="*/ 0 h 152400"/>
                <a:gd name="connsiteX2" fmla="*/ 164306 w 190500"/>
                <a:gd name="connsiteY2" fmla="*/ 0 h 152400"/>
                <a:gd name="connsiteX3" fmla="*/ 190500 w 190500"/>
                <a:gd name="connsiteY3" fmla="*/ 26194 h 152400"/>
                <a:gd name="connsiteX4" fmla="*/ 190500 w 190500"/>
                <a:gd name="connsiteY4" fmla="*/ 126206 h 152400"/>
                <a:gd name="connsiteX5" fmla="*/ 164306 w 190500"/>
                <a:gd name="connsiteY5" fmla="*/ 152400 h 152400"/>
                <a:gd name="connsiteX6" fmla="*/ 26194 w 190500"/>
                <a:gd name="connsiteY6" fmla="*/ 152400 h 152400"/>
                <a:gd name="connsiteX7" fmla="*/ 0 w 190500"/>
                <a:gd name="connsiteY7" fmla="*/ 126206 h 152400"/>
                <a:gd name="connsiteX8" fmla="*/ 0 w 190500"/>
                <a:gd name="connsiteY8" fmla="*/ 26194 h 152400"/>
                <a:gd name="connsiteX9" fmla="*/ 45244 w 190500"/>
                <a:gd name="connsiteY9" fmla="*/ 38100 h 152400"/>
                <a:gd name="connsiteX10" fmla="*/ 38100 w 190500"/>
                <a:gd name="connsiteY10" fmla="*/ 45244 h 152400"/>
                <a:gd name="connsiteX11" fmla="*/ 45244 w 190500"/>
                <a:gd name="connsiteY11" fmla="*/ 52388 h 152400"/>
                <a:gd name="connsiteX12" fmla="*/ 88106 w 190500"/>
                <a:gd name="connsiteY12" fmla="*/ 52388 h 152400"/>
                <a:gd name="connsiteX13" fmla="*/ 95250 w 190500"/>
                <a:gd name="connsiteY13" fmla="*/ 45244 h 152400"/>
                <a:gd name="connsiteX14" fmla="*/ 88106 w 190500"/>
                <a:gd name="connsiteY14" fmla="*/ 38100 h 152400"/>
                <a:gd name="connsiteX15" fmla="*/ 45244 w 190500"/>
                <a:gd name="connsiteY15" fmla="*/ 38100 h 152400"/>
                <a:gd name="connsiteX16" fmla="*/ 45244 w 190500"/>
                <a:gd name="connsiteY16" fmla="*/ 66675 h 152400"/>
                <a:gd name="connsiteX17" fmla="*/ 38100 w 190500"/>
                <a:gd name="connsiteY17" fmla="*/ 73819 h 152400"/>
                <a:gd name="connsiteX18" fmla="*/ 45244 w 190500"/>
                <a:gd name="connsiteY18" fmla="*/ 80963 h 152400"/>
                <a:gd name="connsiteX19" fmla="*/ 126206 w 190500"/>
                <a:gd name="connsiteY19" fmla="*/ 80963 h 152400"/>
                <a:gd name="connsiteX20" fmla="*/ 133350 w 190500"/>
                <a:gd name="connsiteY20" fmla="*/ 73819 h 152400"/>
                <a:gd name="connsiteX21" fmla="*/ 126206 w 190500"/>
                <a:gd name="connsiteY21" fmla="*/ 66675 h 152400"/>
                <a:gd name="connsiteX22" fmla="*/ 45244 w 190500"/>
                <a:gd name="connsiteY22" fmla="*/ 66675 h 152400"/>
                <a:gd name="connsiteX23" fmla="*/ 38100 w 190500"/>
                <a:gd name="connsiteY23" fmla="*/ 102394 h 152400"/>
                <a:gd name="connsiteX24" fmla="*/ 45244 w 190500"/>
                <a:gd name="connsiteY24" fmla="*/ 109538 h 152400"/>
                <a:gd name="connsiteX25" fmla="*/ 107156 w 190500"/>
                <a:gd name="connsiteY25" fmla="*/ 109538 h 152400"/>
                <a:gd name="connsiteX26" fmla="*/ 114300 w 190500"/>
                <a:gd name="connsiteY26" fmla="*/ 102394 h 152400"/>
                <a:gd name="connsiteX27" fmla="*/ 107156 w 190500"/>
                <a:gd name="connsiteY27" fmla="*/ 95250 h 152400"/>
                <a:gd name="connsiteX28" fmla="*/ 45244 w 190500"/>
                <a:gd name="connsiteY28" fmla="*/ 95250 h 152400"/>
                <a:gd name="connsiteX29" fmla="*/ 38100 w 190500"/>
                <a:gd name="connsiteY29" fmla="*/ 102394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500" h="152400">
                  <a:moveTo>
                    <a:pt x="0" y="26194"/>
                  </a:moveTo>
                  <a:cubicBezTo>
                    <a:pt x="0" y="11727"/>
                    <a:pt x="11727" y="0"/>
                    <a:pt x="26194" y="0"/>
                  </a:cubicBezTo>
                  <a:lnTo>
                    <a:pt x="164306" y="0"/>
                  </a:lnTo>
                  <a:cubicBezTo>
                    <a:pt x="178773" y="0"/>
                    <a:pt x="190500" y="11727"/>
                    <a:pt x="190500" y="26194"/>
                  </a:cubicBezTo>
                  <a:lnTo>
                    <a:pt x="190500" y="126206"/>
                  </a:lnTo>
                  <a:cubicBezTo>
                    <a:pt x="190500" y="140673"/>
                    <a:pt x="178773" y="152400"/>
                    <a:pt x="164306" y="152400"/>
                  </a:cubicBezTo>
                  <a:lnTo>
                    <a:pt x="26194" y="152400"/>
                  </a:lnTo>
                  <a:cubicBezTo>
                    <a:pt x="11727" y="152400"/>
                    <a:pt x="0" y="140673"/>
                    <a:pt x="0" y="126206"/>
                  </a:cubicBezTo>
                  <a:lnTo>
                    <a:pt x="0" y="26194"/>
                  </a:lnTo>
                  <a:close/>
                  <a:moveTo>
                    <a:pt x="45244" y="38100"/>
                  </a:moveTo>
                  <a:cubicBezTo>
                    <a:pt x="41298" y="38100"/>
                    <a:pt x="38100" y="41298"/>
                    <a:pt x="38100" y="45244"/>
                  </a:cubicBezTo>
                  <a:cubicBezTo>
                    <a:pt x="38100" y="49189"/>
                    <a:pt x="41298" y="52388"/>
                    <a:pt x="45244" y="52388"/>
                  </a:cubicBezTo>
                  <a:lnTo>
                    <a:pt x="88106" y="52388"/>
                  </a:lnTo>
                  <a:cubicBezTo>
                    <a:pt x="92052" y="52388"/>
                    <a:pt x="95250" y="49189"/>
                    <a:pt x="95250" y="45244"/>
                  </a:cubicBezTo>
                  <a:cubicBezTo>
                    <a:pt x="95250" y="41298"/>
                    <a:pt x="92052" y="38100"/>
                    <a:pt x="88106" y="38100"/>
                  </a:cubicBezTo>
                  <a:lnTo>
                    <a:pt x="45244" y="38100"/>
                  </a:lnTo>
                  <a:close/>
                  <a:moveTo>
                    <a:pt x="45244" y="66675"/>
                  </a:moveTo>
                  <a:cubicBezTo>
                    <a:pt x="41298" y="66675"/>
                    <a:pt x="38100" y="69874"/>
                    <a:pt x="38100" y="73819"/>
                  </a:cubicBezTo>
                  <a:cubicBezTo>
                    <a:pt x="38100" y="77764"/>
                    <a:pt x="41298" y="80963"/>
                    <a:pt x="45244" y="80963"/>
                  </a:cubicBezTo>
                  <a:lnTo>
                    <a:pt x="126206" y="80963"/>
                  </a:lnTo>
                  <a:cubicBezTo>
                    <a:pt x="130152" y="80963"/>
                    <a:pt x="133350" y="77764"/>
                    <a:pt x="133350" y="73819"/>
                  </a:cubicBezTo>
                  <a:cubicBezTo>
                    <a:pt x="133350" y="69874"/>
                    <a:pt x="130152" y="66675"/>
                    <a:pt x="126206" y="66675"/>
                  </a:cubicBezTo>
                  <a:lnTo>
                    <a:pt x="45244" y="66675"/>
                  </a:lnTo>
                  <a:close/>
                  <a:moveTo>
                    <a:pt x="38100" y="102394"/>
                  </a:moveTo>
                  <a:cubicBezTo>
                    <a:pt x="38100" y="106337"/>
                    <a:pt x="41300" y="109538"/>
                    <a:pt x="45244" y="109538"/>
                  </a:cubicBezTo>
                  <a:lnTo>
                    <a:pt x="107156" y="109538"/>
                  </a:lnTo>
                  <a:cubicBezTo>
                    <a:pt x="111102" y="109538"/>
                    <a:pt x="114300" y="106339"/>
                    <a:pt x="114300" y="102394"/>
                  </a:cubicBezTo>
                  <a:cubicBezTo>
                    <a:pt x="114300" y="98449"/>
                    <a:pt x="111102" y="95250"/>
                    <a:pt x="107156" y="95250"/>
                  </a:cubicBezTo>
                  <a:lnTo>
                    <a:pt x="45244" y="95250"/>
                  </a:lnTo>
                  <a:cubicBezTo>
                    <a:pt x="41298" y="95250"/>
                    <a:pt x="38100" y="98449"/>
                    <a:pt x="38100" y="102394"/>
                  </a:cubicBezTo>
                  <a:close/>
                </a:path>
              </a:pathLst>
            </a:custGeom>
            <a:solidFill>
              <a:srgbClr val="8DC8E8"/>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8DC8E8"/>
                </a:solidFill>
                <a:effectLst/>
                <a:uLnTx/>
                <a:uFillTx/>
                <a:latin typeface="Segoe UI"/>
                <a:ea typeface="+mn-ea"/>
                <a:cs typeface="+mn-cs"/>
              </a:endParaRPr>
            </a:p>
          </p:txBody>
        </p:sp>
      </p:grpSp>
      <p:pic>
        <p:nvPicPr>
          <p:cNvPr id="9" name="Picture 8">
            <a:extLst>
              <a:ext uri="{FF2B5EF4-FFF2-40B4-BE49-F238E27FC236}">
                <a16:creationId xmlns:a16="http://schemas.microsoft.com/office/drawing/2014/main" id="{AB8EF99F-B8DA-1EB3-0172-2FD2A647CC50}"/>
              </a:ext>
            </a:extLst>
          </p:cNvPr>
          <p:cNvPicPr>
            <a:picLocks noChangeAspect="1"/>
          </p:cNvPicPr>
          <p:nvPr/>
        </p:nvPicPr>
        <p:blipFill>
          <a:blip r:embed="rId3"/>
          <a:stretch>
            <a:fillRect/>
          </a:stretch>
        </p:blipFill>
        <p:spPr>
          <a:xfrm>
            <a:off x="1075077" y="1868606"/>
            <a:ext cx="466725" cy="395830"/>
          </a:xfrm>
          <a:prstGeom prst="rect">
            <a:avLst/>
          </a:prstGeom>
        </p:spPr>
      </p:pic>
      <p:pic>
        <p:nvPicPr>
          <p:cNvPr id="13" name="Picture 12">
            <a:extLst>
              <a:ext uri="{FF2B5EF4-FFF2-40B4-BE49-F238E27FC236}">
                <a16:creationId xmlns:a16="http://schemas.microsoft.com/office/drawing/2014/main" id="{2B2E7C37-3519-4DFB-7313-50DD4CE1A88A}"/>
              </a:ext>
            </a:extLst>
          </p:cNvPr>
          <p:cNvPicPr>
            <a:picLocks noChangeAspect="1"/>
          </p:cNvPicPr>
          <p:nvPr/>
        </p:nvPicPr>
        <p:blipFill>
          <a:blip r:embed="rId4"/>
          <a:stretch>
            <a:fillRect/>
          </a:stretch>
        </p:blipFill>
        <p:spPr>
          <a:xfrm>
            <a:off x="1149641" y="4320221"/>
            <a:ext cx="394191" cy="479419"/>
          </a:xfrm>
          <a:prstGeom prst="rect">
            <a:avLst/>
          </a:prstGeom>
        </p:spPr>
      </p:pic>
      <p:pic>
        <p:nvPicPr>
          <p:cNvPr id="15" name="Graphic 14">
            <a:extLst>
              <a:ext uri="{FF2B5EF4-FFF2-40B4-BE49-F238E27FC236}">
                <a16:creationId xmlns:a16="http://schemas.microsoft.com/office/drawing/2014/main" id="{E841D0CC-5FC1-C451-9060-5F7149C7A7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6812" y="3165402"/>
            <a:ext cx="412012" cy="418879"/>
          </a:xfrm>
          <a:prstGeom prst="rect">
            <a:avLst/>
          </a:prstGeom>
        </p:spPr>
      </p:pic>
      <p:sp>
        <p:nvSpPr>
          <p:cNvPr id="16" name="Title 1">
            <a:extLst>
              <a:ext uri="{FF2B5EF4-FFF2-40B4-BE49-F238E27FC236}">
                <a16:creationId xmlns:a16="http://schemas.microsoft.com/office/drawing/2014/main" id="{F2057794-0A16-6047-91D6-584A3A4CAB5A}"/>
              </a:ext>
            </a:extLst>
          </p:cNvPr>
          <p:cNvSpPr txBox="1">
            <a:spLocks/>
          </p:cNvSpPr>
          <p:nvPr/>
        </p:nvSpPr>
        <p:spPr>
          <a:xfrm>
            <a:off x="2988571" y="2311136"/>
            <a:ext cx="1897754"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Try Prompts</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Hypothesis</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Find LLMs</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Safety:</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Azure AI Model Catalog</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Model Benchmark</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Azure AI Content Safety</a:t>
            </a:r>
            <a:endPar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a:ln w="3175">
                <a:noFill/>
              </a:ln>
              <a:solidFill>
                <a:srgbClr val="FFFFFF"/>
              </a:solidFill>
              <a:effectLst/>
              <a:uLnTx/>
              <a:uFillTx/>
              <a:latin typeface="Segoe Sans Text"/>
              <a:ea typeface="+mn-ea"/>
              <a:cs typeface="Segoe UI" pitchFamily="34" charset="0"/>
            </a:endParaRPr>
          </a:p>
        </p:txBody>
      </p:sp>
      <p:sp>
        <p:nvSpPr>
          <p:cNvPr id="69" name="Title 1">
            <a:extLst>
              <a:ext uri="{FF2B5EF4-FFF2-40B4-BE49-F238E27FC236}">
                <a16:creationId xmlns:a16="http://schemas.microsoft.com/office/drawing/2014/main" id="{2B2B380D-ED73-582C-B2DC-741BC164D1DC}"/>
              </a:ext>
            </a:extLst>
          </p:cNvPr>
          <p:cNvSpPr txBox="1">
            <a:spLocks/>
          </p:cNvSpPr>
          <p:nvPr/>
        </p:nvSpPr>
        <p:spPr>
          <a:xfrm>
            <a:off x="5406599" y="2311136"/>
            <a:ext cx="2003851" cy="22159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RAG</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Prompt Engineering or Fine-Tuning</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Evaluations</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Exception Handling</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Safety Meta prompt Components:</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Harmful content</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Grounding</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Copyright/IP</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Jailbreaks</a:t>
            </a:r>
            <a:endPar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a:ln w="3175">
                <a:noFill/>
              </a:ln>
              <a:solidFill>
                <a:srgbClr val="FFFFFF"/>
              </a:solidFill>
              <a:effectLst/>
              <a:uLnTx/>
              <a:uFillTx/>
              <a:latin typeface="Segoe Sans Text"/>
              <a:ea typeface="+mn-ea"/>
              <a:cs typeface="Segoe UI" pitchFamily="34" charset="0"/>
            </a:endParaRPr>
          </a:p>
        </p:txBody>
      </p:sp>
      <p:sp>
        <p:nvSpPr>
          <p:cNvPr id="70" name="Title 1">
            <a:extLst>
              <a:ext uri="{FF2B5EF4-FFF2-40B4-BE49-F238E27FC236}">
                <a16:creationId xmlns:a16="http://schemas.microsoft.com/office/drawing/2014/main" id="{5BBAB650-2C16-D252-E590-7085FC530747}"/>
              </a:ext>
            </a:extLst>
          </p:cNvPr>
          <p:cNvSpPr txBox="1">
            <a:spLocks/>
          </p:cNvSpPr>
          <p:nvPr/>
        </p:nvSpPr>
        <p:spPr>
          <a:xfrm>
            <a:off x="7943850" y="2311136"/>
            <a:ext cx="2192512"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Quota and Cost Management</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Safe Rollout/Staging (A/B)</a:t>
            </a:r>
            <a:endPar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Content Filtering</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Deploy LLM App/UI</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Monitoring for:</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err="1">
                <a:ln>
                  <a:noFill/>
                </a:ln>
                <a:solidFill>
                  <a:srgbClr val="FFFFFF"/>
                </a:solidFill>
                <a:effectLst/>
                <a:uLnTx/>
                <a:uFillTx/>
                <a:latin typeface="Segoe UI" panose="020B0502040204020203" pitchFamily="34" charset="0"/>
                <a:ea typeface="+mn-ea"/>
                <a:cs typeface="+mn-cs"/>
              </a:rPr>
              <a:t>Groundedness</a:t>
            </a:r>
            <a:endPar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Relevance</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Coherence</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Fluency</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Similarity </a:t>
            </a:r>
            <a:endPar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a:ln w="3175">
                <a:noFill/>
              </a:ln>
              <a:solidFill>
                <a:srgbClr val="FFFFFF"/>
              </a:solidFill>
              <a:effectLst/>
              <a:uLnTx/>
              <a:uFillTx/>
              <a:latin typeface="Segoe Sans Text"/>
              <a:ea typeface="+mn-ea"/>
              <a:cs typeface="Segoe UI" pitchFamily="34" charset="0"/>
            </a:endParaRPr>
          </a:p>
        </p:txBody>
      </p:sp>
    </p:spTree>
    <p:extLst>
      <p:ext uri="{BB962C8B-B14F-4D97-AF65-F5344CB8AC3E}">
        <p14:creationId xmlns:p14="http://schemas.microsoft.com/office/powerpoint/2010/main" val="40915006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6">
            <a:extLst>
              <a:ext uri="{FF2B5EF4-FFF2-40B4-BE49-F238E27FC236}">
                <a16:creationId xmlns:a16="http://schemas.microsoft.com/office/drawing/2014/main" id="{74B262A3-EA48-D5C6-D10D-DBC7740BE5D7}"/>
              </a:ext>
            </a:extLst>
          </p:cNvPr>
          <p:cNvSpPr>
            <a:spLocks noGrp="1"/>
          </p:cNvSpPr>
          <p:nvPr>
            <p:ph type="title"/>
          </p:nvPr>
        </p:nvSpPr>
        <p:spPr/>
        <p:txBody>
          <a:bodyPr wrap="square" anchor="t">
            <a:normAutofit/>
          </a:bodyPr>
          <a:lstStyle/>
          <a:p>
            <a:r>
              <a:rPr lang="en-US"/>
              <a:t>Evaluators</a:t>
            </a:r>
          </a:p>
        </p:txBody>
      </p:sp>
      <p:pic>
        <p:nvPicPr>
          <p:cNvPr id="9218" name="Picture 2" descr="thumbnail image 2 of blog post titled &#10; &#10; &#10;  &#10; &#10; &#10; &#10;    &#10;  &#10;   &#10;    &#10;      &#10;       New generative AI app evaluation and monitoring capabilities in Azure AI Studio&#10;       &#10;      &#10;     &#10;   &#10;  &#10; &#10;   &#10; &#10; &#10; &#10; &#10; &#10;">
            <a:extLst>
              <a:ext uri="{FF2B5EF4-FFF2-40B4-BE49-F238E27FC236}">
                <a16:creationId xmlns:a16="http://schemas.microsoft.com/office/drawing/2014/main" id="{00D82921-98A7-3DC8-C0A0-A973CDCDC0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581" y="1469519"/>
            <a:ext cx="11018838" cy="4269800"/>
          </a:xfrm>
          <a:prstGeom prst="rect">
            <a:avLst/>
          </a:prstGeom>
          <a:solidFill>
            <a:srgbClr val="FFFFFF"/>
          </a:solidFill>
        </p:spPr>
      </p:pic>
    </p:spTree>
    <p:extLst>
      <p:ext uri="{BB962C8B-B14F-4D97-AF65-F5344CB8AC3E}">
        <p14:creationId xmlns:p14="http://schemas.microsoft.com/office/powerpoint/2010/main" val="377037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7462-ECDE-4346-A297-C5508C5B2D84}"/>
            </a:ext>
          </a:extLst>
        </p:cNvPr>
        <p:cNvGrpSpPr/>
        <p:nvPr/>
      </p:nvGrpSpPr>
      <p:grpSpPr>
        <a:xfrm>
          <a:off x="0" y="0"/>
          <a:ext cx="0" cy="0"/>
          <a:chOff x="0" y="0"/>
          <a:chExt cx="0" cy="0"/>
        </a:xfrm>
      </p:grpSpPr>
      <p:sp>
        <p:nvSpPr>
          <p:cNvPr id="15" name="Rounded Rectangle 8">
            <a:extLst>
              <a:ext uri="{FF2B5EF4-FFF2-40B4-BE49-F238E27FC236}">
                <a16:creationId xmlns:a16="http://schemas.microsoft.com/office/drawing/2014/main" id="{BE94E901-32E6-9E91-9DCC-41E18BF4DE29}"/>
              </a:ext>
              <a:ext uri="{C183D7F6-B498-43B3-948B-1728B52AA6E4}">
                <adec:decorative xmlns:adec="http://schemas.microsoft.com/office/drawing/2017/decorative" val="1"/>
              </a:ext>
            </a:extLst>
          </p:cNvPr>
          <p:cNvSpPr/>
          <p:nvPr/>
        </p:nvSpPr>
        <p:spPr bwMode="auto">
          <a:xfrm>
            <a:off x="8492891" y="2125883"/>
            <a:ext cx="3190358" cy="1864844"/>
          </a:xfrm>
          <a:prstGeom prst="roundRect">
            <a:avLst>
              <a:gd name="adj" fmla="val 23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ounded Rectangle 8">
            <a:extLst>
              <a:ext uri="{FF2B5EF4-FFF2-40B4-BE49-F238E27FC236}">
                <a16:creationId xmlns:a16="http://schemas.microsoft.com/office/drawing/2014/main" id="{D9E462AD-8521-C69F-3B4B-1B46D36E3105}"/>
              </a:ext>
              <a:ext uri="{C183D7F6-B498-43B3-948B-1728B52AA6E4}">
                <adec:decorative xmlns:adec="http://schemas.microsoft.com/office/drawing/2017/decorative" val="1"/>
              </a:ext>
            </a:extLst>
          </p:cNvPr>
          <p:cNvSpPr/>
          <p:nvPr/>
        </p:nvSpPr>
        <p:spPr bwMode="auto">
          <a:xfrm>
            <a:off x="4280983" y="2152730"/>
            <a:ext cx="3860333" cy="1864844"/>
          </a:xfrm>
          <a:prstGeom prst="roundRect">
            <a:avLst>
              <a:gd name="adj" fmla="val 23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7139F920-6C30-B8F3-54F5-1E438C2E5F7E}"/>
              </a:ext>
            </a:extLst>
          </p:cNvPr>
          <p:cNvSpPr/>
          <p:nvPr/>
        </p:nvSpPr>
        <p:spPr bwMode="auto">
          <a:xfrm>
            <a:off x="586755" y="480770"/>
            <a:ext cx="1143808" cy="508261"/>
          </a:xfrm>
          <a:prstGeom prst="roundRect">
            <a:avLst>
              <a:gd name="adj" fmla="val 50000"/>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275850" fontAlgn="base">
              <a:spcBef>
                <a:spcPct val="0"/>
              </a:spcBef>
              <a:spcAft>
                <a:spcPct val="0"/>
              </a:spcAft>
              <a:tabLst>
                <a:tab pos="3701239" algn="l"/>
              </a:tabLst>
            </a:pPr>
            <a:r>
              <a:rPr lang="en-US" sz="2000" b="1">
                <a:ln w="3175">
                  <a:noFill/>
                </a:ln>
                <a:gradFill>
                  <a:gsLst>
                    <a:gs pos="53147">
                      <a:srgbClr val="FFFFFF"/>
                    </a:gs>
                    <a:gs pos="28000">
                      <a:srgbClr val="FFFFFF"/>
                    </a:gs>
                  </a:gsLst>
                  <a:path path="circle">
                    <a:fillToRect l="100000" b="100000"/>
                  </a:path>
                </a:gradFill>
                <a:latin typeface="+mj-lt"/>
                <a:cs typeface="Segoe UI" pitchFamily="34" charset="0"/>
              </a:rPr>
              <a:t>Demo</a:t>
            </a:r>
          </a:p>
        </p:txBody>
      </p:sp>
      <p:sp>
        <p:nvSpPr>
          <p:cNvPr id="2" name="Title 1">
            <a:extLst>
              <a:ext uri="{FF2B5EF4-FFF2-40B4-BE49-F238E27FC236}">
                <a16:creationId xmlns:a16="http://schemas.microsoft.com/office/drawing/2014/main" id="{34BCF7A9-52C3-990B-99F7-D0BD207D9CBC}"/>
              </a:ext>
            </a:extLst>
          </p:cNvPr>
          <p:cNvSpPr>
            <a:spLocks noGrp="1"/>
          </p:cNvSpPr>
          <p:nvPr>
            <p:ph type="title"/>
          </p:nvPr>
        </p:nvSpPr>
        <p:spPr>
          <a:xfrm>
            <a:off x="1966126" y="467638"/>
            <a:ext cx="9640657" cy="553998"/>
          </a:xfrm>
        </p:spPr>
        <p:txBody>
          <a:bodyPr>
            <a:normAutofit fontScale="90000"/>
          </a:bodyPr>
          <a:lstStyle/>
          <a:p>
            <a:r>
              <a:rPr lang="en-US" dirty="0">
                <a:cs typeface="Segoe UI"/>
              </a:rPr>
              <a:t>Evaluations </a:t>
            </a:r>
            <a:endParaRPr lang="en-TR" dirty="0">
              <a:cs typeface="Segoe UI"/>
            </a:endParaRPr>
          </a:p>
        </p:txBody>
      </p:sp>
      <p:grpSp>
        <p:nvGrpSpPr>
          <p:cNvPr id="19" name="Group 18" descr="screenshot of Groundedness and Relevance graphs">
            <a:extLst>
              <a:ext uri="{FF2B5EF4-FFF2-40B4-BE49-F238E27FC236}">
                <a16:creationId xmlns:a16="http://schemas.microsoft.com/office/drawing/2014/main" id="{46A3ECCE-E36E-8601-0CEB-CF980EC2E3D7}"/>
              </a:ext>
            </a:extLst>
          </p:cNvPr>
          <p:cNvGrpSpPr/>
          <p:nvPr/>
        </p:nvGrpSpPr>
        <p:grpSpPr>
          <a:xfrm>
            <a:off x="761582" y="2152730"/>
            <a:ext cx="3190358" cy="1864844"/>
            <a:chOff x="761582" y="1840843"/>
            <a:chExt cx="3190358" cy="1864844"/>
          </a:xfrm>
        </p:grpSpPr>
        <p:sp>
          <p:nvSpPr>
            <p:cNvPr id="12" name="Rounded Rectangle 8">
              <a:extLst>
                <a:ext uri="{FF2B5EF4-FFF2-40B4-BE49-F238E27FC236}">
                  <a16:creationId xmlns:a16="http://schemas.microsoft.com/office/drawing/2014/main" id="{69A157D0-7A37-2408-90F5-C1AC424E2C63}"/>
                </a:ext>
                <a:ext uri="{C183D7F6-B498-43B3-948B-1728B52AA6E4}">
                  <adec:decorative xmlns:adec="http://schemas.microsoft.com/office/drawing/2017/decorative" val="1"/>
                </a:ext>
              </a:extLst>
            </p:cNvPr>
            <p:cNvSpPr/>
            <p:nvPr/>
          </p:nvSpPr>
          <p:spPr bwMode="auto">
            <a:xfrm>
              <a:off x="761582" y="1840843"/>
              <a:ext cx="3190358" cy="1864844"/>
            </a:xfrm>
            <a:prstGeom prst="roundRect">
              <a:avLst>
                <a:gd name="adj" fmla="val 23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4026C2DC-84AC-3A4D-5E5B-28C68BCF5AE5}"/>
                </a:ext>
              </a:extLst>
            </p:cNvPr>
            <p:cNvPicPr>
              <a:picLocks noChangeAspect="1"/>
            </p:cNvPicPr>
            <p:nvPr/>
          </p:nvPicPr>
          <p:blipFill>
            <a:blip r:embed="rId2"/>
            <a:stretch>
              <a:fillRect/>
            </a:stretch>
          </p:blipFill>
          <p:spPr>
            <a:xfrm>
              <a:off x="958538" y="1952390"/>
              <a:ext cx="1385227" cy="1641750"/>
            </a:xfrm>
            <a:prstGeom prst="rect">
              <a:avLst/>
            </a:prstGeom>
          </p:spPr>
        </p:pic>
        <p:pic>
          <p:nvPicPr>
            <p:cNvPr id="16" name="Picture 15">
              <a:extLst>
                <a:ext uri="{FF2B5EF4-FFF2-40B4-BE49-F238E27FC236}">
                  <a16:creationId xmlns:a16="http://schemas.microsoft.com/office/drawing/2014/main" id="{6E61C9A7-09A7-786B-76CB-61554FE18F04}"/>
                </a:ext>
              </a:extLst>
            </p:cNvPr>
            <p:cNvPicPr>
              <a:picLocks noChangeAspect="1"/>
            </p:cNvPicPr>
            <p:nvPr/>
          </p:nvPicPr>
          <p:blipFill>
            <a:blip r:embed="rId3"/>
            <a:stretch>
              <a:fillRect/>
            </a:stretch>
          </p:blipFill>
          <p:spPr>
            <a:xfrm>
              <a:off x="2362974" y="1964498"/>
              <a:ext cx="1302227" cy="1641750"/>
            </a:xfrm>
            <a:prstGeom prst="rect">
              <a:avLst/>
            </a:prstGeom>
          </p:spPr>
        </p:pic>
      </p:grpSp>
      <p:pic>
        <p:nvPicPr>
          <p:cNvPr id="17" name="Picture 16" descr="App screenshot">
            <a:extLst>
              <a:ext uri="{FF2B5EF4-FFF2-40B4-BE49-F238E27FC236}">
                <a16:creationId xmlns:a16="http://schemas.microsoft.com/office/drawing/2014/main" id="{971C5ED2-B225-AA58-1FF9-19BC8A4624D1}"/>
              </a:ext>
            </a:extLst>
          </p:cNvPr>
          <p:cNvPicPr>
            <a:picLocks noChangeAspect="1"/>
          </p:cNvPicPr>
          <p:nvPr/>
        </p:nvPicPr>
        <p:blipFill>
          <a:blip r:embed="rId4"/>
          <a:stretch>
            <a:fillRect/>
          </a:stretch>
        </p:blipFill>
        <p:spPr>
          <a:xfrm>
            <a:off x="4522027" y="2429348"/>
            <a:ext cx="3378244" cy="1295826"/>
          </a:xfrm>
          <a:prstGeom prst="rect">
            <a:avLst/>
          </a:prstGeom>
        </p:spPr>
      </p:pic>
      <p:pic>
        <p:nvPicPr>
          <p:cNvPr id="18" name="Picture 17" descr="App screenshot">
            <a:extLst>
              <a:ext uri="{FF2B5EF4-FFF2-40B4-BE49-F238E27FC236}">
                <a16:creationId xmlns:a16="http://schemas.microsoft.com/office/drawing/2014/main" id="{5CC76626-0B45-B0D8-5AC2-8EF72D4C7E18}"/>
              </a:ext>
            </a:extLst>
          </p:cNvPr>
          <p:cNvPicPr>
            <a:picLocks noChangeAspect="1"/>
          </p:cNvPicPr>
          <p:nvPr/>
        </p:nvPicPr>
        <p:blipFill>
          <a:blip r:embed="rId5"/>
          <a:srcRect l="41847" t="38381" r="11805" b="19388"/>
          <a:stretch/>
        </p:blipFill>
        <p:spPr>
          <a:xfrm>
            <a:off x="8573564" y="2433054"/>
            <a:ext cx="2856854" cy="1250501"/>
          </a:xfrm>
          <a:prstGeom prst="rect">
            <a:avLst/>
          </a:prstGeom>
        </p:spPr>
      </p:pic>
      <p:sp>
        <p:nvSpPr>
          <p:cNvPr id="4" name="Text Placeholder 3">
            <a:extLst>
              <a:ext uri="{FF2B5EF4-FFF2-40B4-BE49-F238E27FC236}">
                <a16:creationId xmlns:a16="http://schemas.microsoft.com/office/drawing/2014/main" id="{47E5F45A-91DC-5E78-6270-781E62C5AB9F}"/>
              </a:ext>
            </a:extLst>
          </p:cNvPr>
          <p:cNvSpPr>
            <a:spLocks noGrp="1"/>
          </p:cNvSpPr>
          <p:nvPr>
            <p:ph type="body" sz="quarter" idx="4294967295"/>
          </p:nvPr>
        </p:nvSpPr>
        <p:spPr>
          <a:xfrm>
            <a:off x="427837" y="4313605"/>
            <a:ext cx="3831856" cy="553998"/>
          </a:xfrm>
          <a:noFill/>
          <a:ln>
            <a:noFill/>
          </a:ln>
        </p:spPr>
        <p:txBody>
          <a:bodyPr>
            <a:normAutofit lnSpcReduction="10000"/>
          </a:bodyPr>
          <a:lstStyle/>
          <a:p>
            <a:pPr marL="0" indent="0" algn="ctr">
              <a:buNone/>
            </a:pPr>
            <a:r>
              <a:rPr lang="en-US" sz="1800" dirty="0">
                <a:ln w="3175">
                  <a:noFill/>
                </a:ln>
                <a:latin typeface="+mj-lt"/>
              </a:rPr>
              <a:t>Evaluate outputs of application during local development</a:t>
            </a:r>
          </a:p>
        </p:txBody>
      </p:sp>
      <p:sp>
        <p:nvSpPr>
          <p:cNvPr id="6" name="Text Placeholder 3">
            <a:extLst>
              <a:ext uri="{FF2B5EF4-FFF2-40B4-BE49-F238E27FC236}">
                <a16:creationId xmlns:a16="http://schemas.microsoft.com/office/drawing/2014/main" id="{8AF51BF8-5E9A-9A89-9E91-D2B71BCFFBF4}"/>
              </a:ext>
            </a:extLst>
          </p:cNvPr>
          <p:cNvSpPr txBox="1">
            <a:spLocks/>
          </p:cNvSpPr>
          <p:nvPr/>
        </p:nvSpPr>
        <p:spPr>
          <a:xfrm>
            <a:off x="4606851" y="4261530"/>
            <a:ext cx="3190358" cy="553998"/>
          </a:xfrm>
          <a:prstGeom prst="rect">
            <a:avLst/>
          </a:prstGeom>
          <a:noFill/>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dirty="0">
                <a:ln w="3175">
                  <a:noFill/>
                </a:ln>
                <a:latin typeface="+mj-lt"/>
              </a:rPr>
              <a:t>Batch runs in the cloud </a:t>
            </a:r>
            <a:br>
              <a:rPr lang="en-US" sz="1800" dirty="0">
                <a:ln w="3175">
                  <a:noFill/>
                </a:ln>
                <a:latin typeface="+mj-lt"/>
              </a:rPr>
            </a:br>
            <a:r>
              <a:rPr lang="en-US" sz="1800" dirty="0">
                <a:ln w="3175">
                  <a:noFill/>
                </a:ln>
                <a:latin typeface="+mj-lt"/>
              </a:rPr>
              <a:t>for large data sets</a:t>
            </a:r>
          </a:p>
        </p:txBody>
      </p:sp>
      <p:sp>
        <p:nvSpPr>
          <p:cNvPr id="7" name="Text Placeholder 3">
            <a:extLst>
              <a:ext uri="{FF2B5EF4-FFF2-40B4-BE49-F238E27FC236}">
                <a16:creationId xmlns:a16="http://schemas.microsoft.com/office/drawing/2014/main" id="{654CAE5A-3555-C2A7-B9BF-2D4D20B5F0B1}"/>
              </a:ext>
            </a:extLst>
          </p:cNvPr>
          <p:cNvSpPr txBox="1">
            <a:spLocks/>
          </p:cNvSpPr>
          <p:nvPr/>
        </p:nvSpPr>
        <p:spPr>
          <a:xfrm>
            <a:off x="8461418" y="4286758"/>
            <a:ext cx="3253305" cy="553998"/>
          </a:xfrm>
          <a:prstGeom prst="rect">
            <a:avLst/>
          </a:prstGeom>
          <a:noFill/>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dirty="0">
                <a:ln w="3175">
                  <a:noFill/>
                </a:ln>
                <a:latin typeface="+mj-lt"/>
              </a:rPr>
              <a:t>Drill into results and </a:t>
            </a:r>
            <a:br>
              <a:rPr lang="en-US" sz="1800" dirty="0">
                <a:ln w="3175">
                  <a:noFill/>
                </a:ln>
                <a:latin typeface="+mj-lt"/>
              </a:rPr>
            </a:br>
            <a:r>
              <a:rPr lang="en-US" sz="1800" dirty="0">
                <a:ln w="3175">
                  <a:noFill/>
                </a:ln>
                <a:latin typeface="+mj-lt"/>
              </a:rPr>
              <a:t>add human feedback</a:t>
            </a:r>
          </a:p>
        </p:txBody>
      </p:sp>
    </p:spTree>
    <p:extLst>
      <p:ext uri="{BB962C8B-B14F-4D97-AF65-F5344CB8AC3E}">
        <p14:creationId xmlns:p14="http://schemas.microsoft.com/office/powerpoint/2010/main" val="27093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D146E-40A9-1771-4B8B-9458DCCBD157}"/>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D279701F-ECA7-3AA0-317F-933C5737A566}"/>
              </a:ext>
            </a:extLst>
          </p:cNvPr>
          <p:cNvSpPr>
            <a:spLocks noGrp="1"/>
          </p:cNvSpPr>
          <p:nvPr>
            <p:ph type="title"/>
          </p:nvPr>
        </p:nvSpPr>
        <p:spPr>
          <a:xfrm>
            <a:off x="838200" y="-6327"/>
            <a:ext cx="10515600" cy="1309029"/>
          </a:xfrm>
        </p:spPr>
        <p:txBody>
          <a:bodyPr>
            <a:normAutofit/>
          </a:bodyPr>
          <a:lstStyle/>
          <a:p>
            <a:pPr algn="ctr"/>
            <a:r>
              <a:rPr lang="en-US" sz="4000" dirty="0"/>
              <a:t>Robust GenAIOps Toolchains in Azure AI</a:t>
            </a:r>
          </a:p>
        </p:txBody>
      </p:sp>
      <p:sp>
        <p:nvSpPr>
          <p:cNvPr id="218" name="TextBox 217">
            <a:extLst>
              <a:ext uri="{FF2B5EF4-FFF2-40B4-BE49-F238E27FC236}">
                <a16:creationId xmlns:a16="http://schemas.microsoft.com/office/drawing/2014/main" id="{5228F597-2FF6-2A54-B806-816900558576}"/>
              </a:ext>
            </a:extLst>
          </p:cNvPr>
          <p:cNvSpPr txBox="1"/>
          <p:nvPr/>
        </p:nvSpPr>
        <p:spPr>
          <a:xfrm>
            <a:off x="584200" y="823846"/>
            <a:ext cx="11025188" cy="457200"/>
          </a:xfrm>
          <a:prstGeom prst="rect">
            <a:avLst/>
          </a:prstGeom>
          <a:noFill/>
        </p:spPr>
        <p:txBody>
          <a:bodyPr wrap="square" lIns="0" tIns="0" rIns="0" bIns="0" rtlCol="0" anchor="b">
            <a:spAutoFit/>
          </a:bodyPr>
          <a:lstStyle/>
          <a:p>
            <a:pPr algn="ctr"/>
            <a:r>
              <a:rPr lang="en-US" sz="240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cs typeface="Segoe UI" panose="020B0502040204020203" pitchFamily="34" charset="0"/>
              </a:rPr>
              <a:t>Bringing your AI apps to production</a:t>
            </a:r>
          </a:p>
        </p:txBody>
      </p:sp>
      <p:grpSp>
        <p:nvGrpSpPr>
          <p:cNvPr id="243" name="Group 242">
            <a:extLst>
              <a:ext uri="{FF2B5EF4-FFF2-40B4-BE49-F238E27FC236}">
                <a16:creationId xmlns:a16="http://schemas.microsoft.com/office/drawing/2014/main" id="{72B3DFAF-2CDE-55F1-B9C7-68E2ACA206E8}"/>
              </a:ext>
              <a:ext uri="{C183D7F6-B498-43B3-948B-1728B52AA6E4}">
                <adec:decorative xmlns:adec="http://schemas.microsoft.com/office/drawing/2017/decorative" val="1"/>
              </a:ext>
            </a:extLst>
          </p:cNvPr>
          <p:cNvGrpSpPr/>
          <p:nvPr/>
        </p:nvGrpSpPr>
        <p:grpSpPr>
          <a:xfrm>
            <a:off x="794084" y="1554035"/>
            <a:ext cx="10812699" cy="548640"/>
            <a:chOff x="839416" y="1999572"/>
            <a:chExt cx="10812699" cy="548640"/>
          </a:xfrm>
        </p:grpSpPr>
        <p:sp>
          <p:nvSpPr>
            <p:cNvPr id="227" name="Freeform: Shape 226">
              <a:extLst>
                <a:ext uri="{FF2B5EF4-FFF2-40B4-BE49-F238E27FC236}">
                  <a16:creationId xmlns:a16="http://schemas.microsoft.com/office/drawing/2014/main" id="{24863399-50F2-8404-F781-B9192417DA6A}"/>
                </a:ext>
              </a:extLst>
            </p:cNvPr>
            <p:cNvSpPr/>
            <p:nvPr/>
          </p:nvSpPr>
          <p:spPr>
            <a:xfrm>
              <a:off x="932507" y="1999572"/>
              <a:ext cx="10719608" cy="548640"/>
            </a:xfrm>
            <a:custGeom>
              <a:avLst/>
              <a:gdLst>
                <a:gd name="connsiteX0" fmla="*/ 103 w 3693144"/>
                <a:gd name="connsiteY0" fmla="*/ -211 h 561842"/>
                <a:gd name="connsiteX1" fmla="*/ 3576956 w 3693144"/>
                <a:gd name="connsiteY1" fmla="*/ -211 h 561842"/>
                <a:gd name="connsiteX2" fmla="*/ 3693247 w 3693144"/>
                <a:gd name="connsiteY2" fmla="*/ 280710 h 561842"/>
                <a:gd name="connsiteX3" fmla="*/ 3576956 w 3693144"/>
                <a:gd name="connsiteY3" fmla="*/ 561631 h 561842"/>
                <a:gd name="connsiteX4" fmla="*/ 103 w 3693144"/>
                <a:gd name="connsiteY4" fmla="*/ 561631 h 561842"/>
                <a:gd name="connsiteX0" fmla="*/ 0 w 3622477"/>
                <a:gd name="connsiteY0" fmla="*/ 0 h 561842"/>
                <a:gd name="connsiteX1" fmla="*/ 3576853 w 3622477"/>
                <a:gd name="connsiteY1" fmla="*/ 0 h 561842"/>
                <a:gd name="connsiteX2" fmla="*/ 3622477 w 3622477"/>
                <a:gd name="connsiteY2" fmla="*/ 299464 h 561842"/>
                <a:gd name="connsiteX3" fmla="*/ 3576853 w 3622477"/>
                <a:gd name="connsiteY3" fmla="*/ 561842 h 561842"/>
                <a:gd name="connsiteX4" fmla="*/ 0 w 3622477"/>
                <a:gd name="connsiteY4" fmla="*/ 561842 h 561842"/>
                <a:gd name="connsiteX5" fmla="*/ 0 w 3622477"/>
                <a:gd name="connsiteY5" fmla="*/ 0 h 5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477" h="561842">
                  <a:moveTo>
                    <a:pt x="0" y="0"/>
                  </a:moveTo>
                  <a:lnTo>
                    <a:pt x="3576853" y="0"/>
                  </a:lnTo>
                  <a:lnTo>
                    <a:pt x="3622477" y="299464"/>
                  </a:lnTo>
                  <a:lnTo>
                    <a:pt x="3576853" y="561842"/>
                  </a:lnTo>
                  <a:lnTo>
                    <a:pt x="0" y="561842"/>
                  </a:lnTo>
                  <a:lnTo>
                    <a:pt x="0" y="0"/>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215900" dist="38100" sx="103000" sy="103000" algn="l"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dirty="0">
                <a:gradFill>
                  <a:gsLst>
                    <a:gs pos="1399">
                      <a:srgbClr val="FFFFFF"/>
                    </a:gs>
                    <a:gs pos="17000">
                      <a:srgbClr val="FFFFFF"/>
                    </a:gs>
                  </a:gsLst>
                  <a:path path="circle">
                    <a:fillToRect l="100000" t="100000"/>
                  </a:path>
                </a:gradFill>
                <a:latin typeface="Segoe UI Variable Display Semibold" pitchFamily="2" charset="0"/>
              </a:endParaRPr>
            </a:p>
          </p:txBody>
        </p:sp>
        <p:sp>
          <p:nvSpPr>
            <p:cNvPr id="237" name="Freeform: Shape 236">
              <a:extLst>
                <a:ext uri="{FF2B5EF4-FFF2-40B4-BE49-F238E27FC236}">
                  <a16:creationId xmlns:a16="http://schemas.microsoft.com/office/drawing/2014/main" id="{D437176A-C6AD-15DF-B3FC-D03F0B2915C7}"/>
                </a:ext>
              </a:extLst>
            </p:cNvPr>
            <p:cNvSpPr/>
            <p:nvPr/>
          </p:nvSpPr>
          <p:spPr>
            <a:xfrm>
              <a:off x="5595042" y="1999572"/>
              <a:ext cx="2512210" cy="548640"/>
            </a:xfrm>
            <a:custGeom>
              <a:avLst/>
              <a:gdLst>
                <a:gd name="connsiteX0" fmla="*/ 0 w 2512210"/>
                <a:gd name="connsiteY0" fmla="*/ 0 h 548640"/>
                <a:gd name="connsiteX1" fmla="*/ 2377774 w 2512210"/>
                <a:gd name="connsiteY1" fmla="*/ 0 h 548640"/>
                <a:gd name="connsiteX2" fmla="*/ 2512210 w 2512210"/>
                <a:gd name="connsiteY2" fmla="*/ 292427 h 548640"/>
                <a:gd name="connsiteX3" fmla="*/ 2377774 w 2512210"/>
                <a:gd name="connsiteY3" fmla="*/ 548640 h 548640"/>
                <a:gd name="connsiteX4" fmla="*/ 0 w 251221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210" h="548640">
                  <a:moveTo>
                    <a:pt x="0" y="0"/>
                  </a:moveTo>
                  <a:lnTo>
                    <a:pt x="2377774" y="0"/>
                  </a:lnTo>
                  <a:lnTo>
                    <a:pt x="2512210" y="292427"/>
                  </a:lnTo>
                  <a:lnTo>
                    <a:pt x="2377774" y="548640"/>
                  </a:lnTo>
                  <a:lnTo>
                    <a:pt x="0" y="548640"/>
                  </a:lnTo>
                  <a:close/>
                </a:path>
              </a:pathLst>
            </a:custGeom>
            <a:gradFill flip="none" rotWithShape="1">
              <a:gsLst>
                <a:gs pos="100000">
                  <a:srgbClr val="3F64CF"/>
                </a:gs>
                <a:gs pos="0">
                  <a:srgbClr val="B73EC5"/>
                </a:gs>
              </a:gsLst>
              <a:path path="circle">
                <a:fillToRect l="100000" t="100000"/>
              </a:path>
              <a:tileRect r="-100000" b="-100000"/>
            </a:gradFill>
            <a:ln w="19050" cap="rnd">
              <a:noFill/>
              <a:headEnd type="none" w="med" len="med"/>
              <a:tailEnd type="none" w="med" len="med"/>
            </a:ln>
            <a:effectLst>
              <a:outerShdw blurRad="215900" dist="38100" sx="103000" sy="103000" algn="l"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algn="ctr" defTabSz="932449">
                <a:spcBef>
                  <a:spcPts val="600"/>
                </a:spcBef>
              </a:pPr>
              <a:endParaRPr lang="en-US" sz="1600" dirty="0">
                <a:gradFill>
                  <a:gsLst>
                    <a:gs pos="1399">
                      <a:srgbClr val="FFFFFF"/>
                    </a:gs>
                    <a:gs pos="17000">
                      <a:srgbClr val="FFFFFF"/>
                    </a:gs>
                  </a:gsLst>
                  <a:path path="circle">
                    <a:fillToRect l="100000" t="100000"/>
                  </a:path>
                </a:gradFill>
                <a:latin typeface="Segoe UI Variable Display Semibold" pitchFamily="2" charset="0"/>
              </a:endParaRPr>
            </a:p>
          </p:txBody>
        </p:sp>
        <p:sp>
          <p:nvSpPr>
            <p:cNvPr id="238" name="Freeform: Shape 237">
              <a:extLst>
                <a:ext uri="{FF2B5EF4-FFF2-40B4-BE49-F238E27FC236}">
                  <a16:creationId xmlns:a16="http://schemas.microsoft.com/office/drawing/2014/main" id="{EDFDA139-9CA9-2EB2-51F2-9DB42AEBD39C}"/>
                </a:ext>
              </a:extLst>
            </p:cNvPr>
            <p:cNvSpPr/>
            <p:nvPr/>
          </p:nvSpPr>
          <p:spPr>
            <a:xfrm>
              <a:off x="3224314" y="1999572"/>
              <a:ext cx="2512210" cy="548640"/>
            </a:xfrm>
            <a:custGeom>
              <a:avLst/>
              <a:gdLst>
                <a:gd name="connsiteX0" fmla="*/ 0 w 2512210"/>
                <a:gd name="connsiteY0" fmla="*/ 0 h 548640"/>
                <a:gd name="connsiteX1" fmla="*/ 2377774 w 2512210"/>
                <a:gd name="connsiteY1" fmla="*/ 0 h 548640"/>
                <a:gd name="connsiteX2" fmla="*/ 2512210 w 2512210"/>
                <a:gd name="connsiteY2" fmla="*/ 292427 h 548640"/>
                <a:gd name="connsiteX3" fmla="*/ 2377774 w 2512210"/>
                <a:gd name="connsiteY3" fmla="*/ 548640 h 548640"/>
                <a:gd name="connsiteX4" fmla="*/ 0 w 251221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210" h="548640">
                  <a:moveTo>
                    <a:pt x="0" y="0"/>
                  </a:moveTo>
                  <a:lnTo>
                    <a:pt x="2377774" y="0"/>
                  </a:lnTo>
                  <a:lnTo>
                    <a:pt x="2512210" y="292427"/>
                  </a:lnTo>
                  <a:lnTo>
                    <a:pt x="2377774" y="548640"/>
                  </a:lnTo>
                  <a:lnTo>
                    <a:pt x="0" y="548640"/>
                  </a:lnTo>
                  <a:close/>
                </a:path>
              </a:pathLst>
            </a:custGeom>
            <a:gradFill flip="none" rotWithShape="1">
              <a:gsLst>
                <a:gs pos="0">
                  <a:srgbClr val="4A64CF"/>
                </a:gs>
                <a:gs pos="100000">
                  <a:srgbClr val="1383BE"/>
                </a:gs>
              </a:gsLst>
              <a:path path="circle">
                <a:fillToRect l="100000" t="100000"/>
              </a:path>
              <a:tileRect r="-100000" b="-100000"/>
            </a:gradFill>
            <a:ln w="19050" cap="rnd">
              <a:noFill/>
              <a:headEnd type="none" w="med" len="med"/>
              <a:tailEnd type="none" w="med" len="med"/>
            </a:ln>
            <a:effectLst>
              <a:outerShdw blurRad="215900" dist="38100" sx="103000" sy="103000" algn="l"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algn="ctr" defTabSz="932449">
                <a:spcBef>
                  <a:spcPts val="600"/>
                </a:spcBef>
              </a:pPr>
              <a:endParaRPr lang="en-US" sz="1600" dirty="0">
                <a:gradFill>
                  <a:gsLst>
                    <a:gs pos="1399">
                      <a:srgbClr val="FFFFFF"/>
                    </a:gs>
                    <a:gs pos="17000">
                      <a:srgbClr val="FFFFFF"/>
                    </a:gs>
                  </a:gsLst>
                  <a:path path="circle">
                    <a:fillToRect l="100000" t="100000"/>
                  </a:path>
                </a:gradFill>
                <a:latin typeface="Segoe UI Variable Display Semibold" pitchFamily="2" charset="0"/>
              </a:endParaRPr>
            </a:p>
          </p:txBody>
        </p:sp>
        <p:sp>
          <p:nvSpPr>
            <p:cNvPr id="239" name="Freeform: Shape 238">
              <a:extLst>
                <a:ext uri="{FF2B5EF4-FFF2-40B4-BE49-F238E27FC236}">
                  <a16:creationId xmlns:a16="http://schemas.microsoft.com/office/drawing/2014/main" id="{121FFD3A-1245-5FE7-C92B-E244879EC8ED}"/>
                </a:ext>
              </a:extLst>
            </p:cNvPr>
            <p:cNvSpPr/>
            <p:nvPr/>
          </p:nvSpPr>
          <p:spPr>
            <a:xfrm>
              <a:off x="839416" y="1999572"/>
              <a:ext cx="2512210" cy="548640"/>
            </a:xfrm>
            <a:custGeom>
              <a:avLst/>
              <a:gdLst>
                <a:gd name="connsiteX0" fmla="*/ 0 w 2512210"/>
                <a:gd name="connsiteY0" fmla="*/ 0 h 548640"/>
                <a:gd name="connsiteX1" fmla="*/ 2377774 w 2512210"/>
                <a:gd name="connsiteY1" fmla="*/ 0 h 548640"/>
                <a:gd name="connsiteX2" fmla="*/ 2512210 w 2512210"/>
                <a:gd name="connsiteY2" fmla="*/ 292427 h 548640"/>
                <a:gd name="connsiteX3" fmla="*/ 2377774 w 2512210"/>
                <a:gd name="connsiteY3" fmla="*/ 548640 h 548640"/>
                <a:gd name="connsiteX4" fmla="*/ 0 w 251221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210" h="548640">
                  <a:moveTo>
                    <a:pt x="0" y="0"/>
                  </a:moveTo>
                  <a:lnTo>
                    <a:pt x="2377774" y="0"/>
                  </a:lnTo>
                  <a:lnTo>
                    <a:pt x="2512210" y="292427"/>
                  </a:lnTo>
                  <a:lnTo>
                    <a:pt x="2377774" y="548640"/>
                  </a:lnTo>
                  <a:lnTo>
                    <a:pt x="0" y="548640"/>
                  </a:lnTo>
                  <a:close/>
                </a:path>
              </a:pathLst>
            </a:custGeom>
            <a:gradFill flip="none" rotWithShape="1">
              <a:gsLst>
                <a:gs pos="0">
                  <a:srgbClr val="1283BF"/>
                </a:gs>
                <a:gs pos="100000">
                  <a:srgbClr val="399A92"/>
                </a:gs>
              </a:gsLst>
              <a:path path="circle">
                <a:fillToRect l="100000" t="100000"/>
              </a:path>
              <a:tileRect r="-100000" b="-100000"/>
            </a:gradFill>
            <a:ln w="19050" cap="rnd">
              <a:noFill/>
              <a:headEnd type="none" w="med" len="med"/>
              <a:tailEnd type="none" w="med" len="med"/>
            </a:ln>
            <a:effectLst>
              <a:outerShdw blurRad="215900" dist="38100" sx="103000" sy="103000" algn="l"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algn="ctr" defTabSz="932449">
                <a:spcBef>
                  <a:spcPts val="600"/>
                </a:spcBef>
              </a:pPr>
              <a:endParaRPr lang="en-US" sz="1600" dirty="0">
                <a:gradFill>
                  <a:gsLst>
                    <a:gs pos="1399">
                      <a:srgbClr val="FFFFFF"/>
                    </a:gs>
                    <a:gs pos="17000">
                      <a:srgbClr val="FFFFFF"/>
                    </a:gs>
                  </a:gsLst>
                  <a:path path="circle">
                    <a:fillToRect l="100000" t="100000"/>
                  </a:path>
                </a:gradFill>
                <a:latin typeface="Segoe UI Variable Display Semibold" pitchFamily="2" charset="0"/>
              </a:endParaRPr>
            </a:p>
          </p:txBody>
        </p:sp>
      </p:grpSp>
      <p:sp>
        <p:nvSpPr>
          <p:cNvPr id="7" name="Freeform: Shape 6">
            <a:extLst>
              <a:ext uri="{FF2B5EF4-FFF2-40B4-BE49-F238E27FC236}">
                <a16:creationId xmlns:a16="http://schemas.microsoft.com/office/drawing/2014/main" id="{3AF179F2-B68A-C265-4A51-D69B1496BC09}"/>
              </a:ext>
              <a:ext uri="{C183D7F6-B498-43B3-948B-1728B52AA6E4}">
                <adec:decorative xmlns:adec="http://schemas.microsoft.com/office/drawing/2017/decorative" val="1"/>
              </a:ext>
            </a:extLst>
          </p:cNvPr>
          <p:cNvSpPr/>
          <p:nvPr/>
        </p:nvSpPr>
        <p:spPr>
          <a:xfrm>
            <a:off x="9122612" y="1730301"/>
            <a:ext cx="1087358" cy="169523"/>
          </a:xfrm>
          <a:custGeom>
            <a:avLst/>
            <a:gdLst>
              <a:gd name="connsiteX0" fmla="*/ 904378 w 1087358"/>
              <a:gd name="connsiteY0" fmla="*/ 71673 h 169523"/>
              <a:gd name="connsiteX1" fmla="*/ 880766 w 1087358"/>
              <a:gd name="connsiteY1" fmla="*/ 82123 h 169523"/>
              <a:gd name="connsiteX2" fmla="*/ 872121 w 1087358"/>
              <a:gd name="connsiteY2" fmla="*/ 110997 h 169523"/>
              <a:gd name="connsiteX3" fmla="*/ 880887 w 1087358"/>
              <a:gd name="connsiteY3" fmla="*/ 138876 h 169523"/>
              <a:gd name="connsiteX4" fmla="*/ 904378 w 1087358"/>
              <a:gd name="connsiteY4" fmla="*/ 149065 h 169523"/>
              <a:gd name="connsiteX5" fmla="*/ 927506 w 1087358"/>
              <a:gd name="connsiteY5" fmla="*/ 139048 h 169523"/>
              <a:gd name="connsiteX6" fmla="*/ 935546 w 1087358"/>
              <a:gd name="connsiteY6" fmla="*/ 110520 h 169523"/>
              <a:gd name="connsiteX7" fmla="*/ 927506 w 1087358"/>
              <a:gd name="connsiteY7" fmla="*/ 81818 h 169523"/>
              <a:gd name="connsiteX8" fmla="*/ 904378 w 1087358"/>
              <a:gd name="connsiteY8" fmla="*/ 71673 h 169523"/>
              <a:gd name="connsiteX9" fmla="*/ 392545 w 1087358"/>
              <a:gd name="connsiteY9" fmla="*/ 71673 h 169523"/>
              <a:gd name="connsiteX10" fmla="*/ 370120 w 1087358"/>
              <a:gd name="connsiteY10" fmla="*/ 82339 h 169523"/>
              <a:gd name="connsiteX11" fmla="*/ 361934 w 1087358"/>
              <a:gd name="connsiteY11" fmla="*/ 111952 h 169523"/>
              <a:gd name="connsiteX12" fmla="*/ 369756 w 1087358"/>
              <a:gd name="connsiteY12" fmla="*/ 139092 h 169523"/>
              <a:gd name="connsiteX13" fmla="*/ 390898 w 1087358"/>
              <a:gd name="connsiteY13" fmla="*/ 149065 h 169523"/>
              <a:gd name="connsiteX14" fmla="*/ 412089 w 1087358"/>
              <a:gd name="connsiteY14" fmla="*/ 139441 h 169523"/>
              <a:gd name="connsiteX15" fmla="*/ 420225 w 1087358"/>
              <a:gd name="connsiteY15" fmla="*/ 115160 h 169523"/>
              <a:gd name="connsiteX16" fmla="*/ 420225 w 1087358"/>
              <a:gd name="connsiteY16" fmla="*/ 100419 h 169523"/>
              <a:gd name="connsiteX17" fmla="*/ 412452 w 1087358"/>
              <a:gd name="connsiteY17" fmla="*/ 80040 h 169523"/>
              <a:gd name="connsiteX18" fmla="*/ 392545 w 1087358"/>
              <a:gd name="connsiteY18" fmla="*/ 71673 h 169523"/>
              <a:gd name="connsiteX19" fmla="*/ 260173 w 1087358"/>
              <a:gd name="connsiteY19" fmla="*/ 71673 h 169523"/>
              <a:gd name="connsiteX20" fmla="*/ 236561 w 1087358"/>
              <a:gd name="connsiteY20" fmla="*/ 82123 h 169523"/>
              <a:gd name="connsiteX21" fmla="*/ 227916 w 1087358"/>
              <a:gd name="connsiteY21" fmla="*/ 110997 h 169523"/>
              <a:gd name="connsiteX22" fmla="*/ 236682 w 1087358"/>
              <a:gd name="connsiteY22" fmla="*/ 138876 h 169523"/>
              <a:gd name="connsiteX23" fmla="*/ 260173 w 1087358"/>
              <a:gd name="connsiteY23" fmla="*/ 149065 h 169523"/>
              <a:gd name="connsiteX24" fmla="*/ 283300 w 1087358"/>
              <a:gd name="connsiteY24" fmla="*/ 139048 h 169523"/>
              <a:gd name="connsiteX25" fmla="*/ 291341 w 1087358"/>
              <a:gd name="connsiteY25" fmla="*/ 110520 h 169523"/>
              <a:gd name="connsiteX26" fmla="*/ 283300 w 1087358"/>
              <a:gd name="connsiteY26" fmla="*/ 81818 h 169523"/>
              <a:gd name="connsiteX27" fmla="*/ 260173 w 1087358"/>
              <a:gd name="connsiteY27" fmla="*/ 71673 h 169523"/>
              <a:gd name="connsiteX28" fmla="*/ 792785 w 1087358"/>
              <a:gd name="connsiteY28" fmla="*/ 53941 h 169523"/>
              <a:gd name="connsiteX29" fmla="*/ 818286 w 1087358"/>
              <a:gd name="connsiteY29" fmla="*/ 53941 h 169523"/>
              <a:gd name="connsiteX30" fmla="*/ 818286 w 1087358"/>
              <a:gd name="connsiteY30" fmla="*/ 166666 h 169523"/>
              <a:gd name="connsiteX31" fmla="*/ 792785 w 1087358"/>
              <a:gd name="connsiteY31" fmla="*/ 166666 h 169523"/>
              <a:gd name="connsiteX32" fmla="*/ 475005 w 1087358"/>
              <a:gd name="connsiteY32" fmla="*/ 53941 h 169523"/>
              <a:gd name="connsiteX33" fmla="*/ 500458 w 1087358"/>
              <a:gd name="connsiteY33" fmla="*/ 53941 h 169523"/>
              <a:gd name="connsiteX34" fmla="*/ 500458 w 1087358"/>
              <a:gd name="connsiteY34" fmla="*/ 118672 h 169523"/>
              <a:gd name="connsiteX35" fmla="*/ 523851 w 1087358"/>
              <a:gd name="connsiteY35" fmla="*/ 149065 h 169523"/>
              <a:gd name="connsiteX36" fmla="*/ 542450 w 1087358"/>
              <a:gd name="connsiteY36" fmla="*/ 140698 h 169523"/>
              <a:gd name="connsiteX37" fmla="*/ 549764 w 1087358"/>
              <a:gd name="connsiteY37" fmla="*/ 118803 h 169523"/>
              <a:gd name="connsiteX38" fmla="*/ 549764 w 1087358"/>
              <a:gd name="connsiteY38" fmla="*/ 53941 h 169523"/>
              <a:gd name="connsiteX39" fmla="*/ 575216 w 1087358"/>
              <a:gd name="connsiteY39" fmla="*/ 53941 h 169523"/>
              <a:gd name="connsiteX40" fmla="*/ 575216 w 1087358"/>
              <a:gd name="connsiteY40" fmla="*/ 166666 h 169523"/>
              <a:gd name="connsiteX41" fmla="*/ 549764 w 1087358"/>
              <a:gd name="connsiteY41" fmla="*/ 166666 h 169523"/>
              <a:gd name="connsiteX42" fmla="*/ 549764 w 1087358"/>
              <a:gd name="connsiteY42" fmla="*/ 148847 h 169523"/>
              <a:gd name="connsiteX43" fmla="*/ 549328 w 1087358"/>
              <a:gd name="connsiteY43" fmla="*/ 148847 h 169523"/>
              <a:gd name="connsiteX44" fmla="*/ 514818 w 1087358"/>
              <a:gd name="connsiteY44" fmla="*/ 169313 h 169523"/>
              <a:gd name="connsiteX45" fmla="*/ 475005 w 1087358"/>
              <a:gd name="connsiteY45" fmla="*/ 121316 h 169523"/>
              <a:gd name="connsiteX46" fmla="*/ 181660 w 1087358"/>
              <a:gd name="connsiteY46" fmla="*/ 51989 h 169523"/>
              <a:gd name="connsiteX47" fmla="*/ 192195 w 1087358"/>
              <a:gd name="connsiteY47" fmla="*/ 54070 h 169523"/>
              <a:gd name="connsiteX48" fmla="*/ 192195 w 1087358"/>
              <a:gd name="connsiteY48" fmla="*/ 78263 h 169523"/>
              <a:gd name="connsiteX49" fmla="*/ 178876 w 1087358"/>
              <a:gd name="connsiteY49" fmla="*/ 74664 h 169523"/>
              <a:gd name="connsiteX50" fmla="*/ 160034 w 1087358"/>
              <a:gd name="connsiteY50" fmla="*/ 84898 h 169523"/>
              <a:gd name="connsiteX51" fmla="*/ 152478 w 1087358"/>
              <a:gd name="connsiteY51" fmla="*/ 112731 h 169523"/>
              <a:gd name="connsiteX52" fmla="*/ 152478 w 1087358"/>
              <a:gd name="connsiteY52" fmla="*/ 166666 h 169523"/>
              <a:gd name="connsiteX53" fmla="*/ 126954 w 1087358"/>
              <a:gd name="connsiteY53" fmla="*/ 166666 h 169523"/>
              <a:gd name="connsiteX54" fmla="*/ 126954 w 1087358"/>
              <a:gd name="connsiteY54" fmla="*/ 53941 h 169523"/>
              <a:gd name="connsiteX55" fmla="*/ 152478 w 1087358"/>
              <a:gd name="connsiteY55" fmla="*/ 53941 h 169523"/>
              <a:gd name="connsiteX56" fmla="*/ 152478 w 1087358"/>
              <a:gd name="connsiteY56" fmla="*/ 77180 h 169523"/>
              <a:gd name="connsiteX57" fmla="*/ 152890 w 1087358"/>
              <a:gd name="connsiteY57" fmla="*/ 77180 h 169523"/>
              <a:gd name="connsiteX58" fmla="*/ 164369 w 1087358"/>
              <a:gd name="connsiteY58" fmla="*/ 58623 h 169523"/>
              <a:gd name="connsiteX59" fmla="*/ 181660 w 1087358"/>
              <a:gd name="connsiteY59" fmla="*/ 51989 h 169523"/>
              <a:gd name="connsiteX60" fmla="*/ 1049803 w 1087358"/>
              <a:gd name="connsiteY60" fmla="*/ 51297 h 169523"/>
              <a:gd name="connsiteX61" fmla="*/ 1077823 w 1087358"/>
              <a:gd name="connsiteY61" fmla="*/ 63263 h 169523"/>
              <a:gd name="connsiteX62" fmla="*/ 1087461 w 1087358"/>
              <a:gd name="connsiteY62" fmla="*/ 97775 h 169523"/>
              <a:gd name="connsiteX63" fmla="*/ 1087461 w 1087358"/>
              <a:gd name="connsiteY63" fmla="*/ 166666 h 169523"/>
              <a:gd name="connsiteX64" fmla="*/ 1062009 w 1087358"/>
              <a:gd name="connsiteY64" fmla="*/ 166666 h 169523"/>
              <a:gd name="connsiteX65" fmla="*/ 1062009 w 1087358"/>
              <a:gd name="connsiteY65" fmla="*/ 103151 h 169523"/>
              <a:gd name="connsiteX66" fmla="*/ 1039729 w 1087358"/>
              <a:gd name="connsiteY66" fmla="*/ 71586 h 169523"/>
              <a:gd name="connsiteX67" fmla="*/ 1020501 w 1087358"/>
              <a:gd name="connsiteY67" fmla="*/ 80302 h 169523"/>
              <a:gd name="connsiteX68" fmla="*/ 1012920 w 1087358"/>
              <a:gd name="connsiteY68" fmla="*/ 102369 h 169523"/>
              <a:gd name="connsiteX69" fmla="*/ 1012920 w 1087358"/>
              <a:gd name="connsiteY69" fmla="*/ 166666 h 169523"/>
              <a:gd name="connsiteX70" fmla="*/ 987347 w 1087358"/>
              <a:gd name="connsiteY70" fmla="*/ 166666 h 169523"/>
              <a:gd name="connsiteX71" fmla="*/ 987347 w 1087358"/>
              <a:gd name="connsiteY71" fmla="*/ 53941 h 169523"/>
              <a:gd name="connsiteX72" fmla="*/ 1012920 w 1087358"/>
              <a:gd name="connsiteY72" fmla="*/ 53941 h 169523"/>
              <a:gd name="connsiteX73" fmla="*/ 1012920 w 1087358"/>
              <a:gd name="connsiteY73" fmla="*/ 72671 h 169523"/>
              <a:gd name="connsiteX74" fmla="*/ 1013356 w 1087358"/>
              <a:gd name="connsiteY74" fmla="*/ 72671 h 169523"/>
              <a:gd name="connsiteX75" fmla="*/ 1049803 w 1087358"/>
              <a:gd name="connsiteY75" fmla="*/ 51297 h 169523"/>
              <a:gd name="connsiteX76" fmla="*/ 905928 w 1087358"/>
              <a:gd name="connsiteY76" fmla="*/ 51297 h 169523"/>
              <a:gd name="connsiteX77" fmla="*/ 946952 w 1087358"/>
              <a:gd name="connsiteY77" fmla="*/ 66818 h 169523"/>
              <a:gd name="connsiteX78" fmla="*/ 961701 w 1087358"/>
              <a:gd name="connsiteY78" fmla="*/ 109871 h 169523"/>
              <a:gd name="connsiteX79" fmla="*/ 945838 w 1087358"/>
              <a:gd name="connsiteY79" fmla="*/ 153097 h 169523"/>
              <a:gd name="connsiteX80" fmla="*/ 903167 w 1087358"/>
              <a:gd name="connsiteY80" fmla="*/ 169313 h 169523"/>
              <a:gd name="connsiteX81" fmla="*/ 861610 w 1087358"/>
              <a:gd name="connsiteY81" fmla="*/ 153530 h 169523"/>
              <a:gd name="connsiteX82" fmla="*/ 846087 w 1087358"/>
              <a:gd name="connsiteY82" fmla="*/ 111649 h 169523"/>
              <a:gd name="connsiteX83" fmla="*/ 862264 w 1087358"/>
              <a:gd name="connsiteY83" fmla="*/ 67251 h 169523"/>
              <a:gd name="connsiteX84" fmla="*/ 905928 w 1087358"/>
              <a:gd name="connsiteY84" fmla="*/ 51297 h 169523"/>
              <a:gd name="connsiteX85" fmla="*/ 664675 w 1087358"/>
              <a:gd name="connsiteY85" fmla="*/ 51297 h 169523"/>
              <a:gd name="connsiteX86" fmla="*/ 691775 w 1087358"/>
              <a:gd name="connsiteY86" fmla="*/ 56717 h 169523"/>
              <a:gd name="connsiteX87" fmla="*/ 691775 w 1087358"/>
              <a:gd name="connsiteY87" fmla="*/ 80476 h 169523"/>
              <a:gd name="connsiteX88" fmla="*/ 666758 w 1087358"/>
              <a:gd name="connsiteY88" fmla="*/ 71673 h 169523"/>
              <a:gd name="connsiteX89" fmla="*/ 640289 w 1087358"/>
              <a:gd name="connsiteY89" fmla="*/ 82644 h 169523"/>
              <a:gd name="connsiteX90" fmla="*/ 629996 w 1087358"/>
              <a:gd name="connsiteY90" fmla="*/ 111300 h 169523"/>
              <a:gd name="connsiteX91" fmla="*/ 639683 w 1087358"/>
              <a:gd name="connsiteY91" fmla="*/ 138918 h 169523"/>
              <a:gd name="connsiteX92" fmla="*/ 665765 w 1087358"/>
              <a:gd name="connsiteY92" fmla="*/ 149065 h 169523"/>
              <a:gd name="connsiteX93" fmla="*/ 691702 w 1087358"/>
              <a:gd name="connsiteY93" fmla="*/ 139266 h 169523"/>
              <a:gd name="connsiteX94" fmla="*/ 691702 w 1087358"/>
              <a:gd name="connsiteY94" fmla="*/ 161508 h 169523"/>
              <a:gd name="connsiteX95" fmla="*/ 659735 w 1087358"/>
              <a:gd name="connsiteY95" fmla="*/ 169313 h 169523"/>
              <a:gd name="connsiteX96" fmla="*/ 619316 w 1087358"/>
              <a:gd name="connsiteY96" fmla="*/ 153618 h 169523"/>
              <a:gd name="connsiteX97" fmla="*/ 603963 w 1087358"/>
              <a:gd name="connsiteY97" fmla="*/ 112949 h 169523"/>
              <a:gd name="connsiteX98" fmla="*/ 620478 w 1087358"/>
              <a:gd name="connsiteY98" fmla="*/ 68205 h 169523"/>
              <a:gd name="connsiteX99" fmla="*/ 664675 w 1087358"/>
              <a:gd name="connsiteY99" fmla="*/ 51297 h 169523"/>
              <a:gd name="connsiteX100" fmla="*/ 261723 w 1087358"/>
              <a:gd name="connsiteY100" fmla="*/ 51297 h 169523"/>
              <a:gd name="connsiteX101" fmla="*/ 302747 w 1087358"/>
              <a:gd name="connsiteY101" fmla="*/ 66818 h 169523"/>
              <a:gd name="connsiteX102" fmla="*/ 317496 w 1087358"/>
              <a:gd name="connsiteY102" fmla="*/ 109871 h 169523"/>
              <a:gd name="connsiteX103" fmla="*/ 301633 w 1087358"/>
              <a:gd name="connsiteY103" fmla="*/ 153097 h 169523"/>
              <a:gd name="connsiteX104" fmla="*/ 258962 w 1087358"/>
              <a:gd name="connsiteY104" fmla="*/ 169313 h 169523"/>
              <a:gd name="connsiteX105" fmla="*/ 217405 w 1087358"/>
              <a:gd name="connsiteY105" fmla="*/ 153530 h 169523"/>
              <a:gd name="connsiteX106" fmla="*/ 201882 w 1087358"/>
              <a:gd name="connsiteY106" fmla="*/ 111649 h 169523"/>
              <a:gd name="connsiteX107" fmla="*/ 218059 w 1087358"/>
              <a:gd name="connsiteY107" fmla="*/ 67251 h 169523"/>
              <a:gd name="connsiteX108" fmla="*/ 261723 w 1087358"/>
              <a:gd name="connsiteY108" fmla="*/ 51297 h 169523"/>
              <a:gd name="connsiteX109" fmla="*/ 26137 w 1087358"/>
              <a:gd name="connsiteY109" fmla="*/ 30397 h 169523"/>
              <a:gd name="connsiteX110" fmla="*/ 26137 w 1087358"/>
              <a:gd name="connsiteY110" fmla="*/ 88061 h 169523"/>
              <a:gd name="connsiteX111" fmla="*/ 43040 w 1087358"/>
              <a:gd name="connsiteY111" fmla="*/ 88061 h 169523"/>
              <a:gd name="connsiteX112" fmla="*/ 68638 w 1087358"/>
              <a:gd name="connsiteY112" fmla="*/ 80258 h 169523"/>
              <a:gd name="connsiteX113" fmla="*/ 77405 w 1087358"/>
              <a:gd name="connsiteY113" fmla="*/ 58233 h 169523"/>
              <a:gd name="connsiteX114" fmla="*/ 45123 w 1087358"/>
              <a:gd name="connsiteY114" fmla="*/ 30397 h 169523"/>
              <a:gd name="connsiteX115" fmla="*/ 747329 w 1087358"/>
              <a:gd name="connsiteY115" fmla="*/ 20599 h 169523"/>
              <a:gd name="connsiteX116" fmla="*/ 747329 w 1087358"/>
              <a:gd name="connsiteY116" fmla="*/ 53941 h 169523"/>
              <a:gd name="connsiteX117" fmla="*/ 774283 w 1087358"/>
              <a:gd name="connsiteY117" fmla="*/ 53941 h 169523"/>
              <a:gd name="connsiteX118" fmla="*/ 774283 w 1087358"/>
              <a:gd name="connsiteY118" fmla="*/ 73972 h 169523"/>
              <a:gd name="connsiteX119" fmla="*/ 747329 w 1087358"/>
              <a:gd name="connsiteY119" fmla="*/ 73972 h 169523"/>
              <a:gd name="connsiteX120" fmla="*/ 747329 w 1087358"/>
              <a:gd name="connsiteY120" fmla="*/ 130335 h 169523"/>
              <a:gd name="connsiteX121" fmla="*/ 750962 w 1087358"/>
              <a:gd name="connsiteY121" fmla="*/ 144643 h 169523"/>
              <a:gd name="connsiteX122" fmla="*/ 763070 w 1087358"/>
              <a:gd name="connsiteY122" fmla="*/ 148934 h 169523"/>
              <a:gd name="connsiteX123" fmla="*/ 774283 w 1087358"/>
              <a:gd name="connsiteY123" fmla="*/ 145204 h 169523"/>
              <a:gd name="connsiteX124" fmla="*/ 774283 w 1087358"/>
              <a:gd name="connsiteY124" fmla="*/ 165452 h 169523"/>
              <a:gd name="connsiteX125" fmla="*/ 754594 w 1087358"/>
              <a:gd name="connsiteY125" fmla="*/ 169226 h 169523"/>
              <a:gd name="connsiteX126" fmla="*/ 721877 w 1087358"/>
              <a:gd name="connsiteY126" fmla="*/ 137748 h 169523"/>
              <a:gd name="connsiteX127" fmla="*/ 721877 w 1087358"/>
              <a:gd name="connsiteY127" fmla="*/ 73972 h 169523"/>
              <a:gd name="connsiteX128" fmla="*/ 703108 w 1087358"/>
              <a:gd name="connsiteY128" fmla="*/ 73972 h 169523"/>
              <a:gd name="connsiteX129" fmla="*/ 703108 w 1087358"/>
              <a:gd name="connsiteY129" fmla="*/ 53941 h 169523"/>
              <a:gd name="connsiteX130" fmla="*/ 721877 w 1087358"/>
              <a:gd name="connsiteY130" fmla="*/ 53941 h 169523"/>
              <a:gd name="connsiteX131" fmla="*/ 721877 w 1087358"/>
              <a:gd name="connsiteY131" fmla="*/ 27884 h 169523"/>
              <a:gd name="connsiteX132" fmla="*/ 103 w 1087358"/>
              <a:gd name="connsiteY132" fmla="*/ 8808 h 169523"/>
              <a:gd name="connsiteX133" fmla="*/ 47884 w 1087358"/>
              <a:gd name="connsiteY133" fmla="*/ 8808 h 169523"/>
              <a:gd name="connsiteX134" fmla="*/ 89901 w 1087358"/>
              <a:gd name="connsiteY134" fmla="*/ 21468 h 169523"/>
              <a:gd name="connsiteX135" fmla="*/ 104867 w 1087358"/>
              <a:gd name="connsiteY135" fmla="*/ 57150 h 169523"/>
              <a:gd name="connsiteX136" fmla="*/ 89247 w 1087358"/>
              <a:gd name="connsiteY136" fmla="*/ 94781 h 169523"/>
              <a:gd name="connsiteX137" fmla="*/ 47109 w 1087358"/>
              <a:gd name="connsiteY137" fmla="*/ 109435 h 169523"/>
              <a:gd name="connsiteX138" fmla="*/ 26137 w 1087358"/>
              <a:gd name="connsiteY138" fmla="*/ 109435 h 169523"/>
              <a:gd name="connsiteX139" fmla="*/ 26137 w 1087358"/>
              <a:gd name="connsiteY139" fmla="*/ 166666 h 169523"/>
              <a:gd name="connsiteX140" fmla="*/ 103 w 1087358"/>
              <a:gd name="connsiteY140" fmla="*/ 166666 h 169523"/>
              <a:gd name="connsiteX141" fmla="*/ 805668 w 1087358"/>
              <a:gd name="connsiteY141" fmla="*/ 1220 h 169523"/>
              <a:gd name="connsiteX142" fmla="*/ 816590 w 1087358"/>
              <a:gd name="connsiteY142" fmla="*/ 5427 h 169523"/>
              <a:gd name="connsiteX143" fmla="*/ 821143 w 1087358"/>
              <a:gd name="connsiteY143" fmla="*/ 15874 h 169523"/>
              <a:gd name="connsiteX144" fmla="*/ 816590 w 1087358"/>
              <a:gd name="connsiteY144" fmla="*/ 26062 h 169523"/>
              <a:gd name="connsiteX145" fmla="*/ 805668 w 1087358"/>
              <a:gd name="connsiteY145" fmla="*/ 30269 h 169523"/>
              <a:gd name="connsiteX146" fmla="*/ 794940 w 1087358"/>
              <a:gd name="connsiteY146" fmla="*/ 26193 h 169523"/>
              <a:gd name="connsiteX147" fmla="*/ 790484 w 1087358"/>
              <a:gd name="connsiteY147" fmla="*/ 15874 h 169523"/>
              <a:gd name="connsiteX148" fmla="*/ 794940 w 1087358"/>
              <a:gd name="connsiteY148" fmla="*/ 5427 h 169523"/>
              <a:gd name="connsiteX149" fmla="*/ 805668 w 1087358"/>
              <a:gd name="connsiteY149" fmla="*/ 1220 h 169523"/>
              <a:gd name="connsiteX150" fmla="*/ 419887 w 1087358"/>
              <a:gd name="connsiteY150" fmla="*/ -211 h 169523"/>
              <a:gd name="connsiteX151" fmla="*/ 445339 w 1087358"/>
              <a:gd name="connsiteY151" fmla="*/ -211 h 169523"/>
              <a:gd name="connsiteX152" fmla="*/ 445339 w 1087358"/>
              <a:gd name="connsiteY152" fmla="*/ 166666 h 169523"/>
              <a:gd name="connsiteX153" fmla="*/ 419887 w 1087358"/>
              <a:gd name="connsiteY153" fmla="*/ 166666 h 169523"/>
              <a:gd name="connsiteX154" fmla="*/ 419887 w 1087358"/>
              <a:gd name="connsiteY154" fmla="*/ 147503 h 169523"/>
              <a:gd name="connsiteX155" fmla="*/ 419450 w 1087358"/>
              <a:gd name="connsiteY155" fmla="*/ 147503 h 169523"/>
              <a:gd name="connsiteX156" fmla="*/ 381575 w 1087358"/>
              <a:gd name="connsiteY156" fmla="*/ 169313 h 169523"/>
              <a:gd name="connsiteX157" fmla="*/ 348373 w 1087358"/>
              <a:gd name="connsiteY157" fmla="*/ 154182 h 169523"/>
              <a:gd name="connsiteX158" fmla="*/ 335925 w 1087358"/>
              <a:gd name="connsiteY158" fmla="*/ 112949 h 169523"/>
              <a:gd name="connsiteX159" fmla="*/ 349705 w 1087358"/>
              <a:gd name="connsiteY159" fmla="*/ 68162 h 169523"/>
              <a:gd name="connsiteX160" fmla="*/ 386418 w 1087358"/>
              <a:gd name="connsiteY160" fmla="*/ 51297 h 169523"/>
              <a:gd name="connsiteX161" fmla="*/ 419450 w 1087358"/>
              <a:gd name="connsiteY161" fmla="*/ 69593 h 169523"/>
              <a:gd name="connsiteX162" fmla="*/ 419887 w 1087358"/>
              <a:gd name="connsiteY162" fmla="*/ 69593 h 16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087358" h="169523">
                <a:moveTo>
                  <a:pt x="904378" y="71673"/>
                </a:moveTo>
                <a:cubicBezTo>
                  <a:pt x="894425" y="71673"/>
                  <a:pt x="886554" y="75141"/>
                  <a:pt x="880766" y="82123"/>
                </a:cubicBezTo>
                <a:cubicBezTo>
                  <a:pt x="875003" y="89103"/>
                  <a:pt x="872121" y="98729"/>
                  <a:pt x="872121" y="110997"/>
                </a:cubicBezTo>
                <a:cubicBezTo>
                  <a:pt x="872121" y="122791"/>
                  <a:pt x="875003" y="132113"/>
                  <a:pt x="880887" y="138876"/>
                </a:cubicBezTo>
                <a:cubicBezTo>
                  <a:pt x="886724" y="145681"/>
                  <a:pt x="894546" y="149065"/>
                  <a:pt x="904378" y="149065"/>
                </a:cubicBezTo>
                <a:cubicBezTo>
                  <a:pt x="914404" y="149065"/>
                  <a:pt x="922105" y="145725"/>
                  <a:pt x="927506" y="139048"/>
                </a:cubicBezTo>
                <a:cubicBezTo>
                  <a:pt x="932858" y="132372"/>
                  <a:pt x="935546" y="122879"/>
                  <a:pt x="935546" y="110520"/>
                </a:cubicBezTo>
                <a:cubicBezTo>
                  <a:pt x="935546" y="98121"/>
                  <a:pt x="932858" y="88541"/>
                  <a:pt x="927506" y="81818"/>
                </a:cubicBezTo>
                <a:cubicBezTo>
                  <a:pt x="922105" y="75057"/>
                  <a:pt x="914404" y="71673"/>
                  <a:pt x="904378" y="71673"/>
                </a:cubicBezTo>
                <a:close/>
                <a:moveTo>
                  <a:pt x="392545" y="71673"/>
                </a:moveTo>
                <a:cubicBezTo>
                  <a:pt x="383052" y="71673"/>
                  <a:pt x="375569" y="75228"/>
                  <a:pt x="370120" y="82339"/>
                </a:cubicBezTo>
                <a:cubicBezTo>
                  <a:pt x="364671" y="89492"/>
                  <a:pt x="361934" y="99334"/>
                  <a:pt x="361934" y="111952"/>
                </a:cubicBezTo>
                <a:cubicBezTo>
                  <a:pt x="361934" y="123397"/>
                  <a:pt x="364525" y="132459"/>
                  <a:pt x="369756" y="139092"/>
                </a:cubicBezTo>
                <a:cubicBezTo>
                  <a:pt x="374987" y="145725"/>
                  <a:pt x="382035" y="149065"/>
                  <a:pt x="390898" y="149065"/>
                </a:cubicBezTo>
                <a:cubicBezTo>
                  <a:pt x="399592" y="149065"/>
                  <a:pt x="406688" y="145856"/>
                  <a:pt x="412089" y="139441"/>
                </a:cubicBezTo>
                <a:cubicBezTo>
                  <a:pt x="417489" y="133023"/>
                  <a:pt x="420225" y="124915"/>
                  <a:pt x="420225" y="115160"/>
                </a:cubicBezTo>
                <a:lnTo>
                  <a:pt x="420225" y="100419"/>
                </a:lnTo>
                <a:cubicBezTo>
                  <a:pt x="420225" y="92399"/>
                  <a:pt x="417634" y="85635"/>
                  <a:pt x="412452" y="80040"/>
                </a:cubicBezTo>
                <a:cubicBezTo>
                  <a:pt x="407197" y="74449"/>
                  <a:pt x="400585" y="71673"/>
                  <a:pt x="392545" y="71673"/>
                </a:cubicBezTo>
                <a:close/>
                <a:moveTo>
                  <a:pt x="260173" y="71673"/>
                </a:moveTo>
                <a:cubicBezTo>
                  <a:pt x="250220" y="71673"/>
                  <a:pt x="242349" y="75141"/>
                  <a:pt x="236561" y="82123"/>
                </a:cubicBezTo>
                <a:cubicBezTo>
                  <a:pt x="230822" y="89103"/>
                  <a:pt x="227916" y="98729"/>
                  <a:pt x="227916" y="110997"/>
                </a:cubicBezTo>
                <a:cubicBezTo>
                  <a:pt x="227916" y="122791"/>
                  <a:pt x="230822" y="132113"/>
                  <a:pt x="236682" y="138876"/>
                </a:cubicBezTo>
                <a:cubicBezTo>
                  <a:pt x="242519" y="145681"/>
                  <a:pt x="250341" y="149065"/>
                  <a:pt x="260173" y="149065"/>
                </a:cubicBezTo>
                <a:cubicBezTo>
                  <a:pt x="270199" y="149065"/>
                  <a:pt x="277900" y="145725"/>
                  <a:pt x="283300" y="139048"/>
                </a:cubicBezTo>
                <a:cubicBezTo>
                  <a:pt x="288652" y="132372"/>
                  <a:pt x="291341" y="122879"/>
                  <a:pt x="291341" y="110520"/>
                </a:cubicBezTo>
                <a:cubicBezTo>
                  <a:pt x="291341" y="98121"/>
                  <a:pt x="288652" y="88541"/>
                  <a:pt x="283300" y="81818"/>
                </a:cubicBezTo>
                <a:cubicBezTo>
                  <a:pt x="277900" y="75057"/>
                  <a:pt x="270199" y="71673"/>
                  <a:pt x="260173" y="71673"/>
                </a:cubicBezTo>
                <a:close/>
                <a:moveTo>
                  <a:pt x="792785" y="53941"/>
                </a:moveTo>
                <a:lnTo>
                  <a:pt x="818286" y="53941"/>
                </a:lnTo>
                <a:lnTo>
                  <a:pt x="818286" y="166666"/>
                </a:lnTo>
                <a:lnTo>
                  <a:pt x="792785" y="166666"/>
                </a:lnTo>
                <a:close/>
                <a:moveTo>
                  <a:pt x="475005" y="53941"/>
                </a:moveTo>
                <a:lnTo>
                  <a:pt x="500458" y="53941"/>
                </a:lnTo>
                <a:lnTo>
                  <a:pt x="500458" y="118672"/>
                </a:lnTo>
                <a:cubicBezTo>
                  <a:pt x="500458" y="138918"/>
                  <a:pt x="508256" y="149065"/>
                  <a:pt x="523851" y="149065"/>
                </a:cubicBezTo>
                <a:cubicBezTo>
                  <a:pt x="531383" y="149065"/>
                  <a:pt x="537558" y="146289"/>
                  <a:pt x="542450" y="140698"/>
                </a:cubicBezTo>
                <a:cubicBezTo>
                  <a:pt x="547342" y="135103"/>
                  <a:pt x="549764" y="127819"/>
                  <a:pt x="549764" y="118803"/>
                </a:cubicBezTo>
                <a:lnTo>
                  <a:pt x="549764" y="53941"/>
                </a:lnTo>
                <a:lnTo>
                  <a:pt x="575216" y="53941"/>
                </a:lnTo>
                <a:lnTo>
                  <a:pt x="575216" y="166666"/>
                </a:lnTo>
                <a:lnTo>
                  <a:pt x="549764" y="166666"/>
                </a:lnTo>
                <a:lnTo>
                  <a:pt x="549764" y="148847"/>
                </a:lnTo>
                <a:lnTo>
                  <a:pt x="549328" y="148847"/>
                </a:lnTo>
                <a:cubicBezTo>
                  <a:pt x="541917" y="162505"/>
                  <a:pt x="530438" y="169313"/>
                  <a:pt x="514818" y="169313"/>
                </a:cubicBezTo>
                <a:cubicBezTo>
                  <a:pt x="488276" y="169313"/>
                  <a:pt x="475005" y="153312"/>
                  <a:pt x="475005" y="121316"/>
                </a:cubicBezTo>
                <a:close/>
                <a:moveTo>
                  <a:pt x="181660" y="51989"/>
                </a:moveTo>
                <a:cubicBezTo>
                  <a:pt x="186286" y="51989"/>
                  <a:pt x="189773" y="52684"/>
                  <a:pt x="192195" y="54070"/>
                </a:cubicBezTo>
                <a:lnTo>
                  <a:pt x="192195" y="78263"/>
                </a:lnTo>
                <a:cubicBezTo>
                  <a:pt x="189144" y="75880"/>
                  <a:pt x="184687" y="74664"/>
                  <a:pt x="178876" y="74664"/>
                </a:cubicBezTo>
                <a:cubicBezTo>
                  <a:pt x="171368" y="74664"/>
                  <a:pt x="165096" y="78047"/>
                  <a:pt x="160034" y="84898"/>
                </a:cubicBezTo>
                <a:cubicBezTo>
                  <a:pt x="154973" y="91706"/>
                  <a:pt x="152478" y="100981"/>
                  <a:pt x="152478" y="112731"/>
                </a:cubicBezTo>
                <a:lnTo>
                  <a:pt x="152478" y="166666"/>
                </a:lnTo>
                <a:lnTo>
                  <a:pt x="126954" y="166666"/>
                </a:lnTo>
                <a:lnTo>
                  <a:pt x="126954" y="53941"/>
                </a:lnTo>
                <a:lnTo>
                  <a:pt x="152478" y="53941"/>
                </a:lnTo>
                <a:lnTo>
                  <a:pt x="152478" y="77180"/>
                </a:lnTo>
                <a:lnTo>
                  <a:pt x="152890" y="77180"/>
                </a:lnTo>
                <a:cubicBezTo>
                  <a:pt x="155361" y="69247"/>
                  <a:pt x="159211" y="63088"/>
                  <a:pt x="164369" y="58623"/>
                </a:cubicBezTo>
                <a:cubicBezTo>
                  <a:pt x="169503" y="54201"/>
                  <a:pt x="175291" y="51989"/>
                  <a:pt x="181660" y="51989"/>
                </a:cubicBezTo>
                <a:close/>
                <a:moveTo>
                  <a:pt x="1049803" y="51297"/>
                </a:moveTo>
                <a:cubicBezTo>
                  <a:pt x="1062057" y="51297"/>
                  <a:pt x="1071381" y="55285"/>
                  <a:pt x="1077823" y="63263"/>
                </a:cubicBezTo>
                <a:cubicBezTo>
                  <a:pt x="1084265" y="71196"/>
                  <a:pt x="1087461" y="82728"/>
                  <a:pt x="1087461" y="97775"/>
                </a:cubicBezTo>
                <a:lnTo>
                  <a:pt x="1087461" y="166666"/>
                </a:lnTo>
                <a:lnTo>
                  <a:pt x="1062009" y="166666"/>
                </a:lnTo>
                <a:lnTo>
                  <a:pt x="1062009" y="103151"/>
                </a:lnTo>
                <a:cubicBezTo>
                  <a:pt x="1062009" y="82079"/>
                  <a:pt x="1054574" y="71586"/>
                  <a:pt x="1039729" y="71586"/>
                </a:cubicBezTo>
                <a:cubicBezTo>
                  <a:pt x="1031955" y="71586"/>
                  <a:pt x="1025562" y="74492"/>
                  <a:pt x="1020501" y="80302"/>
                </a:cubicBezTo>
                <a:cubicBezTo>
                  <a:pt x="1015439" y="86155"/>
                  <a:pt x="1012920" y="93525"/>
                  <a:pt x="1012920" y="102369"/>
                </a:cubicBezTo>
                <a:lnTo>
                  <a:pt x="1012920" y="166666"/>
                </a:lnTo>
                <a:lnTo>
                  <a:pt x="987347" y="166666"/>
                </a:lnTo>
                <a:lnTo>
                  <a:pt x="987347" y="53941"/>
                </a:lnTo>
                <a:lnTo>
                  <a:pt x="1012920" y="53941"/>
                </a:lnTo>
                <a:lnTo>
                  <a:pt x="1012920" y="72671"/>
                </a:lnTo>
                <a:lnTo>
                  <a:pt x="1013356" y="72671"/>
                </a:lnTo>
                <a:cubicBezTo>
                  <a:pt x="1021784" y="58451"/>
                  <a:pt x="1033941" y="51297"/>
                  <a:pt x="1049803" y="51297"/>
                </a:cubicBezTo>
                <a:close/>
                <a:moveTo>
                  <a:pt x="905928" y="51297"/>
                </a:moveTo>
                <a:cubicBezTo>
                  <a:pt x="923486" y="51297"/>
                  <a:pt x="937144" y="56499"/>
                  <a:pt x="946952" y="66818"/>
                </a:cubicBezTo>
                <a:cubicBezTo>
                  <a:pt x="956760" y="77180"/>
                  <a:pt x="961701" y="91532"/>
                  <a:pt x="961701" y="109871"/>
                </a:cubicBezTo>
                <a:cubicBezTo>
                  <a:pt x="961701" y="127862"/>
                  <a:pt x="956373" y="142257"/>
                  <a:pt x="945838" y="153097"/>
                </a:cubicBezTo>
                <a:cubicBezTo>
                  <a:pt x="935231" y="163893"/>
                  <a:pt x="921016" y="169313"/>
                  <a:pt x="903167" y="169313"/>
                </a:cubicBezTo>
                <a:cubicBezTo>
                  <a:pt x="885828" y="169313"/>
                  <a:pt x="871976" y="164065"/>
                  <a:pt x="861610" y="153530"/>
                </a:cubicBezTo>
                <a:cubicBezTo>
                  <a:pt x="851270" y="142996"/>
                  <a:pt x="846087" y="129035"/>
                  <a:pt x="846087" y="111649"/>
                </a:cubicBezTo>
                <a:cubicBezTo>
                  <a:pt x="846087" y="92701"/>
                  <a:pt x="851488" y="77917"/>
                  <a:pt x="862264" y="67251"/>
                </a:cubicBezTo>
                <a:cubicBezTo>
                  <a:pt x="873065" y="56630"/>
                  <a:pt x="887644" y="51297"/>
                  <a:pt x="905928" y="51297"/>
                </a:cubicBezTo>
                <a:close/>
                <a:moveTo>
                  <a:pt x="664675" y="51297"/>
                </a:moveTo>
                <a:cubicBezTo>
                  <a:pt x="674919" y="51297"/>
                  <a:pt x="683952" y="53118"/>
                  <a:pt x="691775" y="56717"/>
                </a:cubicBezTo>
                <a:lnTo>
                  <a:pt x="691775" y="80476"/>
                </a:lnTo>
                <a:cubicBezTo>
                  <a:pt x="683952" y="74621"/>
                  <a:pt x="675621" y="71673"/>
                  <a:pt x="666758" y="71673"/>
                </a:cubicBezTo>
                <a:cubicBezTo>
                  <a:pt x="655981" y="71673"/>
                  <a:pt x="647166" y="75316"/>
                  <a:pt x="640289" y="82644"/>
                </a:cubicBezTo>
                <a:cubicBezTo>
                  <a:pt x="633411" y="89926"/>
                  <a:pt x="629996" y="99509"/>
                  <a:pt x="629996" y="111300"/>
                </a:cubicBezTo>
                <a:cubicBezTo>
                  <a:pt x="629996" y="122963"/>
                  <a:pt x="633241" y="132200"/>
                  <a:pt x="639683" y="138918"/>
                </a:cubicBezTo>
                <a:cubicBezTo>
                  <a:pt x="646173" y="145681"/>
                  <a:pt x="654867" y="149065"/>
                  <a:pt x="665765" y="149065"/>
                </a:cubicBezTo>
                <a:cubicBezTo>
                  <a:pt x="674919" y="149065"/>
                  <a:pt x="683565" y="145812"/>
                  <a:pt x="691702" y="139266"/>
                </a:cubicBezTo>
                <a:lnTo>
                  <a:pt x="691702" y="161508"/>
                </a:lnTo>
                <a:cubicBezTo>
                  <a:pt x="682669" y="166712"/>
                  <a:pt x="672013" y="169313"/>
                  <a:pt x="659735" y="169313"/>
                </a:cubicBezTo>
                <a:cubicBezTo>
                  <a:pt x="643049" y="169313"/>
                  <a:pt x="629560" y="164108"/>
                  <a:pt x="619316" y="153618"/>
                </a:cubicBezTo>
                <a:cubicBezTo>
                  <a:pt x="609072" y="143168"/>
                  <a:pt x="603963" y="129599"/>
                  <a:pt x="603963" y="112949"/>
                </a:cubicBezTo>
                <a:cubicBezTo>
                  <a:pt x="603963" y="94392"/>
                  <a:pt x="609460" y="79479"/>
                  <a:pt x="620478" y="68205"/>
                </a:cubicBezTo>
                <a:cubicBezTo>
                  <a:pt x="631522" y="56932"/>
                  <a:pt x="646222" y="51297"/>
                  <a:pt x="664675" y="51297"/>
                </a:cubicBezTo>
                <a:close/>
                <a:moveTo>
                  <a:pt x="261723" y="51297"/>
                </a:moveTo>
                <a:cubicBezTo>
                  <a:pt x="279281" y="51297"/>
                  <a:pt x="292939" y="56499"/>
                  <a:pt x="302747" y="66818"/>
                </a:cubicBezTo>
                <a:cubicBezTo>
                  <a:pt x="312555" y="77180"/>
                  <a:pt x="317496" y="91532"/>
                  <a:pt x="317496" y="109871"/>
                </a:cubicBezTo>
                <a:cubicBezTo>
                  <a:pt x="317496" y="127862"/>
                  <a:pt x="312168" y="142257"/>
                  <a:pt x="301633" y="153097"/>
                </a:cubicBezTo>
                <a:cubicBezTo>
                  <a:pt x="291026" y="163893"/>
                  <a:pt x="276810" y="169313"/>
                  <a:pt x="258962" y="169313"/>
                </a:cubicBezTo>
                <a:cubicBezTo>
                  <a:pt x="241622" y="169313"/>
                  <a:pt x="227794" y="164065"/>
                  <a:pt x="217405" y="153530"/>
                </a:cubicBezTo>
                <a:cubicBezTo>
                  <a:pt x="207064" y="142996"/>
                  <a:pt x="201882" y="129035"/>
                  <a:pt x="201882" y="111649"/>
                </a:cubicBezTo>
                <a:cubicBezTo>
                  <a:pt x="201882" y="92701"/>
                  <a:pt x="207282" y="77917"/>
                  <a:pt x="218059" y="67251"/>
                </a:cubicBezTo>
                <a:cubicBezTo>
                  <a:pt x="228860" y="56630"/>
                  <a:pt x="243439" y="51297"/>
                  <a:pt x="261723" y="51297"/>
                </a:cubicBezTo>
                <a:close/>
                <a:moveTo>
                  <a:pt x="26137" y="30397"/>
                </a:moveTo>
                <a:lnTo>
                  <a:pt x="26137" y="88061"/>
                </a:lnTo>
                <a:lnTo>
                  <a:pt x="43040" y="88061"/>
                </a:lnTo>
                <a:cubicBezTo>
                  <a:pt x="54229" y="88061"/>
                  <a:pt x="62754" y="85460"/>
                  <a:pt x="68638" y="80258"/>
                </a:cubicBezTo>
                <a:cubicBezTo>
                  <a:pt x="74474" y="75057"/>
                  <a:pt x="77405" y="67728"/>
                  <a:pt x="77405" y="58233"/>
                </a:cubicBezTo>
                <a:cubicBezTo>
                  <a:pt x="77405" y="39677"/>
                  <a:pt x="66652" y="30397"/>
                  <a:pt x="45123" y="30397"/>
                </a:cubicBezTo>
                <a:close/>
                <a:moveTo>
                  <a:pt x="747329" y="20599"/>
                </a:moveTo>
                <a:lnTo>
                  <a:pt x="747329" y="53941"/>
                </a:lnTo>
                <a:lnTo>
                  <a:pt x="774283" y="53941"/>
                </a:lnTo>
                <a:lnTo>
                  <a:pt x="774283" y="73972"/>
                </a:lnTo>
                <a:lnTo>
                  <a:pt x="747329" y="73972"/>
                </a:lnTo>
                <a:lnTo>
                  <a:pt x="747329" y="130335"/>
                </a:lnTo>
                <a:cubicBezTo>
                  <a:pt x="747329" y="137012"/>
                  <a:pt x="748540" y="141780"/>
                  <a:pt x="750962" y="144643"/>
                </a:cubicBezTo>
                <a:cubicBezTo>
                  <a:pt x="753383" y="147503"/>
                  <a:pt x="757403" y="148934"/>
                  <a:pt x="763070" y="148934"/>
                </a:cubicBezTo>
                <a:cubicBezTo>
                  <a:pt x="767357" y="148934"/>
                  <a:pt x="771111" y="147721"/>
                  <a:pt x="774283" y="145204"/>
                </a:cubicBezTo>
                <a:lnTo>
                  <a:pt x="774283" y="165452"/>
                </a:lnTo>
                <a:cubicBezTo>
                  <a:pt x="769270" y="167969"/>
                  <a:pt x="762731" y="169226"/>
                  <a:pt x="754594" y="169226"/>
                </a:cubicBezTo>
                <a:cubicBezTo>
                  <a:pt x="732823" y="169226"/>
                  <a:pt x="721877" y="158732"/>
                  <a:pt x="721877" y="137748"/>
                </a:cubicBezTo>
                <a:lnTo>
                  <a:pt x="721877" y="73972"/>
                </a:lnTo>
                <a:lnTo>
                  <a:pt x="703108" y="73972"/>
                </a:lnTo>
                <a:lnTo>
                  <a:pt x="703108" y="53941"/>
                </a:lnTo>
                <a:lnTo>
                  <a:pt x="721877" y="53941"/>
                </a:lnTo>
                <a:lnTo>
                  <a:pt x="721877" y="27884"/>
                </a:lnTo>
                <a:close/>
                <a:moveTo>
                  <a:pt x="103" y="8808"/>
                </a:moveTo>
                <a:lnTo>
                  <a:pt x="47884" y="8808"/>
                </a:lnTo>
                <a:cubicBezTo>
                  <a:pt x="65950" y="8808"/>
                  <a:pt x="79972" y="13055"/>
                  <a:pt x="89901" y="21468"/>
                </a:cubicBezTo>
                <a:cubicBezTo>
                  <a:pt x="99903" y="29923"/>
                  <a:pt x="104867" y="41801"/>
                  <a:pt x="104867" y="57150"/>
                </a:cubicBezTo>
                <a:cubicBezTo>
                  <a:pt x="104867" y="72497"/>
                  <a:pt x="99685" y="85027"/>
                  <a:pt x="89247" y="94781"/>
                </a:cubicBezTo>
                <a:cubicBezTo>
                  <a:pt x="78882" y="104536"/>
                  <a:pt x="64836" y="109435"/>
                  <a:pt x="47109" y="109435"/>
                </a:cubicBezTo>
                <a:lnTo>
                  <a:pt x="26137" y="109435"/>
                </a:lnTo>
                <a:lnTo>
                  <a:pt x="26137" y="166666"/>
                </a:lnTo>
                <a:lnTo>
                  <a:pt x="103" y="166666"/>
                </a:lnTo>
                <a:close/>
                <a:moveTo>
                  <a:pt x="805668" y="1220"/>
                </a:moveTo>
                <a:cubicBezTo>
                  <a:pt x="809955" y="1220"/>
                  <a:pt x="813612" y="2608"/>
                  <a:pt x="816590" y="5427"/>
                </a:cubicBezTo>
                <a:cubicBezTo>
                  <a:pt x="819617" y="8200"/>
                  <a:pt x="821143" y="11670"/>
                  <a:pt x="821143" y="15874"/>
                </a:cubicBezTo>
                <a:cubicBezTo>
                  <a:pt x="821143" y="19819"/>
                  <a:pt x="819617" y="23200"/>
                  <a:pt x="816590" y="26062"/>
                </a:cubicBezTo>
                <a:cubicBezTo>
                  <a:pt x="813612" y="28881"/>
                  <a:pt x="809955" y="30269"/>
                  <a:pt x="805668" y="30269"/>
                </a:cubicBezTo>
                <a:cubicBezTo>
                  <a:pt x="801479" y="30269"/>
                  <a:pt x="797919" y="28925"/>
                  <a:pt x="794940" y="26193"/>
                </a:cubicBezTo>
                <a:cubicBezTo>
                  <a:pt x="791961" y="23505"/>
                  <a:pt x="790484" y="20037"/>
                  <a:pt x="790484" y="15874"/>
                </a:cubicBezTo>
                <a:cubicBezTo>
                  <a:pt x="790484" y="11670"/>
                  <a:pt x="791961" y="8200"/>
                  <a:pt x="794940" y="5427"/>
                </a:cubicBezTo>
                <a:cubicBezTo>
                  <a:pt x="797919" y="2608"/>
                  <a:pt x="801479" y="1220"/>
                  <a:pt x="805668" y="1220"/>
                </a:cubicBezTo>
                <a:close/>
                <a:moveTo>
                  <a:pt x="419887" y="-211"/>
                </a:moveTo>
                <a:lnTo>
                  <a:pt x="445339" y="-211"/>
                </a:lnTo>
                <a:lnTo>
                  <a:pt x="445339" y="166666"/>
                </a:lnTo>
                <a:lnTo>
                  <a:pt x="419887" y="166666"/>
                </a:lnTo>
                <a:lnTo>
                  <a:pt x="419887" y="147503"/>
                </a:lnTo>
                <a:lnTo>
                  <a:pt x="419450" y="147503"/>
                </a:lnTo>
                <a:cubicBezTo>
                  <a:pt x="411265" y="162072"/>
                  <a:pt x="398648" y="169313"/>
                  <a:pt x="381575" y="169313"/>
                </a:cubicBezTo>
                <a:cubicBezTo>
                  <a:pt x="367747" y="169313"/>
                  <a:pt x="356679" y="164283"/>
                  <a:pt x="348373" y="154182"/>
                </a:cubicBezTo>
                <a:cubicBezTo>
                  <a:pt x="340066" y="144078"/>
                  <a:pt x="335925" y="130335"/>
                  <a:pt x="335925" y="112949"/>
                </a:cubicBezTo>
                <a:cubicBezTo>
                  <a:pt x="335925" y="94304"/>
                  <a:pt x="340502" y="79391"/>
                  <a:pt x="349705" y="68162"/>
                </a:cubicBezTo>
                <a:cubicBezTo>
                  <a:pt x="358883" y="56932"/>
                  <a:pt x="371112" y="51297"/>
                  <a:pt x="386418" y="51297"/>
                </a:cubicBezTo>
                <a:cubicBezTo>
                  <a:pt x="401554" y="51297"/>
                  <a:pt x="412573" y="57409"/>
                  <a:pt x="419450" y="69593"/>
                </a:cubicBezTo>
                <a:lnTo>
                  <a:pt x="419887" y="69593"/>
                </a:lnTo>
                <a:close/>
              </a:path>
            </a:pathLst>
          </a:custGeom>
          <a:solidFill>
            <a:srgbClr val="FFFFFF"/>
          </a:solidFill>
          <a:ln w="2420" cap="flat">
            <a:noFill/>
            <a:prstDash val="solid"/>
            <a:miter/>
          </a:ln>
        </p:spPr>
        <p:txBody>
          <a:bodyPr rtlCol="0" anchor="ctr"/>
          <a:lstStyle/>
          <a:p>
            <a:endParaRPr lang="en-US" sz="500" dirty="0">
              <a:latin typeface="+mj-lt"/>
            </a:endParaRPr>
          </a:p>
        </p:txBody>
      </p:sp>
      <p:sp>
        <p:nvSpPr>
          <p:cNvPr id="11" name="Freeform: Shape 10">
            <a:extLst>
              <a:ext uri="{FF2B5EF4-FFF2-40B4-BE49-F238E27FC236}">
                <a16:creationId xmlns:a16="http://schemas.microsoft.com/office/drawing/2014/main" id="{1117B126-D888-3DF6-075F-919B9C36A48E}"/>
              </a:ext>
              <a:ext uri="{C183D7F6-B498-43B3-948B-1728B52AA6E4}">
                <adec:decorative xmlns:adec="http://schemas.microsoft.com/office/drawing/2017/decorative" val="1"/>
              </a:ext>
            </a:extLst>
          </p:cNvPr>
          <p:cNvSpPr/>
          <p:nvPr/>
        </p:nvSpPr>
        <p:spPr>
          <a:xfrm>
            <a:off x="5981624" y="1732730"/>
            <a:ext cx="1641935" cy="215536"/>
          </a:xfrm>
          <a:custGeom>
            <a:avLst/>
            <a:gdLst>
              <a:gd name="connsiteX0" fmla="*/ 1209856 w 1641935"/>
              <a:gd name="connsiteY0" fmla="*/ 108978 h 215536"/>
              <a:gd name="connsiteX1" fmla="*/ 1186244 w 1641935"/>
              <a:gd name="connsiteY1" fmla="*/ 112245 h 215536"/>
              <a:gd name="connsiteX2" fmla="*/ 1169703 w 1641935"/>
              <a:gd name="connsiteY2" fmla="*/ 117534 h 215536"/>
              <a:gd name="connsiteX3" fmla="*/ 1164182 w 1641935"/>
              <a:gd name="connsiteY3" fmla="*/ 131166 h 215536"/>
              <a:gd name="connsiteX4" fmla="*/ 1169292 w 1641935"/>
              <a:gd name="connsiteY4" fmla="*/ 142778 h 215536"/>
              <a:gd name="connsiteX5" fmla="*/ 1182950 w 1641935"/>
              <a:gd name="connsiteY5" fmla="*/ 147292 h 215536"/>
              <a:gd name="connsiteX6" fmla="*/ 1202203 w 1641935"/>
              <a:gd name="connsiteY6" fmla="*/ 139165 h 215536"/>
              <a:gd name="connsiteX7" fmla="*/ 1209856 w 1641935"/>
              <a:gd name="connsiteY7" fmla="*/ 118696 h 215536"/>
              <a:gd name="connsiteX8" fmla="*/ 1458810 w 1641935"/>
              <a:gd name="connsiteY8" fmla="*/ 69671 h 215536"/>
              <a:gd name="connsiteX9" fmla="*/ 1435198 w 1641935"/>
              <a:gd name="connsiteY9" fmla="*/ 80036 h 215536"/>
              <a:gd name="connsiteX10" fmla="*/ 1426504 w 1641935"/>
              <a:gd name="connsiteY10" fmla="*/ 108675 h 215536"/>
              <a:gd name="connsiteX11" fmla="*/ 1435271 w 1641935"/>
              <a:gd name="connsiteY11" fmla="*/ 136326 h 215536"/>
              <a:gd name="connsiteX12" fmla="*/ 1458810 w 1641935"/>
              <a:gd name="connsiteY12" fmla="*/ 146432 h 215536"/>
              <a:gd name="connsiteX13" fmla="*/ 1481914 w 1641935"/>
              <a:gd name="connsiteY13" fmla="*/ 136498 h 215536"/>
              <a:gd name="connsiteX14" fmla="*/ 1490002 w 1641935"/>
              <a:gd name="connsiteY14" fmla="*/ 108203 h 215536"/>
              <a:gd name="connsiteX15" fmla="*/ 1481914 w 1641935"/>
              <a:gd name="connsiteY15" fmla="*/ 79735 h 215536"/>
              <a:gd name="connsiteX16" fmla="*/ 1458810 w 1641935"/>
              <a:gd name="connsiteY16" fmla="*/ 69671 h 215536"/>
              <a:gd name="connsiteX17" fmla="*/ 282017 w 1641935"/>
              <a:gd name="connsiteY17" fmla="*/ 69671 h 215536"/>
              <a:gd name="connsiteX18" fmla="*/ 260125 w 1641935"/>
              <a:gd name="connsiteY18" fmla="*/ 79304 h 215536"/>
              <a:gd name="connsiteX19" fmla="*/ 251818 w 1641935"/>
              <a:gd name="connsiteY19" fmla="*/ 103299 h 215536"/>
              <a:gd name="connsiteX20" fmla="*/ 251818 w 1641935"/>
              <a:gd name="connsiteY20" fmla="*/ 117190 h 215536"/>
              <a:gd name="connsiteX21" fmla="*/ 259664 w 1641935"/>
              <a:gd name="connsiteY21" fmla="*/ 137917 h 215536"/>
              <a:gd name="connsiteX22" fmla="*/ 279595 w 1641935"/>
              <a:gd name="connsiteY22" fmla="*/ 146432 h 215536"/>
              <a:gd name="connsiteX23" fmla="*/ 301851 w 1641935"/>
              <a:gd name="connsiteY23" fmla="*/ 135467 h 215536"/>
              <a:gd name="connsiteX24" fmla="*/ 309939 w 1641935"/>
              <a:gd name="connsiteY24" fmla="*/ 104849 h 215536"/>
              <a:gd name="connsiteX25" fmla="*/ 302408 w 1641935"/>
              <a:gd name="connsiteY25" fmla="*/ 79004 h 215536"/>
              <a:gd name="connsiteX26" fmla="*/ 282017 w 1641935"/>
              <a:gd name="connsiteY26" fmla="*/ 69671 h 215536"/>
              <a:gd name="connsiteX27" fmla="*/ 865897 w 1641935"/>
              <a:gd name="connsiteY27" fmla="*/ 68167 h 215536"/>
              <a:gd name="connsiteX28" fmla="*/ 847250 w 1641935"/>
              <a:gd name="connsiteY28" fmla="*/ 76122 h 215536"/>
              <a:gd name="connsiteX29" fmla="*/ 837853 w 1641935"/>
              <a:gd name="connsiteY29" fmla="*/ 96978 h 215536"/>
              <a:gd name="connsiteX30" fmla="*/ 889945 w 1641935"/>
              <a:gd name="connsiteY30" fmla="*/ 96978 h 215536"/>
              <a:gd name="connsiteX31" fmla="*/ 883455 w 1641935"/>
              <a:gd name="connsiteY31" fmla="*/ 75735 h 215536"/>
              <a:gd name="connsiteX32" fmla="*/ 865897 w 1641935"/>
              <a:gd name="connsiteY32" fmla="*/ 68167 h 215536"/>
              <a:gd name="connsiteX33" fmla="*/ 407293 w 1641935"/>
              <a:gd name="connsiteY33" fmla="*/ 68167 h 215536"/>
              <a:gd name="connsiteX34" fmla="*/ 388646 w 1641935"/>
              <a:gd name="connsiteY34" fmla="*/ 76122 h 215536"/>
              <a:gd name="connsiteX35" fmla="*/ 379250 w 1641935"/>
              <a:gd name="connsiteY35" fmla="*/ 96978 h 215536"/>
              <a:gd name="connsiteX36" fmla="*/ 431341 w 1641935"/>
              <a:gd name="connsiteY36" fmla="*/ 96978 h 215536"/>
              <a:gd name="connsiteX37" fmla="*/ 424851 w 1641935"/>
              <a:gd name="connsiteY37" fmla="*/ 75735 h 215536"/>
              <a:gd name="connsiteX38" fmla="*/ 407293 w 1641935"/>
              <a:gd name="connsiteY38" fmla="*/ 68167 h 215536"/>
              <a:gd name="connsiteX39" fmla="*/ 1347144 w 1641935"/>
              <a:gd name="connsiteY39" fmla="*/ 52082 h 215536"/>
              <a:gd name="connsiteX40" fmla="*/ 1372621 w 1641935"/>
              <a:gd name="connsiteY40" fmla="*/ 52082 h 215536"/>
              <a:gd name="connsiteX41" fmla="*/ 1372621 w 1641935"/>
              <a:gd name="connsiteY41" fmla="*/ 163893 h 215536"/>
              <a:gd name="connsiteX42" fmla="*/ 1347144 w 1641935"/>
              <a:gd name="connsiteY42" fmla="*/ 163893 h 215536"/>
              <a:gd name="connsiteX43" fmla="*/ 559717 w 1641935"/>
              <a:gd name="connsiteY43" fmla="*/ 52082 h 215536"/>
              <a:gd name="connsiteX44" fmla="*/ 585194 w 1641935"/>
              <a:gd name="connsiteY44" fmla="*/ 52082 h 215536"/>
              <a:gd name="connsiteX45" fmla="*/ 585194 w 1641935"/>
              <a:gd name="connsiteY45" fmla="*/ 163893 h 215536"/>
              <a:gd name="connsiteX46" fmla="*/ 559717 w 1641935"/>
              <a:gd name="connsiteY46" fmla="*/ 163893 h 215536"/>
              <a:gd name="connsiteX47" fmla="*/ 101307 w 1641935"/>
              <a:gd name="connsiteY47" fmla="*/ 52082 h 215536"/>
              <a:gd name="connsiteX48" fmla="*/ 130998 w 1641935"/>
              <a:gd name="connsiteY48" fmla="*/ 52082 h 215536"/>
              <a:gd name="connsiteX49" fmla="*/ 150420 w 1641935"/>
              <a:gd name="connsiteY49" fmla="*/ 88463 h 215536"/>
              <a:gd name="connsiteX50" fmla="*/ 154707 w 1641935"/>
              <a:gd name="connsiteY50" fmla="*/ 96763 h 215536"/>
              <a:gd name="connsiteX51" fmla="*/ 155045 w 1641935"/>
              <a:gd name="connsiteY51" fmla="*/ 96763 h 215536"/>
              <a:gd name="connsiteX52" fmla="*/ 180183 w 1641935"/>
              <a:gd name="connsiteY52" fmla="*/ 52082 h 215536"/>
              <a:gd name="connsiteX53" fmla="*/ 208082 w 1641935"/>
              <a:gd name="connsiteY53" fmla="*/ 52082 h 215536"/>
              <a:gd name="connsiteX54" fmla="*/ 170666 w 1641935"/>
              <a:gd name="connsiteY54" fmla="*/ 108675 h 215536"/>
              <a:gd name="connsiteX55" fmla="*/ 207645 w 1641935"/>
              <a:gd name="connsiteY55" fmla="*/ 163893 h 215536"/>
              <a:gd name="connsiteX56" fmla="*/ 178100 w 1641935"/>
              <a:gd name="connsiteY56" fmla="*/ 163893 h 215536"/>
              <a:gd name="connsiteX57" fmla="*/ 158339 w 1641935"/>
              <a:gd name="connsiteY57" fmla="*/ 129274 h 215536"/>
              <a:gd name="connsiteX58" fmla="*/ 153956 w 1641935"/>
              <a:gd name="connsiteY58" fmla="*/ 121188 h 215536"/>
              <a:gd name="connsiteX59" fmla="*/ 153496 w 1641935"/>
              <a:gd name="connsiteY59" fmla="*/ 121188 h 215536"/>
              <a:gd name="connsiteX60" fmla="*/ 148894 w 1641935"/>
              <a:gd name="connsiteY60" fmla="*/ 129274 h 215536"/>
              <a:gd name="connsiteX61" fmla="*/ 128770 w 1641935"/>
              <a:gd name="connsiteY61" fmla="*/ 163893 h 215536"/>
              <a:gd name="connsiteX62" fmla="*/ 99370 w 1641935"/>
              <a:gd name="connsiteY62" fmla="*/ 163893 h 215536"/>
              <a:gd name="connsiteX63" fmla="*/ 137561 w 1641935"/>
              <a:gd name="connsiteY63" fmla="*/ 109106 h 215536"/>
              <a:gd name="connsiteX64" fmla="*/ 532182 w 1641935"/>
              <a:gd name="connsiteY64" fmla="*/ 50147 h 215536"/>
              <a:gd name="connsiteX65" fmla="*/ 542741 w 1641935"/>
              <a:gd name="connsiteY65" fmla="*/ 52212 h 215536"/>
              <a:gd name="connsiteX66" fmla="*/ 542741 w 1641935"/>
              <a:gd name="connsiteY66" fmla="*/ 76209 h 215536"/>
              <a:gd name="connsiteX67" fmla="*/ 529470 w 1641935"/>
              <a:gd name="connsiteY67" fmla="*/ 72637 h 215536"/>
              <a:gd name="connsiteX68" fmla="*/ 510556 w 1641935"/>
              <a:gd name="connsiteY68" fmla="*/ 82787 h 215536"/>
              <a:gd name="connsiteX69" fmla="*/ 502976 w 1641935"/>
              <a:gd name="connsiteY69" fmla="*/ 110394 h 215536"/>
              <a:gd name="connsiteX70" fmla="*/ 502976 w 1641935"/>
              <a:gd name="connsiteY70" fmla="*/ 163893 h 215536"/>
              <a:gd name="connsiteX71" fmla="*/ 477500 w 1641935"/>
              <a:gd name="connsiteY71" fmla="*/ 163893 h 215536"/>
              <a:gd name="connsiteX72" fmla="*/ 477500 w 1641935"/>
              <a:gd name="connsiteY72" fmla="*/ 52082 h 215536"/>
              <a:gd name="connsiteX73" fmla="*/ 502976 w 1641935"/>
              <a:gd name="connsiteY73" fmla="*/ 52082 h 215536"/>
              <a:gd name="connsiteX74" fmla="*/ 502976 w 1641935"/>
              <a:gd name="connsiteY74" fmla="*/ 75134 h 215536"/>
              <a:gd name="connsiteX75" fmla="*/ 503412 w 1641935"/>
              <a:gd name="connsiteY75" fmla="*/ 75134 h 215536"/>
              <a:gd name="connsiteX76" fmla="*/ 514940 w 1641935"/>
              <a:gd name="connsiteY76" fmla="*/ 56726 h 215536"/>
              <a:gd name="connsiteX77" fmla="*/ 532182 w 1641935"/>
              <a:gd name="connsiteY77" fmla="*/ 50147 h 215536"/>
              <a:gd name="connsiteX78" fmla="*/ 1604356 w 1641935"/>
              <a:gd name="connsiteY78" fmla="*/ 49459 h 215536"/>
              <a:gd name="connsiteX79" fmla="*/ 1632351 w 1641935"/>
              <a:gd name="connsiteY79" fmla="*/ 61328 h 215536"/>
              <a:gd name="connsiteX80" fmla="*/ 1642038 w 1641935"/>
              <a:gd name="connsiteY80" fmla="*/ 95559 h 215536"/>
              <a:gd name="connsiteX81" fmla="*/ 1642038 w 1641935"/>
              <a:gd name="connsiteY81" fmla="*/ 163893 h 215536"/>
              <a:gd name="connsiteX82" fmla="*/ 1616562 w 1641935"/>
              <a:gd name="connsiteY82" fmla="*/ 163893 h 215536"/>
              <a:gd name="connsiteX83" fmla="*/ 1616562 w 1641935"/>
              <a:gd name="connsiteY83" fmla="*/ 100891 h 215536"/>
              <a:gd name="connsiteX84" fmla="*/ 1594233 w 1641935"/>
              <a:gd name="connsiteY84" fmla="*/ 69586 h 215536"/>
              <a:gd name="connsiteX85" fmla="*/ 1575029 w 1641935"/>
              <a:gd name="connsiteY85" fmla="*/ 78229 h 215536"/>
              <a:gd name="connsiteX86" fmla="*/ 1567449 w 1641935"/>
              <a:gd name="connsiteY86" fmla="*/ 100119 h 215536"/>
              <a:gd name="connsiteX87" fmla="*/ 1567449 w 1641935"/>
              <a:gd name="connsiteY87" fmla="*/ 163893 h 215536"/>
              <a:gd name="connsiteX88" fmla="*/ 1541852 w 1641935"/>
              <a:gd name="connsiteY88" fmla="*/ 163893 h 215536"/>
              <a:gd name="connsiteX89" fmla="*/ 1541852 w 1641935"/>
              <a:gd name="connsiteY89" fmla="*/ 52082 h 215536"/>
              <a:gd name="connsiteX90" fmla="*/ 1567449 w 1641935"/>
              <a:gd name="connsiteY90" fmla="*/ 52082 h 215536"/>
              <a:gd name="connsiteX91" fmla="*/ 1567449 w 1641935"/>
              <a:gd name="connsiteY91" fmla="*/ 70661 h 215536"/>
              <a:gd name="connsiteX92" fmla="*/ 1567885 w 1641935"/>
              <a:gd name="connsiteY92" fmla="*/ 70661 h 215536"/>
              <a:gd name="connsiteX93" fmla="*/ 1604356 w 1641935"/>
              <a:gd name="connsiteY93" fmla="*/ 49459 h 215536"/>
              <a:gd name="connsiteX94" fmla="*/ 1460336 w 1641935"/>
              <a:gd name="connsiteY94" fmla="*/ 49459 h 215536"/>
              <a:gd name="connsiteX95" fmla="*/ 1501432 w 1641935"/>
              <a:gd name="connsiteY95" fmla="*/ 64854 h 215536"/>
              <a:gd name="connsiteX96" fmla="*/ 1516132 w 1641935"/>
              <a:gd name="connsiteY96" fmla="*/ 107559 h 215536"/>
              <a:gd name="connsiteX97" fmla="*/ 1500270 w 1641935"/>
              <a:gd name="connsiteY97" fmla="*/ 150433 h 215536"/>
              <a:gd name="connsiteX98" fmla="*/ 1457599 w 1641935"/>
              <a:gd name="connsiteY98" fmla="*/ 166516 h 215536"/>
              <a:gd name="connsiteX99" fmla="*/ 1416018 w 1641935"/>
              <a:gd name="connsiteY99" fmla="*/ 150862 h 215536"/>
              <a:gd name="connsiteX100" fmla="*/ 1400446 w 1641935"/>
              <a:gd name="connsiteY100" fmla="*/ 109319 h 215536"/>
              <a:gd name="connsiteX101" fmla="*/ 1416672 w 1641935"/>
              <a:gd name="connsiteY101" fmla="*/ 65285 h 215536"/>
              <a:gd name="connsiteX102" fmla="*/ 1460336 w 1641935"/>
              <a:gd name="connsiteY102" fmla="*/ 49459 h 215536"/>
              <a:gd name="connsiteX103" fmla="*/ 1191814 w 1641935"/>
              <a:gd name="connsiteY103" fmla="*/ 49459 h 215536"/>
              <a:gd name="connsiteX104" fmla="*/ 1234485 w 1641935"/>
              <a:gd name="connsiteY104" fmla="*/ 91173 h 215536"/>
              <a:gd name="connsiteX105" fmla="*/ 1234485 w 1641935"/>
              <a:gd name="connsiteY105" fmla="*/ 163893 h 215536"/>
              <a:gd name="connsiteX106" fmla="*/ 1209735 w 1641935"/>
              <a:gd name="connsiteY106" fmla="*/ 163893 h 215536"/>
              <a:gd name="connsiteX107" fmla="*/ 1209735 w 1641935"/>
              <a:gd name="connsiteY107" fmla="*/ 146432 h 215536"/>
              <a:gd name="connsiteX108" fmla="*/ 1209299 w 1641935"/>
              <a:gd name="connsiteY108" fmla="*/ 146432 h 215536"/>
              <a:gd name="connsiteX109" fmla="*/ 1175177 w 1641935"/>
              <a:gd name="connsiteY109" fmla="*/ 166516 h 215536"/>
              <a:gd name="connsiteX110" fmla="*/ 1149167 w 1641935"/>
              <a:gd name="connsiteY110" fmla="*/ 157570 h 215536"/>
              <a:gd name="connsiteX111" fmla="*/ 1139771 w 1641935"/>
              <a:gd name="connsiteY111" fmla="*/ 133876 h 215536"/>
              <a:gd name="connsiteX112" fmla="*/ 1176460 w 1641935"/>
              <a:gd name="connsiteY112" fmla="*/ 96978 h 215536"/>
              <a:gd name="connsiteX113" fmla="*/ 1209856 w 1641935"/>
              <a:gd name="connsiteY113" fmla="*/ 92292 h 215536"/>
              <a:gd name="connsiteX114" fmla="*/ 1187019 w 1641935"/>
              <a:gd name="connsiteY114" fmla="*/ 68380 h 215536"/>
              <a:gd name="connsiteX115" fmla="*/ 1150765 w 1641935"/>
              <a:gd name="connsiteY115" fmla="*/ 82142 h 215536"/>
              <a:gd name="connsiteX116" fmla="*/ 1150765 w 1641935"/>
              <a:gd name="connsiteY116" fmla="*/ 59952 h 215536"/>
              <a:gd name="connsiteX117" fmla="*/ 1191814 w 1641935"/>
              <a:gd name="connsiteY117" fmla="*/ 49459 h 215536"/>
              <a:gd name="connsiteX118" fmla="*/ 998632 w 1641935"/>
              <a:gd name="connsiteY118" fmla="*/ 49459 h 215536"/>
              <a:gd name="connsiteX119" fmla="*/ 1026628 w 1641935"/>
              <a:gd name="connsiteY119" fmla="*/ 61328 h 215536"/>
              <a:gd name="connsiteX120" fmla="*/ 1036315 w 1641935"/>
              <a:gd name="connsiteY120" fmla="*/ 95559 h 215536"/>
              <a:gd name="connsiteX121" fmla="*/ 1036315 w 1641935"/>
              <a:gd name="connsiteY121" fmla="*/ 163893 h 215536"/>
              <a:gd name="connsiteX122" fmla="*/ 1010838 w 1641935"/>
              <a:gd name="connsiteY122" fmla="*/ 163893 h 215536"/>
              <a:gd name="connsiteX123" fmla="*/ 1010838 w 1641935"/>
              <a:gd name="connsiteY123" fmla="*/ 100891 h 215536"/>
              <a:gd name="connsiteX124" fmla="*/ 988509 w 1641935"/>
              <a:gd name="connsiteY124" fmla="*/ 69586 h 215536"/>
              <a:gd name="connsiteX125" fmla="*/ 969305 w 1641935"/>
              <a:gd name="connsiteY125" fmla="*/ 78229 h 215536"/>
              <a:gd name="connsiteX126" fmla="*/ 961725 w 1641935"/>
              <a:gd name="connsiteY126" fmla="*/ 100119 h 215536"/>
              <a:gd name="connsiteX127" fmla="*/ 961725 w 1641935"/>
              <a:gd name="connsiteY127" fmla="*/ 163893 h 215536"/>
              <a:gd name="connsiteX128" fmla="*/ 936127 w 1641935"/>
              <a:gd name="connsiteY128" fmla="*/ 163893 h 215536"/>
              <a:gd name="connsiteX129" fmla="*/ 936127 w 1641935"/>
              <a:gd name="connsiteY129" fmla="*/ 52082 h 215536"/>
              <a:gd name="connsiteX130" fmla="*/ 961725 w 1641935"/>
              <a:gd name="connsiteY130" fmla="*/ 52082 h 215536"/>
              <a:gd name="connsiteX131" fmla="*/ 961725 w 1641935"/>
              <a:gd name="connsiteY131" fmla="*/ 70661 h 215536"/>
              <a:gd name="connsiteX132" fmla="*/ 962161 w 1641935"/>
              <a:gd name="connsiteY132" fmla="*/ 70661 h 215536"/>
              <a:gd name="connsiteX133" fmla="*/ 998632 w 1641935"/>
              <a:gd name="connsiteY133" fmla="*/ 49459 h 215536"/>
              <a:gd name="connsiteX134" fmla="*/ 866212 w 1641935"/>
              <a:gd name="connsiteY134" fmla="*/ 49459 h 215536"/>
              <a:gd name="connsiteX135" fmla="*/ 901908 w 1641935"/>
              <a:gd name="connsiteY135" fmla="*/ 64210 h 215536"/>
              <a:gd name="connsiteX136" fmla="*/ 914526 w 1641935"/>
              <a:gd name="connsiteY136" fmla="*/ 105149 h 215536"/>
              <a:gd name="connsiteX137" fmla="*/ 914526 w 1641935"/>
              <a:gd name="connsiteY137" fmla="*/ 114867 h 215536"/>
              <a:gd name="connsiteX138" fmla="*/ 837853 w 1641935"/>
              <a:gd name="connsiteY138" fmla="*/ 114867 h 215536"/>
              <a:gd name="connsiteX139" fmla="*/ 847467 w 1641935"/>
              <a:gd name="connsiteY139" fmla="*/ 138777 h 215536"/>
              <a:gd name="connsiteX140" fmla="*/ 872702 w 1641935"/>
              <a:gd name="connsiteY140" fmla="*/ 147207 h 215536"/>
              <a:gd name="connsiteX141" fmla="*/ 905759 w 1641935"/>
              <a:gd name="connsiteY141" fmla="*/ 136498 h 215536"/>
              <a:gd name="connsiteX142" fmla="*/ 905759 w 1641935"/>
              <a:gd name="connsiteY142" fmla="*/ 156926 h 215536"/>
              <a:gd name="connsiteX143" fmla="*/ 865122 w 1641935"/>
              <a:gd name="connsiteY143" fmla="*/ 166516 h 215536"/>
              <a:gd name="connsiteX144" fmla="*/ 826181 w 1641935"/>
              <a:gd name="connsiteY144" fmla="*/ 151293 h 215536"/>
              <a:gd name="connsiteX145" fmla="*/ 812038 w 1641935"/>
              <a:gd name="connsiteY145" fmla="*/ 108418 h 215536"/>
              <a:gd name="connsiteX146" fmla="*/ 827609 w 1641935"/>
              <a:gd name="connsiteY146" fmla="*/ 65888 h 215536"/>
              <a:gd name="connsiteX147" fmla="*/ 866212 w 1641935"/>
              <a:gd name="connsiteY147" fmla="*/ 49459 h 215536"/>
              <a:gd name="connsiteX148" fmla="*/ 681676 w 1641935"/>
              <a:gd name="connsiteY148" fmla="*/ 49459 h 215536"/>
              <a:gd name="connsiteX149" fmla="*/ 702043 w 1641935"/>
              <a:gd name="connsiteY149" fmla="*/ 55867 h 215536"/>
              <a:gd name="connsiteX150" fmla="*/ 714006 w 1641935"/>
              <a:gd name="connsiteY150" fmla="*/ 72637 h 215536"/>
              <a:gd name="connsiteX151" fmla="*/ 751325 w 1641935"/>
              <a:gd name="connsiteY151" fmla="*/ 49459 h 215536"/>
              <a:gd name="connsiteX152" fmla="*/ 788450 w 1641935"/>
              <a:gd name="connsiteY152" fmla="*/ 94999 h 215536"/>
              <a:gd name="connsiteX153" fmla="*/ 788450 w 1641935"/>
              <a:gd name="connsiteY153" fmla="*/ 163893 h 215536"/>
              <a:gd name="connsiteX154" fmla="*/ 762973 w 1641935"/>
              <a:gd name="connsiteY154" fmla="*/ 163893 h 215536"/>
              <a:gd name="connsiteX155" fmla="*/ 762973 w 1641935"/>
              <a:gd name="connsiteY155" fmla="*/ 102955 h 215536"/>
              <a:gd name="connsiteX156" fmla="*/ 757984 w 1641935"/>
              <a:gd name="connsiteY156" fmla="*/ 77541 h 215536"/>
              <a:gd name="connsiteX157" fmla="*/ 741129 w 1641935"/>
              <a:gd name="connsiteY157" fmla="*/ 69671 h 215536"/>
              <a:gd name="connsiteX158" fmla="*/ 724153 w 1641935"/>
              <a:gd name="connsiteY158" fmla="*/ 79605 h 215536"/>
              <a:gd name="connsiteX159" fmla="*/ 717154 w 1641935"/>
              <a:gd name="connsiteY159" fmla="*/ 103430 h 215536"/>
              <a:gd name="connsiteX160" fmla="*/ 717154 w 1641935"/>
              <a:gd name="connsiteY160" fmla="*/ 163893 h 215536"/>
              <a:gd name="connsiteX161" fmla="*/ 691581 w 1641935"/>
              <a:gd name="connsiteY161" fmla="*/ 163893 h 215536"/>
              <a:gd name="connsiteX162" fmla="*/ 691581 w 1641935"/>
              <a:gd name="connsiteY162" fmla="*/ 100891 h 215536"/>
              <a:gd name="connsiteX163" fmla="*/ 669398 w 1641935"/>
              <a:gd name="connsiteY163" fmla="*/ 69671 h 215536"/>
              <a:gd name="connsiteX164" fmla="*/ 652421 w 1641935"/>
              <a:gd name="connsiteY164" fmla="*/ 79045 h 215536"/>
              <a:gd name="connsiteX165" fmla="*/ 645762 w 1641935"/>
              <a:gd name="connsiteY165" fmla="*/ 103430 h 215536"/>
              <a:gd name="connsiteX166" fmla="*/ 645762 w 1641935"/>
              <a:gd name="connsiteY166" fmla="*/ 163893 h 215536"/>
              <a:gd name="connsiteX167" fmla="*/ 620285 w 1641935"/>
              <a:gd name="connsiteY167" fmla="*/ 163893 h 215536"/>
              <a:gd name="connsiteX168" fmla="*/ 620285 w 1641935"/>
              <a:gd name="connsiteY168" fmla="*/ 52082 h 215536"/>
              <a:gd name="connsiteX169" fmla="*/ 645762 w 1641935"/>
              <a:gd name="connsiteY169" fmla="*/ 52082 h 215536"/>
              <a:gd name="connsiteX170" fmla="*/ 645762 w 1641935"/>
              <a:gd name="connsiteY170" fmla="*/ 69801 h 215536"/>
              <a:gd name="connsiteX171" fmla="*/ 646197 w 1641935"/>
              <a:gd name="connsiteY171" fmla="*/ 69801 h 215536"/>
              <a:gd name="connsiteX172" fmla="*/ 681676 w 1641935"/>
              <a:gd name="connsiteY172" fmla="*/ 49459 h 215536"/>
              <a:gd name="connsiteX173" fmla="*/ 407584 w 1641935"/>
              <a:gd name="connsiteY173" fmla="*/ 49459 h 215536"/>
              <a:gd name="connsiteX174" fmla="*/ 443280 w 1641935"/>
              <a:gd name="connsiteY174" fmla="*/ 64210 h 215536"/>
              <a:gd name="connsiteX175" fmla="*/ 455922 w 1641935"/>
              <a:gd name="connsiteY175" fmla="*/ 105149 h 215536"/>
              <a:gd name="connsiteX176" fmla="*/ 455922 w 1641935"/>
              <a:gd name="connsiteY176" fmla="*/ 114867 h 215536"/>
              <a:gd name="connsiteX177" fmla="*/ 379250 w 1641935"/>
              <a:gd name="connsiteY177" fmla="*/ 114867 h 215536"/>
              <a:gd name="connsiteX178" fmla="*/ 388864 w 1641935"/>
              <a:gd name="connsiteY178" fmla="*/ 138777 h 215536"/>
              <a:gd name="connsiteX179" fmla="*/ 414074 w 1641935"/>
              <a:gd name="connsiteY179" fmla="*/ 147207 h 215536"/>
              <a:gd name="connsiteX180" fmla="*/ 447131 w 1641935"/>
              <a:gd name="connsiteY180" fmla="*/ 136498 h 215536"/>
              <a:gd name="connsiteX181" fmla="*/ 447131 w 1641935"/>
              <a:gd name="connsiteY181" fmla="*/ 156926 h 215536"/>
              <a:gd name="connsiteX182" fmla="*/ 406494 w 1641935"/>
              <a:gd name="connsiteY182" fmla="*/ 166516 h 215536"/>
              <a:gd name="connsiteX183" fmla="*/ 367577 w 1641935"/>
              <a:gd name="connsiteY183" fmla="*/ 151293 h 215536"/>
              <a:gd name="connsiteX184" fmla="*/ 353409 w 1641935"/>
              <a:gd name="connsiteY184" fmla="*/ 108418 h 215536"/>
              <a:gd name="connsiteX185" fmla="*/ 368982 w 1641935"/>
              <a:gd name="connsiteY185" fmla="*/ 65888 h 215536"/>
              <a:gd name="connsiteX186" fmla="*/ 407584 w 1641935"/>
              <a:gd name="connsiteY186" fmla="*/ 49459 h 215536"/>
              <a:gd name="connsiteX187" fmla="*/ 290735 w 1641935"/>
              <a:gd name="connsiteY187" fmla="*/ 49459 h 215536"/>
              <a:gd name="connsiteX188" fmla="*/ 324131 w 1641935"/>
              <a:gd name="connsiteY188" fmla="*/ 64425 h 215536"/>
              <a:gd name="connsiteX189" fmla="*/ 336070 w 1641935"/>
              <a:gd name="connsiteY189" fmla="*/ 104633 h 215536"/>
              <a:gd name="connsiteX190" fmla="*/ 322557 w 1641935"/>
              <a:gd name="connsiteY190" fmla="*/ 149401 h 215536"/>
              <a:gd name="connsiteX191" fmla="*/ 285674 w 1641935"/>
              <a:gd name="connsiteY191" fmla="*/ 166215 h 215536"/>
              <a:gd name="connsiteX192" fmla="*/ 252472 w 1641935"/>
              <a:gd name="connsiteY192" fmla="*/ 147423 h 215536"/>
              <a:gd name="connsiteX193" fmla="*/ 252036 w 1641935"/>
              <a:gd name="connsiteY193" fmla="*/ 147423 h 215536"/>
              <a:gd name="connsiteX194" fmla="*/ 252036 w 1641935"/>
              <a:gd name="connsiteY194" fmla="*/ 215326 h 215536"/>
              <a:gd name="connsiteX195" fmla="*/ 226559 w 1641935"/>
              <a:gd name="connsiteY195" fmla="*/ 215326 h 215536"/>
              <a:gd name="connsiteX196" fmla="*/ 226559 w 1641935"/>
              <a:gd name="connsiteY196" fmla="*/ 52082 h 215536"/>
              <a:gd name="connsiteX197" fmla="*/ 252036 w 1641935"/>
              <a:gd name="connsiteY197" fmla="*/ 52082 h 215536"/>
              <a:gd name="connsiteX198" fmla="*/ 252036 w 1641935"/>
              <a:gd name="connsiteY198" fmla="*/ 71736 h 215536"/>
              <a:gd name="connsiteX199" fmla="*/ 252472 w 1641935"/>
              <a:gd name="connsiteY199" fmla="*/ 71736 h 215536"/>
              <a:gd name="connsiteX200" fmla="*/ 290735 w 1641935"/>
              <a:gd name="connsiteY200" fmla="*/ 49459 h 215536"/>
              <a:gd name="connsiteX201" fmla="*/ 1297353 w 1641935"/>
              <a:gd name="connsiteY201" fmla="*/ 19013 h 215536"/>
              <a:gd name="connsiteX202" fmla="*/ 1297353 w 1641935"/>
              <a:gd name="connsiteY202" fmla="*/ 52082 h 215536"/>
              <a:gd name="connsiteX203" fmla="*/ 1324259 w 1641935"/>
              <a:gd name="connsiteY203" fmla="*/ 52082 h 215536"/>
              <a:gd name="connsiteX204" fmla="*/ 1324259 w 1641935"/>
              <a:gd name="connsiteY204" fmla="*/ 71949 h 215536"/>
              <a:gd name="connsiteX205" fmla="*/ 1297353 w 1641935"/>
              <a:gd name="connsiteY205" fmla="*/ 71949 h 215536"/>
              <a:gd name="connsiteX206" fmla="*/ 1297353 w 1641935"/>
              <a:gd name="connsiteY206" fmla="*/ 127855 h 215536"/>
              <a:gd name="connsiteX207" fmla="*/ 1300985 w 1641935"/>
              <a:gd name="connsiteY207" fmla="*/ 142046 h 215536"/>
              <a:gd name="connsiteX208" fmla="*/ 1313046 w 1641935"/>
              <a:gd name="connsiteY208" fmla="*/ 146304 h 215536"/>
              <a:gd name="connsiteX209" fmla="*/ 1324259 w 1641935"/>
              <a:gd name="connsiteY209" fmla="*/ 142606 h 215536"/>
              <a:gd name="connsiteX210" fmla="*/ 1324259 w 1641935"/>
              <a:gd name="connsiteY210" fmla="*/ 162689 h 215536"/>
              <a:gd name="connsiteX211" fmla="*/ 1304618 w 1641935"/>
              <a:gd name="connsiteY211" fmla="*/ 166428 h 215536"/>
              <a:gd name="connsiteX212" fmla="*/ 1271852 w 1641935"/>
              <a:gd name="connsiteY212" fmla="*/ 135208 h 215536"/>
              <a:gd name="connsiteX213" fmla="*/ 1271852 w 1641935"/>
              <a:gd name="connsiteY213" fmla="*/ 71949 h 215536"/>
              <a:gd name="connsiteX214" fmla="*/ 1253084 w 1641935"/>
              <a:gd name="connsiteY214" fmla="*/ 71949 h 215536"/>
              <a:gd name="connsiteX215" fmla="*/ 1253084 w 1641935"/>
              <a:gd name="connsiteY215" fmla="*/ 52082 h 215536"/>
              <a:gd name="connsiteX216" fmla="*/ 1271852 w 1641935"/>
              <a:gd name="connsiteY216" fmla="*/ 52082 h 215536"/>
              <a:gd name="connsiteX217" fmla="*/ 1271852 w 1641935"/>
              <a:gd name="connsiteY217" fmla="*/ 26237 h 215536"/>
              <a:gd name="connsiteX218" fmla="*/ 1102646 w 1641935"/>
              <a:gd name="connsiteY218" fmla="*/ 19013 h 215536"/>
              <a:gd name="connsiteX219" fmla="*/ 1102646 w 1641935"/>
              <a:gd name="connsiteY219" fmla="*/ 52082 h 215536"/>
              <a:gd name="connsiteX220" fmla="*/ 1129551 w 1641935"/>
              <a:gd name="connsiteY220" fmla="*/ 52082 h 215536"/>
              <a:gd name="connsiteX221" fmla="*/ 1129551 w 1641935"/>
              <a:gd name="connsiteY221" fmla="*/ 71949 h 215536"/>
              <a:gd name="connsiteX222" fmla="*/ 1102646 w 1641935"/>
              <a:gd name="connsiteY222" fmla="*/ 71949 h 215536"/>
              <a:gd name="connsiteX223" fmla="*/ 1102646 w 1641935"/>
              <a:gd name="connsiteY223" fmla="*/ 127855 h 215536"/>
              <a:gd name="connsiteX224" fmla="*/ 1106278 w 1641935"/>
              <a:gd name="connsiteY224" fmla="*/ 142046 h 215536"/>
              <a:gd name="connsiteX225" fmla="*/ 1118363 w 1641935"/>
              <a:gd name="connsiteY225" fmla="*/ 146304 h 215536"/>
              <a:gd name="connsiteX226" fmla="*/ 1129551 w 1641935"/>
              <a:gd name="connsiteY226" fmla="*/ 142606 h 215536"/>
              <a:gd name="connsiteX227" fmla="*/ 1129551 w 1641935"/>
              <a:gd name="connsiteY227" fmla="*/ 162689 h 215536"/>
              <a:gd name="connsiteX228" fmla="*/ 1109911 w 1641935"/>
              <a:gd name="connsiteY228" fmla="*/ 166428 h 215536"/>
              <a:gd name="connsiteX229" fmla="*/ 1077169 w 1641935"/>
              <a:gd name="connsiteY229" fmla="*/ 135208 h 215536"/>
              <a:gd name="connsiteX230" fmla="*/ 1077169 w 1641935"/>
              <a:gd name="connsiteY230" fmla="*/ 71949 h 215536"/>
              <a:gd name="connsiteX231" fmla="*/ 1058401 w 1641935"/>
              <a:gd name="connsiteY231" fmla="*/ 71949 h 215536"/>
              <a:gd name="connsiteX232" fmla="*/ 1058401 w 1641935"/>
              <a:gd name="connsiteY232" fmla="*/ 52082 h 215536"/>
              <a:gd name="connsiteX233" fmla="*/ 1077169 w 1641935"/>
              <a:gd name="connsiteY233" fmla="*/ 52082 h 215536"/>
              <a:gd name="connsiteX234" fmla="*/ 1077169 w 1641935"/>
              <a:gd name="connsiteY234" fmla="*/ 26237 h 215536"/>
              <a:gd name="connsiteX235" fmla="*/ 103 w 1641935"/>
              <a:gd name="connsiteY235" fmla="*/ 7316 h 215536"/>
              <a:gd name="connsiteX236" fmla="*/ 85033 w 1641935"/>
              <a:gd name="connsiteY236" fmla="*/ 7316 h 215536"/>
              <a:gd name="connsiteX237" fmla="*/ 85033 w 1641935"/>
              <a:gd name="connsiteY237" fmla="*/ 29378 h 215536"/>
              <a:gd name="connsiteX238" fmla="*/ 26234 w 1641935"/>
              <a:gd name="connsiteY238" fmla="*/ 29378 h 215536"/>
              <a:gd name="connsiteX239" fmla="*/ 26234 w 1641935"/>
              <a:gd name="connsiteY239" fmla="*/ 73712 h 215536"/>
              <a:gd name="connsiteX240" fmla="*/ 80407 w 1641935"/>
              <a:gd name="connsiteY240" fmla="*/ 73712 h 215536"/>
              <a:gd name="connsiteX241" fmla="*/ 80407 w 1641935"/>
              <a:gd name="connsiteY241" fmla="*/ 95646 h 215536"/>
              <a:gd name="connsiteX242" fmla="*/ 26234 w 1641935"/>
              <a:gd name="connsiteY242" fmla="*/ 95646 h 215536"/>
              <a:gd name="connsiteX243" fmla="*/ 26234 w 1641935"/>
              <a:gd name="connsiteY243" fmla="*/ 141962 h 215536"/>
              <a:gd name="connsiteX244" fmla="*/ 88545 w 1641935"/>
              <a:gd name="connsiteY244" fmla="*/ 141962 h 215536"/>
              <a:gd name="connsiteX245" fmla="*/ 88545 w 1641935"/>
              <a:gd name="connsiteY245" fmla="*/ 163893 h 215536"/>
              <a:gd name="connsiteX246" fmla="*/ 103 w 1641935"/>
              <a:gd name="connsiteY246" fmla="*/ 163893 h 215536"/>
              <a:gd name="connsiteX247" fmla="*/ 1360003 w 1641935"/>
              <a:gd name="connsiteY247" fmla="*/ -211 h 215536"/>
              <a:gd name="connsiteX248" fmla="*/ 1370974 w 1641935"/>
              <a:gd name="connsiteY248" fmla="*/ 3962 h 215536"/>
              <a:gd name="connsiteX249" fmla="*/ 1375478 w 1641935"/>
              <a:gd name="connsiteY249" fmla="*/ 14324 h 215536"/>
              <a:gd name="connsiteX250" fmla="*/ 1370974 w 1641935"/>
              <a:gd name="connsiteY250" fmla="*/ 24430 h 215536"/>
              <a:gd name="connsiteX251" fmla="*/ 1360003 w 1641935"/>
              <a:gd name="connsiteY251" fmla="*/ 28603 h 215536"/>
              <a:gd name="connsiteX252" fmla="*/ 1349275 w 1641935"/>
              <a:gd name="connsiteY252" fmla="*/ 24561 h 215536"/>
              <a:gd name="connsiteX253" fmla="*/ 1344843 w 1641935"/>
              <a:gd name="connsiteY253" fmla="*/ 14324 h 215536"/>
              <a:gd name="connsiteX254" fmla="*/ 1349275 w 1641935"/>
              <a:gd name="connsiteY254" fmla="*/ 3962 h 215536"/>
              <a:gd name="connsiteX255" fmla="*/ 1360003 w 1641935"/>
              <a:gd name="connsiteY255" fmla="*/ -211 h 215536"/>
              <a:gd name="connsiteX256" fmla="*/ 572553 w 1641935"/>
              <a:gd name="connsiteY256" fmla="*/ -211 h 215536"/>
              <a:gd name="connsiteX257" fmla="*/ 583547 w 1641935"/>
              <a:gd name="connsiteY257" fmla="*/ 3962 h 215536"/>
              <a:gd name="connsiteX258" fmla="*/ 588052 w 1641935"/>
              <a:gd name="connsiteY258" fmla="*/ 14324 h 215536"/>
              <a:gd name="connsiteX259" fmla="*/ 583547 w 1641935"/>
              <a:gd name="connsiteY259" fmla="*/ 24430 h 215536"/>
              <a:gd name="connsiteX260" fmla="*/ 572553 w 1641935"/>
              <a:gd name="connsiteY260" fmla="*/ 28603 h 215536"/>
              <a:gd name="connsiteX261" fmla="*/ 561824 w 1641935"/>
              <a:gd name="connsiteY261" fmla="*/ 24561 h 215536"/>
              <a:gd name="connsiteX262" fmla="*/ 557417 w 1641935"/>
              <a:gd name="connsiteY262" fmla="*/ 14324 h 215536"/>
              <a:gd name="connsiteX263" fmla="*/ 561824 w 1641935"/>
              <a:gd name="connsiteY263" fmla="*/ 3962 h 215536"/>
              <a:gd name="connsiteX264" fmla="*/ 572553 w 1641935"/>
              <a:gd name="connsiteY264" fmla="*/ -211 h 21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1641935" h="215536">
                <a:moveTo>
                  <a:pt x="1209856" y="108978"/>
                </a:moveTo>
                <a:lnTo>
                  <a:pt x="1186244" y="112245"/>
                </a:lnTo>
                <a:cubicBezTo>
                  <a:pt x="1178930" y="113192"/>
                  <a:pt x="1173384" y="114955"/>
                  <a:pt x="1169703" y="117534"/>
                </a:cubicBezTo>
                <a:cubicBezTo>
                  <a:pt x="1165998" y="120156"/>
                  <a:pt x="1164182" y="124673"/>
                  <a:pt x="1164182" y="131166"/>
                </a:cubicBezTo>
                <a:cubicBezTo>
                  <a:pt x="1164182" y="135898"/>
                  <a:pt x="1165853" y="139768"/>
                  <a:pt x="1169292" y="142778"/>
                </a:cubicBezTo>
                <a:cubicBezTo>
                  <a:pt x="1172658" y="145788"/>
                  <a:pt x="1177235" y="147292"/>
                  <a:pt x="1182950" y="147292"/>
                </a:cubicBezTo>
                <a:cubicBezTo>
                  <a:pt x="1190700" y="147292"/>
                  <a:pt x="1197142" y="144585"/>
                  <a:pt x="1202203" y="139165"/>
                </a:cubicBezTo>
                <a:cubicBezTo>
                  <a:pt x="1207313" y="133747"/>
                  <a:pt x="1209856" y="126908"/>
                  <a:pt x="1209856" y="118696"/>
                </a:cubicBezTo>
                <a:close/>
                <a:moveTo>
                  <a:pt x="1458810" y="69671"/>
                </a:moveTo>
                <a:cubicBezTo>
                  <a:pt x="1448832" y="69671"/>
                  <a:pt x="1440938" y="73112"/>
                  <a:pt x="1435198" y="80036"/>
                </a:cubicBezTo>
                <a:cubicBezTo>
                  <a:pt x="1429386" y="86959"/>
                  <a:pt x="1426504" y="96506"/>
                  <a:pt x="1426504" y="108675"/>
                </a:cubicBezTo>
                <a:cubicBezTo>
                  <a:pt x="1426504" y="120372"/>
                  <a:pt x="1429434" y="129618"/>
                  <a:pt x="1435271" y="136326"/>
                </a:cubicBezTo>
                <a:cubicBezTo>
                  <a:pt x="1441156" y="143078"/>
                  <a:pt x="1449002" y="146432"/>
                  <a:pt x="1458810" y="146432"/>
                </a:cubicBezTo>
                <a:cubicBezTo>
                  <a:pt x="1468860" y="146432"/>
                  <a:pt x="1476561" y="143122"/>
                  <a:pt x="1481914" y="136498"/>
                </a:cubicBezTo>
                <a:cubicBezTo>
                  <a:pt x="1487338" y="129877"/>
                  <a:pt x="1490002" y="120459"/>
                  <a:pt x="1490002" y="108203"/>
                </a:cubicBezTo>
                <a:cubicBezTo>
                  <a:pt x="1490002" y="95903"/>
                  <a:pt x="1487338" y="86400"/>
                  <a:pt x="1481914" y="79735"/>
                </a:cubicBezTo>
                <a:cubicBezTo>
                  <a:pt x="1476561" y="73025"/>
                  <a:pt x="1468860" y="69671"/>
                  <a:pt x="1458810" y="69671"/>
                </a:cubicBezTo>
                <a:close/>
                <a:moveTo>
                  <a:pt x="282017" y="69671"/>
                </a:moveTo>
                <a:cubicBezTo>
                  <a:pt x="272935" y="69671"/>
                  <a:pt x="265622" y="72896"/>
                  <a:pt x="260125" y="79304"/>
                </a:cubicBezTo>
                <a:cubicBezTo>
                  <a:pt x="254603" y="85669"/>
                  <a:pt x="251818" y="93711"/>
                  <a:pt x="251818" y="103299"/>
                </a:cubicBezTo>
                <a:lnTo>
                  <a:pt x="251818" y="117190"/>
                </a:lnTo>
                <a:cubicBezTo>
                  <a:pt x="251818" y="125317"/>
                  <a:pt x="254434" y="132241"/>
                  <a:pt x="259664" y="137917"/>
                </a:cubicBezTo>
                <a:cubicBezTo>
                  <a:pt x="264896" y="143594"/>
                  <a:pt x="271555" y="146432"/>
                  <a:pt x="279595" y="146432"/>
                </a:cubicBezTo>
                <a:cubicBezTo>
                  <a:pt x="289089" y="146432"/>
                  <a:pt x="296475" y="142778"/>
                  <a:pt x="301851" y="135467"/>
                </a:cubicBezTo>
                <a:cubicBezTo>
                  <a:pt x="307252" y="128155"/>
                  <a:pt x="309939" y="117921"/>
                  <a:pt x="309939" y="104849"/>
                </a:cubicBezTo>
                <a:cubicBezTo>
                  <a:pt x="309939" y="93839"/>
                  <a:pt x="307421" y="85237"/>
                  <a:pt x="302408" y="79004"/>
                </a:cubicBezTo>
                <a:cubicBezTo>
                  <a:pt x="297395" y="72768"/>
                  <a:pt x="290590" y="69671"/>
                  <a:pt x="282017" y="69671"/>
                </a:cubicBezTo>
                <a:close/>
                <a:moveTo>
                  <a:pt x="865897" y="68167"/>
                </a:moveTo>
                <a:cubicBezTo>
                  <a:pt x="858535" y="68167"/>
                  <a:pt x="852359" y="70789"/>
                  <a:pt x="847250" y="76122"/>
                </a:cubicBezTo>
                <a:cubicBezTo>
                  <a:pt x="842140" y="81411"/>
                  <a:pt x="839040" y="88378"/>
                  <a:pt x="837853" y="96978"/>
                </a:cubicBezTo>
                <a:lnTo>
                  <a:pt x="889945" y="96978"/>
                </a:lnTo>
                <a:cubicBezTo>
                  <a:pt x="889872" y="87860"/>
                  <a:pt x="887717" y="80808"/>
                  <a:pt x="883455" y="75735"/>
                </a:cubicBezTo>
                <a:cubicBezTo>
                  <a:pt x="879217" y="70661"/>
                  <a:pt x="873332" y="68167"/>
                  <a:pt x="865897" y="68167"/>
                </a:cubicBezTo>
                <a:close/>
                <a:moveTo>
                  <a:pt x="407293" y="68167"/>
                </a:moveTo>
                <a:cubicBezTo>
                  <a:pt x="399931" y="68167"/>
                  <a:pt x="393732" y="70789"/>
                  <a:pt x="388646" y="76122"/>
                </a:cubicBezTo>
                <a:cubicBezTo>
                  <a:pt x="383536" y="81411"/>
                  <a:pt x="380412" y="88378"/>
                  <a:pt x="379250" y="96978"/>
                </a:cubicBezTo>
                <a:lnTo>
                  <a:pt x="431341" y="96978"/>
                </a:lnTo>
                <a:cubicBezTo>
                  <a:pt x="431244" y="87860"/>
                  <a:pt x="429089" y="80808"/>
                  <a:pt x="424851" y="75735"/>
                </a:cubicBezTo>
                <a:cubicBezTo>
                  <a:pt x="420613" y="70661"/>
                  <a:pt x="414728" y="68167"/>
                  <a:pt x="407293" y="68167"/>
                </a:cubicBezTo>
                <a:close/>
                <a:moveTo>
                  <a:pt x="1347144" y="52082"/>
                </a:moveTo>
                <a:lnTo>
                  <a:pt x="1372621" y="52082"/>
                </a:lnTo>
                <a:lnTo>
                  <a:pt x="1372621" y="163893"/>
                </a:lnTo>
                <a:lnTo>
                  <a:pt x="1347144" y="163893"/>
                </a:lnTo>
                <a:close/>
                <a:moveTo>
                  <a:pt x="559717" y="52082"/>
                </a:moveTo>
                <a:lnTo>
                  <a:pt x="585194" y="52082"/>
                </a:lnTo>
                <a:lnTo>
                  <a:pt x="585194" y="163893"/>
                </a:lnTo>
                <a:lnTo>
                  <a:pt x="559717" y="163893"/>
                </a:lnTo>
                <a:close/>
                <a:moveTo>
                  <a:pt x="101307" y="52082"/>
                </a:moveTo>
                <a:lnTo>
                  <a:pt x="130998" y="52082"/>
                </a:lnTo>
                <a:lnTo>
                  <a:pt x="150420" y="88463"/>
                </a:lnTo>
                <a:cubicBezTo>
                  <a:pt x="151873" y="91129"/>
                  <a:pt x="153302" y="93924"/>
                  <a:pt x="154707" y="96763"/>
                </a:cubicBezTo>
                <a:lnTo>
                  <a:pt x="155045" y="96763"/>
                </a:lnTo>
                <a:lnTo>
                  <a:pt x="180183" y="52082"/>
                </a:lnTo>
                <a:lnTo>
                  <a:pt x="208082" y="52082"/>
                </a:lnTo>
                <a:lnTo>
                  <a:pt x="170666" y="108675"/>
                </a:lnTo>
                <a:lnTo>
                  <a:pt x="207645" y="163893"/>
                </a:lnTo>
                <a:lnTo>
                  <a:pt x="178100" y="163893"/>
                </a:lnTo>
                <a:lnTo>
                  <a:pt x="158339" y="129274"/>
                </a:lnTo>
                <a:cubicBezTo>
                  <a:pt x="157080" y="127167"/>
                  <a:pt x="155651" y="124501"/>
                  <a:pt x="153956" y="121188"/>
                </a:cubicBezTo>
                <a:lnTo>
                  <a:pt x="153496" y="121188"/>
                </a:lnTo>
                <a:cubicBezTo>
                  <a:pt x="153229" y="121878"/>
                  <a:pt x="151680" y="124545"/>
                  <a:pt x="148894" y="129274"/>
                </a:cubicBezTo>
                <a:lnTo>
                  <a:pt x="128770" y="163893"/>
                </a:lnTo>
                <a:lnTo>
                  <a:pt x="99370" y="163893"/>
                </a:lnTo>
                <a:lnTo>
                  <a:pt x="137561" y="109106"/>
                </a:lnTo>
                <a:close/>
                <a:moveTo>
                  <a:pt x="532182" y="50147"/>
                </a:moveTo>
                <a:cubicBezTo>
                  <a:pt x="536832" y="50147"/>
                  <a:pt x="540319" y="50837"/>
                  <a:pt x="542741" y="52212"/>
                </a:cubicBezTo>
                <a:lnTo>
                  <a:pt x="542741" y="76209"/>
                </a:lnTo>
                <a:cubicBezTo>
                  <a:pt x="539665" y="73843"/>
                  <a:pt x="535258" y="72637"/>
                  <a:pt x="529470" y="72637"/>
                </a:cubicBezTo>
                <a:cubicBezTo>
                  <a:pt x="521938" y="72637"/>
                  <a:pt x="515618" y="75991"/>
                  <a:pt x="510556" y="82787"/>
                </a:cubicBezTo>
                <a:cubicBezTo>
                  <a:pt x="505494" y="89538"/>
                  <a:pt x="502976" y="98741"/>
                  <a:pt x="502976" y="110394"/>
                </a:cubicBezTo>
                <a:lnTo>
                  <a:pt x="502976" y="163893"/>
                </a:lnTo>
                <a:lnTo>
                  <a:pt x="477500" y="163893"/>
                </a:lnTo>
                <a:lnTo>
                  <a:pt x="477500" y="52082"/>
                </a:lnTo>
                <a:lnTo>
                  <a:pt x="502976" y="52082"/>
                </a:lnTo>
                <a:lnTo>
                  <a:pt x="502976" y="75134"/>
                </a:lnTo>
                <a:lnTo>
                  <a:pt x="503412" y="75134"/>
                </a:lnTo>
                <a:cubicBezTo>
                  <a:pt x="505931" y="67263"/>
                  <a:pt x="509732" y="61156"/>
                  <a:pt x="514940" y="56726"/>
                </a:cubicBezTo>
                <a:cubicBezTo>
                  <a:pt x="520073" y="52341"/>
                  <a:pt x="525837" y="50147"/>
                  <a:pt x="532182" y="50147"/>
                </a:cubicBezTo>
                <a:close/>
                <a:moveTo>
                  <a:pt x="1604356" y="49459"/>
                </a:moveTo>
                <a:cubicBezTo>
                  <a:pt x="1616562" y="49459"/>
                  <a:pt x="1625910" y="53416"/>
                  <a:pt x="1632351" y="61328"/>
                </a:cubicBezTo>
                <a:cubicBezTo>
                  <a:pt x="1638793" y="69198"/>
                  <a:pt x="1642038" y="80636"/>
                  <a:pt x="1642038" y="95559"/>
                </a:cubicBezTo>
                <a:lnTo>
                  <a:pt x="1642038" y="163893"/>
                </a:lnTo>
                <a:lnTo>
                  <a:pt x="1616562" y="163893"/>
                </a:lnTo>
                <a:lnTo>
                  <a:pt x="1616562" y="100891"/>
                </a:lnTo>
                <a:cubicBezTo>
                  <a:pt x="1616562" y="79992"/>
                  <a:pt x="1609127" y="69586"/>
                  <a:pt x="1594233" y="69586"/>
                </a:cubicBezTo>
                <a:cubicBezTo>
                  <a:pt x="1586484" y="69586"/>
                  <a:pt x="1580090" y="72465"/>
                  <a:pt x="1575029" y="78229"/>
                </a:cubicBezTo>
                <a:cubicBezTo>
                  <a:pt x="1569968" y="84034"/>
                  <a:pt x="1567449" y="91345"/>
                  <a:pt x="1567449" y="100119"/>
                </a:cubicBezTo>
                <a:lnTo>
                  <a:pt x="1567449" y="163893"/>
                </a:lnTo>
                <a:lnTo>
                  <a:pt x="1541852" y="163893"/>
                </a:lnTo>
                <a:lnTo>
                  <a:pt x="1541852" y="52082"/>
                </a:lnTo>
                <a:lnTo>
                  <a:pt x="1567449" y="52082"/>
                </a:lnTo>
                <a:lnTo>
                  <a:pt x="1567449" y="70661"/>
                </a:lnTo>
                <a:lnTo>
                  <a:pt x="1567885" y="70661"/>
                </a:lnTo>
                <a:cubicBezTo>
                  <a:pt x="1576289" y="56554"/>
                  <a:pt x="1588446" y="49459"/>
                  <a:pt x="1604356" y="49459"/>
                </a:cubicBezTo>
                <a:close/>
                <a:moveTo>
                  <a:pt x="1460336" y="49459"/>
                </a:moveTo>
                <a:cubicBezTo>
                  <a:pt x="1477893" y="49459"/>
                  <a:pt x="1491601" y="54619"/>
                  <a:pt x="1501432" y="64854"/>
                </a:cubicBezTo>
                <a:cubicBezTo>
                  <a:pt x="1511265" y="75134"/>
                  <a:pt x="1516132" y="89367"/>
                  <a:pt x="1516132" y="107559"/>
                </a:cubicBezTo>
                <a:cubicBezTo>
                  <a:pt x="1516132" y="125404"/>
                  <a:pt x="1510853" y="139680"/>
                  <a:pt x="1500270" y="150433"/>
                </a:cubicBezTo>
                <a:cubicBezTo>
                  <a:pt x="1489712" y="161140"/>
                  <a:pt x="1475471" y="166516"/>
                  <a:pt x="1457599" y="166516"/>
                </a:cubicBezTo>
                <a:cubicBezTo>
                  <a:pt x="1440259" y="166516"/>
                  <a:pt x="1426359" y="161311"/>
                  <a:pt x="1416018" y="150862"/>
                </a:cubicBezTo>
                <a:cubicBezTo>
                  <a:pt x="1405653" y="140412"/>
                  <a:pt x="1400446" y="126564"/>
                  <a:pt x="1400446" y="109319"/>
                </a:cubicBezTo>
                <a:cubicBezTo>
                  <a:pt x="1400446" y="90529"/>
                  <a:pt x="1405847" y="75863"/>
                  <a:pt x="1416672" y="65285"/>
                </a:cubicBezTo>
                <a:cubicBezTo>
                  <a:pt x="1427497" y="54750"/>
                  <a:pt x="1442027" y="49459"/>
                  <a:pt x="1460336" y="49459"/>
                </a:cubicBezTo>
                <a:close/>
                <a:moveTo>
                  <a:pt x="1191814" y="49459"/>
                </a:moveTo>
                <a:cubicBezTo>
                  <a:pt x="1220245" y="49459"/>
                  <a:pt x="1234485" y="63394"/>
                  <a:pt x="1234485" y="91173"/>
                </a:cubicBezTo>
                <a:lnTo>
                  <a:pt x="1234485" y="163893"/>
                </a:lnTo>
                <a:lnTo>
                  <a:pt x="1209735" y="163893"/>
                </a:lnTo>
                <a:lnTo>
                  <a:pt x="1209735" y="146432"/>
                </a:lnTo>
                <a:lnTo>
                  <a:pt x="1209299" y="146432"/>
                </a:lnTo>
                <a:cubicBezTo>
                  <a:pt x="1201550" y="159807"/>
                  <a:pt x="1190167" y="166516"/>
                  <a:pt x="1175177" y="166516"/>
                </a:cubicBezTo>
                <a:cubicBezTo>
                  <a:pt x="1164085" y="166516"/>
                  <a:pt x="1155440" y="163549"/>
                  <a:pt x="1149167" y="157570"/>
                </a:cubicBezTo>
                <a:cubicBezTo>
                  <a:pt x="1142895" y="151593"/>
                  <a:pt x="1139771" y="143722"/>
                  <a:pt x="1139771" y="133876"/>
                </a:cubicBezTo>
                <a:cubicBezTo>
                  <a:pt x="1139771" y="112760"/>
                  <a:pt x="1152025" y="100463"/>
                  <a:pt x="1176460" y="96978"/>
                </a:cubicBezTo>
                <a:lnTo>
                  <a:pt x="1209856" y="92292"/>
                </a:lnTo>
                <a:cubicBezTo>
                  <a:pt x="1209856" y="76338"/>
                  <a:pt x="1202251" y="68380"/>
                  <a:pt x="1187019" y="68380"/>
                </a:cubicBezTo>
                <a:cubicBezTo>
                  <a:pt x="1173603" y="68380"/>
                  <a:pt x="1161542" y="72940"/>
                  <a:pt x="1150765" y="82142"/>
                </a:cubicBezTo>
                <a:lnTo>
                  <a:pt x="1150765" y="59952"/>
                </a:lnTo>
                <a:cubicBezTo>
                  <a:pt x="1162608" y="52985"/>
                  <a:pt x="1176339" y="49459"/>
                  <a:pt x="1191814" y="49459"/>
                </a:cubicBezTo>
                <a:close/>
                <a:moveTo>
                  <a:pt x="998632" y="49459"/>
                </a:moveTo>
                <a:cubicBezTo>
                  <a:pt x="1010838" y="49459"/>
                  <a:pt x="1020186" y="53416"/>
                  <a:pt x="1026628" y="61328"/>
                </a:cubicBezTo>
                <a:cubicBezTo>
                  <a:pt x="1033069" y="69198"/>
                  <a:pt x="1036315" y="80636"/>
                  <a:pt x="1036315" y="95559"/>
                </a:cubicBezTo>
                <a:lnTo>
                  <a:pt x="1036315" y="163893"/>
                </a:lnTo>
                <a:lnTo>
                  <a:pt x="1010838" y="163893"/>
                </a:lnTo>
                <a:lnTo>
                  <a:pt x="1010838" y="100891"/>
                </a:lnTo>
                <a:cubicBezTo>
                  <a:pt x="1010838" y="79992"/>
                  <a:pt x="1003403" y="69586"/>
                  <a:pt x="988509" y="69586"/>
                </a:cubicBezTo>
                <a:cubicBezTo>
                  <a:pt x="980760" y="69586"/>
                  <a:pt x="974367" y="72465"/>
                  <a:pt x="969305" y="78229"/>
                </a:cubicBezTo>
                <a:cubicBezTo>
                  <a:pt x="964244" y="84034"/>
                  <a:pt x="961725" y="91345"/>
                  <a:pt x="961725" y="100119"/>
                </a:cubicBezTo>
                <a:lnTo>
                  <a:pt x="961725" y="163893"/>
                </a:lnTo>
                <a:lnTo>
                  <a:pt x="936127" y="163893"/>
                </a:lnTo>
                <a:lnTo>
                  <a:pt x="936127" y="52082"/>
                </a:lnTo>
                <a:lnTo>
                  <a:pt x="961725" y="52082"/>
                </a:lnTo>
                <a:lnTo>
                  <a:pt x="961725" y="70661"/>
                </a:lnTo>
                <a:lnTo>
                  <a:pt x="962161" y="70661"/>
                </a:lnTo>
                <a:cubicBezTo>
                  <a:pt x="970564" y="56554"/>
                  <a:pt x="982721" y="49459"/>
                  <a:pt x="998632" y="49459"/>
                </a:cubicBezTo>
                <a:close/>
                <a:moveTo>
                  <a:pt x="866212" y="49459"/>
                </a:moveTo>
                <a:cubicBezTo>
                  <a:pt x="881614" y="49459"/>
                  <a:pt x="893505" y="54404"/>
                  <a:pt x="901908" y="64210"/>
                </a:cubicBezTo>
                <a:cubicBezTo>
                  <a:pt x="910336" y="74059"/>
                  <a:pt x="914526" y="87691"/>
                  <a:pt x="914526" y="105149"/>
                </a:cubicBezTo>
                <a:lnTo>
                  <a:pt x="914526" y="114867"/>
                </a:lnTo>
                <a:lnTo>
                  <a:pt x="837853" y="114867"/>
                </a:lnTo>
                <a:cubicBezTo>
                  <a:pt x="838168" y="125232"/>
                  <a:pt x="841365" y="133188"/>
                  <a:pt x="847467" y="138777"/>
                </a:cubicBezTo>
                <a:cubicBezTo>
                  <a:pt x="853619" y="144412"/>
                  <a:pt x="861998" y="147207"/>
                  <a:pt x="872702" y="147207"/>
                </a:cubicBezTo>
                <a:cubicBezTo>
                  <a:pt x="884714" y="147207"/>
                  <a:pt x="895709" y="143638"/>
                  <a:pt x="905759" y="136498"/>
                </a:cubicBezTo>
                <a:lnTo>
                  <a:pt x="905759" y="156926"/>
                </a:lnTo>
                <a:cubicBezTo>
                  <a:pt x="895491" y="163333"/>
                  <a:pt x="881953" y="166516"/>
                  <a:pt x="865122" y="166516"/>
                </a:cubicBezTo>
                <a:cubicBezTo>
                  <a:pt x="848558" y="166516"/>
                  <a:pt x="835577" y="161440"/>
                  <a:pt x="826181" y="151293"/>
                </a:cubicBezTo>
                <a:cubicBezTo>
                  <a:pt x="816760" y="141143"/>
                  <a:pt x="812038" y="126865"/>
                  <a:pt x="812038" y="108418"/>
                </a:cubicBezTo>
                <a:cubicBezTo>
                  <a:pt x="812038" y="91045"/>
                  <a:pt x="817220" y="76853"/>
                  <a:pt x="827609" y="65888"/>
                </a:cubicBezTo>
                <a:cubicBezTo>
                  <a:pt x="837950" y="54963"/>
                  <a:pt x="850834" y="49459"/>
                  <a:pt x="866212" y="49459"/>
                </a:cubicBezTo>
                <a:close/>
                <a:moveTo>
                  <a:pt x="681676" y="49459"/>
                </a:moveTo>
                <a:cubicBezTo>
                  <a:pt x="689473" y="49459"/>
                  <a:pt x="696254" y="51609"/>
                  <a:pt x="702043" y="55867"/>
                </a:cubicBezTo>
                <a:cubicBezTo>
                  <a:pt x="707903" y="60124"/>
                  <a:pt x="711875" y="65716"/>
                  <a:pt x="714006" y="72637"/>
                </a:cubicBezTo>
                <a:cubicBezTo>
                  <a:pt x="722337" y="57201"/>
                  <a:pt x="734760" y="49459"/>
                  <a:pt x="751325" y="49459"/>
                </a:cubicBezTo>
                <a:cubicBezTo>
                  <a:pt x="776075" y="49459"/>
                  <a:pt x="788450" y="64641"/>
                  <a:pt x="788450" y="94999"/>
                </a:cubicBezTo>
                <a:lnTo>
                  <a:pt x="788450" y="163893"/>
                </a:lnTo>
                <a:lnTo>
                  <a:pt x="762973" y="163893"/>
                </a:lnTo>
                <a:lnTo>
                  <a:pt x="762973" y="102955"/>
                </a:lnTo>
                <a:cubicBezTo>
                  <a:pt x="762973" y="91258"/>
                  <a:pt x="761327" y="82787"/>
                  <a:pt x="757984" y="77541"/>
                </a:cubicBezTo>
                <a:cubicBezTo>
                  <a:pt x="754667" y="72296"/>
                  <a:pt x="749048" y="69671"/>
                  <a:pt x="741129" y="69671"/>
                </a:cubicBezTo>
                <a:cubicBezTo>
                  <a:pt x="734469" y="69671"/>
                  <a:pt x="728802" y="72983"/>
                  <a:pt x="724153" y="79605"/>
                </a:cubicBezTo>
                <a:cubicBezTo>
                  <a:pt x="719479" y="86228"/>
                  <a:pt x="717154" y="94183"/>
                  <a:pt x="717154" y="103430"/>
                </a:cubicBezTo>
                <a:lnTo>
                  <a:pt x="717154" y="163893"/>
                </a:lnTo>
                <a:lnTo>
                  <a:pt x="691581" y="163893"/>
                </a:lnTo>
                <a:lnTo>
                  <a:pt x="691581" y="100891"/>
                </a:lnTo>
                <a:cubicBezTo>
                  <a:pt x="691581" y="80079"/>
                  <a:pt x="684194" y="69671"/>
                  <a:pt x="669398" y="69671"/>
                </a:cubicBezTo>
                <a:cubicBezTo>
                  <a:pt x="662520" y="69671"/>
                  <a:pt x="656829" y="72812"/>
                  <a:pt x="652421" y="79045"/>
                </a:cubicBezTo>
                <a:cubicBezTo>
                  <a:pt x="647965" y="85325"/>
                  <a:pt x="645762" y="93452"/>
                  <a:pt x="645762" y="103430"/>
                </a:cubicBezTo>
                <a:lnTo>
                  <a:pt x="645762" y="163893"/>
                </a:lnTo>
                <a:lnTo>
                  <a:pt x="620285" y="163893"/>
                </a:lnTo>
                <a:lnTo>
                  <a:pt x="620285" y="52082"/>
                </a:lnTo>
                <a:lnTo>
                  <a:pt x="645762" y="52082"/>
                </a:lnTo>
                <a:lnTo>
                  <a:pt x="645762" y="69801"/>
                </a:lnTo>
                <a:lnTo>
                  <a:pt x="646197" y="69801"/>
                </a:lnTo>
                <a:cubicBezTo>
                  <a:pt x="654334" y="56254"/>
                  <a:pt x="666152" y="49459"/>
                  <a:pt x="681676" y="49459"/>
                </a:cubicBezTo>
                <a:close/>
                <a:moveTo>
                  <a:pt x="407584" y="49459"/>
                </a:moveTo>
                <a:cubicBezTo>
                  <a:pt x="422986" y="49459"/>
                  <a:pt x="434877" y="54404"/>
                  <a:pt x="443280" y="64210"/>
                </a:cubicBezTo>
                <a:cubicBezTo>
                  <a:pt x="451708" y="74059"/>
                  <a:pt x="455922" y="87691"/>
                  <a:pt x="455922" y="105149"/>
                </a:cubicBezTo>
                <a:lnTo>
                  <a:pt x="455922" y="114867"/>
                </a:lnTo>
                <a:lnTo>
                  <a:pt x="379250" y="114867"/>
                </a:lnTo>
                <a:cubicBezTo>
                  <a:pt x="379540" y="125232"/>
                  <a:pt x="382761" y="133188"/>
                  <a:pt x="388864" y="138777"/>
                </a:cubicBezTo>
                <a:cubicBezTo>
                  <a:pt x="394991" y="144412"/>
                  <a:pt x="403394" y="147207"/>
                  <a:pt x="414074" y="147207"/>
                </a:cubicBezTo>
                <a:cubicBezTo>
                  <a:pt x="426110" y="147207"/>
                  <a:pt x="437105" y="143638"/>
                  <a:pt x="447131" y="136498"/>
                </a:cubicBezTo>
                <a:lnTo>
                  <a:pt x="447131" y="156926"/>
                </a:lnTo>
                <a:cubicBezTo>
                  <a:pt x="436887" y="163333"/>
                  <a:pt x="423325" y="166516"/>
                  <a:pt x="406494" y="166516"/>
                </a:cubicBezTo>
                <a:cubicBezTo>
                  <a:pt x="389929" y="166516"/>
                  <a:pt x="376949" y="161440"/>
                  <a:pt x="367577" y="151293"/>
                </a:cubicBezTo>
                <a:cubicBezTo>
                  <a:pt x="358132" y="141143"/>
                  <a:pt x="353409" y="126865"/>
                  <a:pt x="353409" y="108418"/>
                </a:cubicBezTo>
                <a:cubicBezTo>
                  <a:pt x="353409" y="91045"/>
                  <a:pt x="358617" y="76853"/>
                  <a:pt x="368982" y="65888"/>
                </a:cubicBezTo>
                <a:cubicBezTo>
                  <a:pt x="379322" y="54963"/>
                  <a:pt x="392230" y="49459"/>
                  <a:pt x="407584" y="49459"/>
                </a:cubicBezTo>
                <a:close/>
                <a:moveTo>
                  <a:pt x="290735" y="49459"/>
                </a:moveTo>
                <a:cubicBezTo>
                  <a:pt x="304999" y="49459"/>
                  <a:pt x="316115" y="54448"/>
                  <a:pt x="324131" y="64425"/>
                </a:cubicBezTo>
                <a:cubicBezTo>
                  <a:pt x="332099" y="74400"/>
                  <a:pt x="336070" y="87819"/>
                  <a:pt x="336070" y="104633"/>
                </a:cubicBezTo>
                <a:cubicBezTo>
                  <a:pt x="336070" y="123254"/>
                  <a:pt x="331566" y="138177"/>
                  <a:pt x="322557" y="149401"/>
                </a:cubicBezTo>
                <a:cubicBezTo>
                  <a:pt x="313572" y="160580"/>
                  <a:pt x="301294" y="166215"/>
                  <a:pt x="285674" y="166215"/>
                </a:cubicBezTo>
                <a:cubicBezTo>
                  <a:pt x="271289" y="166215"/>
                  <a:pt x="260270" y="159936"/>
                  <a:pt x="252472" y="147423"/>
                </a:cubicBezTo>
                <a:lnTo>
                  <a:pt x="252036" y="147423"/>
                </a:lnTo>
                <a:lnTo>
                  <a:pt x="252036" y="215326"/>
                </a:lnTo>
                <a:lnTo>
                  <a:pt x="226559" y="215326"/>
                </a:lnTo>
                <a:lnTo>
                  <a:pt x="226559" y="52082"/>
                </a:lnTo>
                <a:lnTo>
                  <a:pt x="252036" y="52082"/>
                </a:lnTo>
                <a:lnTo>
                  <a:pt x="252036" y="71736"/>
                </a:lnTo>
                <a:lnTo>
                  <a:pt x="252472" y="71736"/>
                </a:lnTo>
                <a:cubicBezTo>
                  <a:pt x="261214" y="56898"/>
                  <a:pt x="273929" y="49459"/>
                  <a:pt x="290735" y="49459"/>
                </a:cubicBezTo>
                <a:close/>
                <a:moveTo>
                  <a:pt x="1297353" y="19013"/>
                </a:moveTo>
                <a:lnTo>
                  <a:pt x="1297353" y="52082"/>
                </a:lnTo>
                <a:lnTo>
                  <a:pt x="1324259" y="52082"/>
                </a:lnTo>
                <a:lnTo>
                  <a:pt x="1324259" y="71949"/>
                </a:lnTo>
                <a:lnTo>
                  <a:pt x="1297353" y="71949"/>
                </a:lnTo>
                <a:lnTo>
                  <a:pt x="1297353" y="127855"/>
                </a:lnTo>
                <a:cubicBezTo>
                  <a:pt x="1297353" y="134479"/>
                  <a:pt x="1298564" y="139208"/>
                  <a:pt x="1300985" y="142046"/>
                </a:cubicBezTo>
                <a:cubicBezTo>
                  <a:pt x="1303407" y="144885"/>
                  <a:pt x="1307428" y="146304"/>
                  <a:pt x="1313046" y="146304"/>
                </a:cubicBezTo>
                <a:cubicBezTo>
                  <a:pt x="1317381" y="146304"/>
                  <a:pt x="1321110" y="145100"/>
                  <a:pt x="1324259" y="142606"/>
                </a:cubicBezTo>
                <a:lnTo>
                  <a:pt x="1324259" y="162689"/>
                </a:lnTo>
                <a:cubicBezTo>
                  <a:pt x="1319294" y="165181"/>
                  <a:pt x="1312707" y="166428"/>
                  <a:pt x="1304618" y="166428"/>
                </a:cubicBezTo>
                <a:cubicBezTo>
                  <a:pt x="1282774" y="166428"/>
                  <a:pt x="1271852" y="156022"/>
                  <a:pt x="1271852" y="135208"/>
                </a:cubicBezTo>
                <a:lnTo>
                  <a:pt x="1271852" y="71949"/>
                </a:lnTo>
                <a:lnTo>
                  <a:pt x="1253084" y="71949"/>
                </a:lnTo>
                <a:lnTo>
                  <a:pt x="1253084" y="52082"/>
                </a:lnTo>
                <a:lnTo>
                  <a:pt x="1271852" y="52082"/>
                </a:lnTo>
                <a:lnTo>
                  <a:pt x="1271852" y="26237"/>
                </a:lnTo>
                <a:close/>
                <a:moveTo>
                  <a:pt x="1102646" y="19013"/>
                </a:moveTo>
                <a:lnTo>
                  <a:pt x="1102646" y="52082"/>
                </a:lnTo>
                <a:lnTo>
                  <a:pt x="1129551" y="52082"/>
                </a:lnTo>
                <a:lnTo>
                  <a:pt x="1129551" y="71949"/>
                </a:lnTo>
                <a:lnTo>
                  <a:pt x="1102646" y="71949"/>
                </a:lnTo>
                <a:lnTo>
                  <a:pt x="1102646" y="127855"/>
                </a:lnTo>
                <a:cubicBezTo>
                  <a:pt x="1102646" y="134479"/>
                  <a:pt x="1103857" y="139208"/>
                  <a:pt x="1106278" y="142046"/>
                </a:cubicBezTo>
                <a:cubicBezTo>
                  <a:pt x="1108700" y="144885"/>
                  <a:pt x="1112720" y="146304"/>
                  <a:pt x="1118363" y="146304"/>
                </a:cubicBezTo>
                <a:cubicBezTo>
                  <a:pt x="1122674" y="146304"/>
                  <a:pt x="1126403" y="145100"/>
                  <a:pt x="1129551" y="142606"/>
                </a:cubicBezTo>
                <a:lnTo>
                  <a:pt x="1129551" y="162689"/>
                </a:lnTo>
                <a:cubicBezTo>
                  <a:pt x="1124587" y="165181"/>
                  <a:pt x="1118000" y="166428"/>
                  <a:pt x="1109911" y="166428"/>
                </a:cubicBezTo>
                <a:cubicBezTo>
                  <a:pt x="1088067" y="166428"/>
                  <a:pt x="1077169" y="156022"/>
                  <a:pt x="1077169" y="135208"/>
                </a:cubicBezTo>
                <a:lnTo>
                  <a:pt x="1077169" y="71949"/>
                </a:lnTo>
                <a:lnTo>
                  <a:pt x="1058401" y="71949"/>
                </a:lnTo>
                <a:lnTo>
                  <a:pt x="1058401" y="52082"/>
                </a:lnTo>
                <a:lnTo>
                  <a:pt x="1077169" y="52082"/>
                </a:lnTo>
                <a:lnTo>
                  <a:pt x="1077169" y="26237"/>
                </a:lnTo>
                <a:close/>
                <a:moveTo>
                  <a:pt x="103" y="7316"/>
                </a:moveTo>
                <a:lnTo>
                  <a:pt x="85033" y="7316"/>
                </a:lnTo>
                <a:lnTo>
                  <a:pt x="85033" y="29378"/>
                </a:lnTo>
                <a:lnTo>
                  <a:pt x="26234" y="29378"/>
                </a:lnTo>
                <a:lnTo>
                  <a:pt x="26234" y="73712"/>
                </a:lnTo>
                <a:lnTo>
                  <a:pt x="80407" y="73712"/>
                </a:lnTo>
                <a:lnTo>
                  <a:pt x="80407" y="95646"/>
                </a:lnTo>
                <a:lnTo>
                  <a:pt x="26234" y="95646"/>
                </a:lnTo>
                <a:lnTo>
                  <a:pt x="26234" y="141962"/>
                </a:lnTo>
                <a:lnTo>
                  <a:pt x="88545" y="141962"/>
                </a:lnTo>
                <a:lnTo>
                  <a:pt x="88545" y="163893"/>
                </a:lnTo>
                <a:lnTo>
                  <a:pt x="103" y="163893"/>
                </a:lnTo>
                <a:close/>
                <a:moveTo>
                  <a:pt x="1360003" y="-211"/>
                </a:moveTo>
                <a:cubicBezTo>
                  <a:pt x="1364314" y="-211"/>
                  <a:pt x="1367995" y="1167"/>
                  <a:pt x="1370974" y="3962"/>
                </a:cubicBezTo>
                <a:cubicBezTo>
                  <a:pt x="1373977" y="6713"/>
                  <a:pt x="1375478" y="10154"/>
                  <a:pt x="1375478" y="14324"/>
                </a:cubicBezTo>
                <a:cubicBezTo>
                  <a:pt x="1375478" y="18238"/>
                  <a:pt x="1373977" y="21592"/>
                  <a:pt x="1370974" y="24430"/>
                </a:cubicBezTo>
                <a:cubicBezTo>
                  <a:pt x="1367995" y="27227"/>
                  <a:pt x="1364314" y="28603"/>
                  <a:pt x="1360003" y="28603"/>
                </a:cubicBezTo>
                <a:cubicBezTo>
                  <a:pt x="1355838" y="28603"/>
                  <a:pt x="1352254" y="27268"/>
                  <a:pt x="1349275" y="24561"/>
                </a:cubicBezTo>
                <a:cubicBezTo>
                  <a:pt x="1346320" y="21895"/>
                  <a:pt x="1344843" y="18453"/>
                  <a:pt x="1344843" y="14324"/>
                </a:cubicBezTo>
                <a:cubicBezTo>
                  <a:pt x="1344843" y="10154"/>
                  <a:pt x="1346320" y="6713"/>
                  <a:pt x="1349275" y="3962"/>
                </a:cubicBezTo>
                <a:cubicBezTo>
                  <a:pt x="1352254" y="1167"/>
                  <a:pt x="1355838" y="-211"/>
                  <a:pt x="1360003" y="-211"/>
                </a:cubicBezTo>
                <a:close/>
                <a:moveTo>
                  <a:pt x="572553" y="-211"/>
                </a:moveTo>
                <a:cubicBezTo>
                  <a:pt x="576887" y="-211"/>
                  <a:pt x="580568" y="1167"/>
                  <a:pt x="583547" y="3962"/>
                </a:cubicBezTo>
                <a:cubicBezTo>
                  <a:pt x="586526" y="6713"/>
                  <a:pt x="588052" y="10154"/>
                  <a:pt x="588052" y="14324"/>
                </a:cubicBezTo>
                <a:cubicBezTo>
                  <a:pt x="588052" y="18238"/>
                  <a:pt x="586526" y="21592"/>
                  <a:pt x="583547" y="24430"/>
                </a:cubicBezTo>
                <a:cubicBezTo>
                  <a:pt x="580568" y="27227"/>
                  <a:pt x="576887" y="28603"/>
                  <a:pt x="572553" y="28603"/>
                </a:cubicBezTo>
                <a:cubicBezTo>
                  <a:pt x="568411" y="28603"/>
                  <a:pt x="564803" y="27268"/>
                  <a:pt x="561824" y="24561"/>
                </a:cubicBezTo>
                <a:cubicBezTo>
                  <a:pt x="558894" y="21895"/>
                  <a:pt x="557417" y="18453"/>
                  <a:pt x="557417" y="14324"/>
                </a:cubicBezTo>
                <a:cubicBezTo>
                  <a:pt x="557417" y="10154"/>
                  <a:pt x="558894" y="6713"/>
                  <a:pt x="561824" y="3962"/>
                </a:cubicBezTo>
                <a:cubicBezTo>
                  <a:pt x="564803" y="1167"/>
                  <a:pt x="568411" y="-211"/>
                  <a:pt x="572553" y="-211"/>
                </a:cubicBezTo>
                <a:close/>
              </a:path>
            </a:pathLst>
          </a:custGeom>
          <a:solidFill>
            <a:srgbClr val="FFFFFF"/>
          </a:solidFill>
          <a:ln w="2420" cap="flat">
            <a:noFill/>
            <a:prstDash val="solid"/>
            <a:miter/>
          </a:ln>
        </p:spPr>
        <p:txBody>
          <a:bodyPr rtlCol="0" anchor="ctr"/>
          <a:lstStyle/>
          <a:p>
            <a:endParaRPr lang="en-US" sz="500" dirty="0">
              <a:latin typeface="+mj-lt"/>
            </a:endParaRPr>
          </a:p>
        </p:txBody>
      </p:sp>
      <p:sp>
        <p:nvSpPr>
          <p:cNvPr id="14" name="Freeform: Shape 13">
            <a:extLst>
              <a:ext uri="{FF2B5EF4-FFF2-40B4-BE49-F238E27FC236}">
                <a16:creationId xmlns:a16="http://schemas.microsoft.com/office/drawing/2014/main" id="{13F7EF66-1DB4-39B9-6F49-52F332F86635}"/>
              </a:ext>
              <a:ext uri="{C183D7F6-B498-43B3-948B-1728B52AA6E4}">
                <adec:decorative xmlns:adec="http://schemas.microsoft.com/office/drawing/2017/decorative" val="1"/>
              </a:ext>
            </a:extLst>
          </p:cNvPr>
          <p:cNvSpPr/>
          <p:nvPr/>
        </p:nvSpPr>
        <p:spPr>
          <a:xfrm>
            <a:off x="4445038" y="2924731"/>
            <a:ext cx="1097280" cy="2286000"/>
          </a:xfrm>
          <a:custGeom>
            <a:avLst/>
            <a:gdLst>
              <a:gd name="connsiteX0" fmla="*/ 103 w 1046188"/>
              <a:gd name="connsiteY0" fmla="*/ 42387 h 2382986"/>
              <a:gd name="connsiteX1" fmla="*/ 42701 w 1046188"/>
              <a:gd name="connsiteY1" fmla="*/ -211 h 2382986"/>
              <a:gd name="connsiteX2" fmla="*/ 1003718 w 1046188"/>
              <a:gd name="connsiteY2" fmla="*/ -211 h 2382986"/>
              <a:gd name="connsiteX3" fmla="*/ 1046292 w 1046188"/>
              <a:gd name="connsiteY3" fmla="*/ 42387 h 2382986"/>
              <a:gd name="connsiteX4" fmla="*/ 1046292 w 1046188"/>
              <a:gd name="connsiteY4" fmla="*/ 2340177 h 2382986"/>
              <a:gd name="connsiteX5" fmla="*/ 1003718 w 1046188"/>
              <a:gd name="connsiteY5" fmla="*/ 2382775 h 2382986"/>
              <a:gd name="connsiteX6" fmla="*/ 42701 w 1046188"/>
              <a:gd name="connsiteY6" fmla="*/ 2382775 h 2382986"/>
              <a:gd name="connsiteX7" fmla="*/ 103 w 1046188"/>
              <a:gd name="connsiteY7" fmla="*/ 2340177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2382986">
                <a:moveTo>
                  <a:pt x="103" y="42387"/>
                </a:moveTo>
                <a:cubicBezTo>
                  <a:pt x="103" y="18872"/>
                  <a:pt x="19186" y="-211"/>
                  <a:pt x="42701" y="-211"/>
                </a:cubicBezTo>
                <a:lnTo>
                  <a:pt x="1003718" y="-211"/>
                </a:lnTo>
                <a:cubicBezTo>
                  <a:pt x="1027233" y="-211"/>
                  <a:pt x="1046292" y="18872"/>
                  <a:pt x="1046292" y="42387"/>
                </a:cubicBezTo>
                <a:lnTo>
                  <a:pt x="1046292" y="2340177"/>
                </a:lnTo>
                <a:cubicBezTo>
                  <a:pt x="1046292" y="2363716"/>
                  <a:pt x="1027233" y="2382775"/>
                  <a:pt x="1003718" y="2382775"/>
                </a:cubicBezTo>
                <a:lnTo>
                  <a:pt x="42701" y="2382775"/>
                </a:lnTo>
                <a:cubicBezTo>
                  <a:pt x="19186" y="2382775"/>
                  <a:pt x="103" y="2363716"/>
                  <a:pt x="103" y="2340177"/>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5" name="Freeform: Shape 14">
            <a:extLst>
              <a:ext uri="{FF2B5EF4-FFF2-40B4-BE49-F238E27FC236}">
                <a16:creationId xmlns:a16="http://schemas.microsoft.com/office/drawing/2014/main" id="{B5305FC9-22E0-4704-7375-3904EDFB2D38}"/>
              </a:ext>
              <a:ext uri="{C183D7F6-B498-43B3-948B-1728B52AA6E4}">
                <adec:decorative xmlns:adec="http://schemas.microsoft.com/office/drawing/2017/decorative" val="1"/>
              </a:ext>
            </a:extLst>
          </p:cNvPr>
          <p:cNvSpPr/>
          <p:nvPr/>
        </p:nvSpPr>
        <p:spPr>
          <a:xfrm>
            <a:off x="3259600" y="2924731"/>
            <a:ext cx="1097280" cy="2286000"/>
          </a:xfrm>
          <a:custGeom>
            <a:avLst/>
            <a:gdLst>
              <a:gd name="connsiteX0" fmla="*/ 103 w 1046183"/>
              <a:gd name="connsiteY0" fmla="*/ 42387 h 2382986"/>
              <a:gd name="connsiteX1" fmla="*/ 42696 w 1046183"/>
              <a:gd name="connsiteY1" fmla="*/ -211 h 2382986"/>
              <a:gd name="connsiteX2" fmla="*/ 1003689 w 1046183"/>
              <a:gd name="connsiteY2" fmla="*/ -211 h 2382986"/>
              <a:gd name="connsiteX3" fmla="*/ 1046287 w 1046183"/>
              <a:gd name="connsiteY3" fmla="*/ 42387 h 2382986"/>
              <a:gd name="connsiteX4" fmla="*/ 1046287 w 1046183"/>
              <a:gd name="connsiteY4" fmla="*/ 2340177 h 2382986"/>
              <a:gd name="connsiteX5" fmla="*/ 1003689 w 1046183"/>
              <a:gd name="connsiteY5" fmla="*/ 2382775 h 2382986"/>
              <a:gd name="connsiteX6" fmla="*/ 42696 w 1046183"/>
              <a:gd name="connsiteY6" fmla="*/ 2382775 h 2382986"/>
              <a:gd name="connsiteX7" fmla="*/ 103 w 1046183"/>
              <a:gd name="connsiteY7" fmla="*/ 2340177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3" h="2382986">
                <a:moveTo>
                  <a:pt x="103" y="42387"/>
                </a:moveTo>
                <a:cubicBezTo>
                  <a:pt x="103" y="18872"/>
                  <a:pt x="19177" y="-211"/>
                  <a:pt x="42696" y="-211"/>
                </a:cubicBezTo>
                <a:lnTo>
                  <a:pt x="1003689" y="-211"/>
                </a:lnTo>
                <a:cubicBezTo>
                  <a:pt x="1027228" y="-211"/>
                  <a:pt x="1046287" y="18872"/>
                  <a:pt x="1046287" y="42387"/>
                </a:cubicBezTo>
                <a:lnTo>
                  <a:pt x="1046287" y="2340177"/>
                </a:lnTo>
                <a:cubicBezTo>
                  <a:pt x="1046287" y="2363716"/>
                  <a:pt x="1027228" y="2382775"/>
                  <a:pt x="1003689" y="2382775"/>
                </a:cubicBezTo>
                <a:lnTo>
                  <a:pt x="42696" y="2382775"/>
                </a:lnTo>
                <a:cubicBezTo>
                  <a:pt x="19177" y="2382775"/>
                  <a:pt x="103" y="2363716"/>
                  <a:pt x="103" y="2340177"/>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7" name="Freeform: Shape 16">
            <a:extLst>
              <a:ext uri="{FF2B5EF4-FFF2-40B4-BE49-F238E27FC236}">
                <a16:creationId xmlns:a16="http://schemas.microsoft.com/office/drawing/2014/main" id="{E9BB88DE-7D3B-5AEF-AC0A-6E218139CA53}"/>
              </a:ext>
              <a:ext uri="{C183D7F6-B498-43B3-948B-1728B52AA6E4}">
                <adec:decorative xmlns:adec="http://schemas.microsoft.com/office/drawing/2017/decorative" val="1"/>
              </a:ext>
            </a:extLst>
          </p:cNvPr>
          <p:cNvSpPr/>
          <p:nvPr/>
        </p:nvSpPr>
        <p:spPr>
          <a:xfrm>
            <a:off x="5630476" y="2924731"/>
            <a:ext cx="1097280" cy="2286000"/>
          </a:xfrm>
          <a:custGeom>
            <a:avLst/>
            <a:gdLst>
              <a:gd name="connsiteX0" fmla="*/ 103 w 1121262"/>
              <a:gd name="connsiteY0" fmla="*/ 45414 h 2382986"/>
              <a:gd name="connsiteX1" fmla="*/ 45777 w 1121262"/>
              <a:gd name="connsiteY1" fmla="*/ -211 h 2382986"/>
              <a:gd name="connsiteX2" fmla="*/ 1075692 w 1121262"/>
              <a:gd name="connsiteY2" fmla="*/ -211 h 2382986"/>
              <a:gd name="connsiteX3" fmla="*/ 1121366 w 1121262"/>
              <a:gd name="connsiteY3" fmla="*/ 45414 h 2382986"/>
              <a:gd name="connsiteX4" fmla="*/ 1121366 w 1121262"/>
              <a:gd name="connsiteY4" fmla="*/ 2337150 h 2382986"/>
              <a:gd name="connsiteX5" fmla="*/ 1075692 w 1121262"/>
              <a:gd name="connsiteY5" fmla="*/ 2382775 h 2382986"/>
              <a:gd name="connsiteX6" fmla="*/ 45777 w 1121262"/>
              <a:gd name="connsiteY6" fmla="*/ 2382775 h 2382986"/>
              <a:gd name="connsiteX7" fmla="*/ 103 w 1121262"/>
              <a:gd name="connsiteY7" fmla="*/ 2337150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1262" h="2382986">
                <a:moveTo>
                  <a:pt x="103" y="45414"/>
                </a:moveTo>
                <a:cubicBezTo>
                  <a:pt x="103" y="20204"/>
                  <a:pt x="20543" y="-211"/>
                  <a:pt x="45777" y="-211"/>
                </a:cubicBezTo>
                <a:lnTo>
                  <a:pt x="1075692" y="-211"/>
                </a:lnTo>
                <a:cubicBezTo>
                  <a:pt x="1100926" y="-211"/>
                  <a:pt x="1121366" y="20204"/>
                  <a:pt x="1121366" y="45414"/>
                </a:cubicBezTo>
                <a:lnTo>
                  <a:pt x="1121366" y="2337150"/>
                </a:lnTo>
                <a:cubicBezTo>
                  <a:pt x="1121366" y="2362360"/>
                  <a:pt x="1100926" y="2382775"/>
                  <a:pt x="1075692" y="2382775"/>
                </a:cubicBezTo>
                <a:lnTo>
                  <a:pt x="45777" y="2382775"/>
                </a:lnTo>
                <a:cubicBezTo>
                  <a:pt x="20543" y="2382775"/>
                  <a:pt x="103" y="2362360"/>
                  <a:pt x="103" y="2337150"/>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8" name="Freeform: Shape 17">
            <a:extLst>
              <a:ext uri="{FF2B5EF4-FFF2-40B4-BE49-F238E27FC236}">
                <a16:creationId xmlns:a16="http://schemas.microsoft.com/office/drawing/2014/main" id="{1DAEE54F-F815-E982-5D77-0407AF99158B}"/>
              </a:ext>
              <a:ext uri="{C183D7F6-B498-43B3-948B-1728B52AA6E4}">
                <adec:decorative xmlns:adec="http://schemas.microsoft.com/office/drawing/2017/decorative" val="1"/>
              </a:ext>
            </a:extLst>
          </p:cNvPr>
          <p:cNvSpPr/>
          <p:nvPr/>
        </p:nvSpPr>
        <p:spPr>
          <a:xfrm>
            <a:off x="8001352" y="2924731"/>
            <a:ext cx="1097280" cy="2286000"/>
          </a:xfrm>
          <a:custGeom>
            <a:avLst/>
            <a:gdLst>
              <a:gd name="connsiteX0" fmla="*/ 103 w 1133371"/>
              <a:gd name="connsiteY0" fmla="*/ 45947 h 2382986"/>
              <a:gd name="connsiteX1" fmla="*/ 46261 w 1133371"/>
              <a:gd name="connsiteY1" fmla="*/ -211 h 2382986"/>
              <a:gd name="connsiteX2" fmla="*/ 1087316 w 1133371"/>
              <a:gd name="connsiteY2" fmla="*/ -211 h 2382986"/>
              <a:gd name="connsiteX3" fmla="*/ 1133474 w 1133371"/>
              <a:gd name="connsiteY3" fmla="*/ 45947 h 2382986"/>
              <a:gd name="connsiteX4" fmla="*/ 1133474 w 1133371"/>
              <a:gd name="connsiteY4" fmla="*/ 2336641 h 2382986"/>
              <a:gd name="connsiteX5" fmla="*/ 1087316 w 1133371"/>
              <a:gd name="connsiteY5" fmla="*/ 2382775 h 2382986"/>
              <a:gd name="connsiteX6" fmla="*/ 46261 w 1133371"/>
              <a:gd name="connsiteY6" fmla="*/ 2382775 h 2382986"/>
              <a:gd name="connsiteX7" fmla="*/ 103 w 1133371"/>
              <a:gd name="connsiteY7" fmla="*/ 2336641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371" h="2382986">
                <a:moveTo>
                  <a:pt x="103" y="45947"/>
                </a:moveTo>
                <a:cubicBezTo>
                  <a:pt x="103" y="20471"/>
                  <a:pt x="20785" y="-211"/>
                  <a:pt x="46261" y="-211"/>
                </a:cubicBezTo>
                <a:lnTo>
                  <a:pt x="1087316" y="-211"/>
                </a:lnTo>
                <a:cubicBezTo>
                  <a:pt x="1112793" y="-211"/>
                  <a:pt x="1133474" y="20471"/>
                  <a:pt x="1133474" y="45947"/>
                </a:cubicBezTo>
                <a:lnTo>
                  <a:pt x="1133474" y="2336641"/>
                </a:lnTo>
                <a:cubicBezTo>
                  <a:pt x="1133474" y="2362118"/>
                  <a:pt x="1112793" y="2382775"/>
                  <a:pt x="1087316" y="2382775"/>
                </a:cubicBezTo>
                <a:lnTo>
                  <a:pt x="46261" y="2382775"/>
                </a:lnTo>
                <a:cubicBezTo>
                  <a:pt x="20785" y="2382775"/>
                  <a:pt x="103" y="2362118"/>
                  <a:pt x="103" y="2336641"/>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9" name="Freeform: Shape 18">
            <a:extLst>
              <a:ext uri="{FF2B5EF4-FFF2-40B4-BE49-F238E27FC236}">
                <a16:creationId xmlns:a16="http://schemas.microsoft.com/office/drawing/2014/main" id="{6D498B27-870C-761B-4515-1F9CC6C565E2}"/>
              </a:ext>
              <a:ext uri="{C183D7F6-B498-43B3-948B-1728B52AA6E4}">
                <adec:decorative xmlns:adec="http://schemas.microsoft.com/office/drawing/2017/decorative" val="1"/>
              </a:ext>
            </a:extLst>
          </p:cNvPr>
          <p:cNvSpPr/>
          <p:nvPr/>
        </p:nvSpPr>
        <p:spPr>
          <a:xfrm>
            <a:off x="6815914" y="2921789"/>
            <a:ext cx="1097280" cy="2286000"/>
          </a:xfrm>
          <a:custGeom>
            <a:avLst/>
            <a:gdLst>
              <a:gd name="connsiteX0" fmla="*/ 103 w 1051032"/>
              <a:gd name="connsiteY0" fmla="*/ 42605 h 2382986"/>
              <a:gd name="connsiteX1" fmla="*/ 42919 w 1051032"/>
              <a:gd name="connsiteY1" fmla="*/ -211 h 2382986"/>
              <a:gd name="connsiteX2" fmla="*/ 1008368 w 1051032"/>
              <a:gd name="connsiteY2" fmla="*/ -211 h 2382986"/>
              <a:gd name="connsiteX3" fmla="*/ 1051135 w 1051032"/>
              <a:gd name="connsiteY3" fmla="*/ 42605 h 2382986"/>
              <a:gd name="connsiteX4" fmla="*/ 1051135 w 1051032"/>
              <a:gd name="connsiteY4" fmla="*/ 2339959 h 2382986"/>
              <a:gd name="connsiteX5" fmla="*/ 1008368 w 1051032"/>
              <a:gd name="connsiteY5" fmla="*/ 2382775 h 2382986"/>
              <a:gd name="connsiteX6" fmla="*/ 42919 w 1051032"/>
              <a:gd name="connsiteY6" fmla="*/ 2382775 h 2382986"/>
              <a:gd name="connsiteX7" fmla="*/ 103 w 1051032"/>
              <a:gd name="connsiteY7" fmla="*/ 2339959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032" h="2382986">
                <a:moveTo>
                  <a:pt x="103" y="42605"/>
                </a:moveTo>
                <a:cubicBezTo>
                  <a:pt x="103" y="18945"/>
                  <a:pt x="19283" y="-211"/>
                  <a:pt x="42919" y="-211"/>
                </a:cubicBezTo>
                <a:lnTo>
                  <a:pt x="1008368" y="-211"/>
                </a:lnTo>
                <a:cubicBezTo>
                  <a:pt x="1031980" y="-211"/>
                  <a:pt x="1051135" y="18945"/>
                  <a:pt x="1051135" y="42605"/>
                </a:cubicBezTo>
                <a:lnTo>
                  <a:pt x="1051135" y="2339959"/>
                </a:lnTo>
                <a:cubicBezTo>
                  <a:pt x="1051135" y="2363619"/>
                  <a:pt x="1031980" y="2382775"/>
                  <a:pt x="1008368" y="2382775"/>
                </a:cubicBezTo>
                <a:lnTo>
                  <a:pt x="42919" y="2382775"/>
                </a:lnTo>
                <a:cubicBezTo>
                  <a:pt x="19283" y="2382775"/>
                  <a:pt x="103" y="2363619"/>
                  <a:pt x="103" y="2339959"/>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0" name="Freeform: Shape 19">
            <a:extLst>
              <a:ext uri="{FF2B5EF4-FFF2-40B4-BE49-F238E27FC236}">
                <a16:creationId xmlns:a16="http://schemas.microsoft.com/office/drawing/2014/main" id="{FE6966FF-EE0A-E8BE-1DA2-88361C8F0B87}"/>
              </a:ext>
              <a:ext uri="{C183D7F6-B498-43B3-948B-1728B52AA6E4}">
                <adec:decorative xmlns:adec="http://schemas.microsoft.com/office/drawing/2017/decorative" val="1"/>
              </a:ext>
            </a:extLst>
          </p:cNvPr>
          <p:cNvSpPr/>
          <p:nvPr/>
        </p:nvSpPr>
        <p:spPr>
          <a:xfrm>
            <a:off x="10372226" y="2924731"/>
            <a:ext cx="1097280" cy="2286000"/>
          </a:xfrm>
          <a:custGeom>
            <a:avLst/>
            <a:gdLst>
              <a:gd name="connsiteX0" fmla="*/ 103 w 1046189"/>
              <a:gd name="connsiteY0" fmla="*/ 42387 h 2382986"/>
              <a:gd name="connsiteX1" fmla="*/ 42702 w 1046189"/>
              <a:gd name="connsiteY1" fmla="*/ -211 h 2382986"/>
              <a:gd name="connsiteX2" fmla="*/ 1003718 w 1046189"/>
              <a:gd name="connsiteY2" fmla="*/ -211 h 2382986"/>
              <a:gd name="connsiteX3" fmla="*/ 1046292 w 1046189"/>
              <a:gd name="connsiteY3" fmla="*/ 42387 h 2382986"/>
              <a:gd name="connsiteX4" fmla="*/ 1046292 w 1046189"/>
              <a:gd name="connsiteY4" fmla="*/ 2340177 h 2382986"/>
              <a:gd name="connsiteX5" fmla="*/ 1003718 w 1046189"/>
              <a:gd name="connsiteY5" fmla="*/ 2382775 h 2382986"/>
              <a:gd name="connsiteX6" fmla="*/ 42702 w 1046189"/>
              <a:gd name="connsiteY6" fmla="*/ 2382775 h 2382986"/>
              <a:gd name="connsiteX7" fmla="*/ 103 w 1046189"/>
              <a:gd name="connsiteY7" fmla="*/ 2340177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9" h="2382986">
                <a:moveTo>
                  <a:pt x="103" y="42387"/>
                </a:moveTo>
                <a:cubicBezTo>
                  <a:pt x="103" y="18872"/>
                  <a:pt x="19162" y="-211"/>
                  <a:pt x="42702" y="-211"/>
                </a:cubicBezTo>
                <a:lnTo>
                  <a:pt x="1003718" y="-211"/>
                </a:lnTo>
                <a:cubicBezTo>
                  <a:pt x="1027233" y="-211"/>
                  <a:pt x="1046292" y="18872"/>
                  <a:pt x="1046292" y="42387"/>
                </a:cubicBezTo>
                <a:lnTo>
                  <a:pt x="1046292" y="2340177"/>
                </a:lnTo>
                <a:cubicBezTo>
                  <a:pt x="1046292" y="2363716"/>
                  <a:pt x="1027233" y="2382775"/>
                  <a:pt x="1003718" y="2382775"/>
                </a:cubicBezTo>
                <a:lnTo>
                  <a:pt x="42702" y="2382775"/>
                </a:lnTo>
                <a:cubicBezTo>
                  <a:pt x="19162" y="2382775"/>
                  <a:pt x="103" y="2363716"/>
                  <a:pt x="103" y="2340177"/>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1" name="Freeform: Shape 20">
            <a:extLst>
              <a:ext uri="{FF2B5EF4-FFF2-40B4-BE49-F238E27FC236}">
                <a16:creationId xmlns:a16="http://schemas.microsoft.com/office/drawing/2014/main" id="{B96B8A34-7020-FCA3-C0D7-F17E63ABC947}"/>
              </a:ext>
              <a:ext uri="{C183D7F6-B498-43B3-948B-1728B52AA6E4}">
                <adec:decorative xmlns:adec="http://schemas.microsoft.com/office/drawing/2017/decorative" val="1"/>
              </a:ext>
            </a:extLst>
          </p:cNvPr>
          <p:cNvSpPr/>
          <p:nvPr/>
        </p:nvSpPr>
        <p:spPr>
          <a:xfrm>
            <a:off x="9186790" y="2924731"/>
            <a:ext cx="1097280" cy="2286000"/>
          </a:xfrm>
          <a:custGeom>
            <a:avLst/>
            <a:gdLst>
              <a:gd name="connsiteX0" fmla="*/ 103 w 1046188"/>
              <a:gd name="connsiteY0" fmla="*/ 42387 h 2382986"/>
              <a:gd name="connsiteX1" fmla="*/ 42702 w 1046188"/>
              <a:gd name="connsiteY1" fmla="*/ -211 h 2382986"/>
              <a:gd name="connsiteX2" fmla="*/ 1003718 w 1046188"/>
              <a:gd name="connsiteY2" fmla="*/ -211 h 2382986"/>
              <a:gd name="connsiteX3" fmla="*/ 1046292 w 1046188"/>
              <a:gd name="connsiteY3" fmla="*/ 42387 h 2382986"/>
              <a:gd name="connsiteX4" fmla="*/ 1046292 w 1046188"/>
              <a:gd name="connsiteY4" fmla="*/ 2340177 h 2382986"/>
              <a:gd name="connsiteX5" fmla="*/ 1003718 w 1046188"/>
              <a:gd name="connsiteY5" fmla="*/ 2382775 h 2382986"/>
              <a:gd name="connsiteX6" fmla="*/ 42702 w 1046188"/>
              <a:gd name="connsiteY6" fmla="*/ 2382775 h 2382986"/>
              <a:gd name="connsiteX7" fmla="*/ 103 w 1046188"/>
              <a:gd name="connsiteY7" fmla="*/ 2340177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2382986">
                <a:moveTo>
                  <a:pt x="103" y="42387"/>
                </a:moveTo>
                <a:cubicBezTo>
                  <a:pt x="103" y="18872"/>
                  <a:pt x="19162" y="-211"/>
                  <a:pt x="42702" y="-211"/>
                </a:cubicBezTo>
                <a:lnTo>
                  <a:pt x="1003718" y="-211"/>
                </a:lnTo>
                <a:cubicBezTo>
                  <a:pt x="1027233" y="-211"/>
                  <a:pt x="1046292" y="18872"/>
                  <a:pt x="1046292" y="42387"/>
                </a:cubicBezTo>
                <a:lnTo>
                  <a:pt x="1046292" y="2340177"/>
                </a:lnTo>
                <a:cubicBezTo>
                  <a:pt x="1046292" y="2363716"/>
                  <a:pt x="1027233" y="2382775"/>
                  <a:pt x="1003718" y="2382775"/>
                </a:cubicBezTo>
                <a:lnTo>
                  <a:pt x="42702" y="2382775"/>
                </a:lnTo>
                <a:cubicBezTo>
                  <a:pt x="19162" y="2382775"/>
                  <a:pt x="103" y="2363716"/>
                  <a:pt x="103" y="2340177"/>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2" name="Freeform: Shape 21">
            <a:extLst>
              <a:ext uri="{FF2B5EF4-FFF2-40B4-BE49-F238E27FC236}">
                <a16:creationId xmlns:a16="http://schemas.microsoft.com/office/drawing/2014/main" id="{0DEFB3B5-2829-6402-838B-7CF6F1810D8F}"/>
              </a:ext>
              <a:ext uri="{C183D7F6-B498-43B3-948B-1728B52AA6E4}">
                <adec:decorative xmlns:adec="http://schemas.microsoft.com/office/drawing/2017/decorative" val="1"/>
              </a:ext>
            </a:extLst>
          </p:cNvPr>
          <p:cNvSpPr/>
          <p:nvPr/>
        </p:nvSpPr>
        <p:spPr>
          <a:xfrm>
            <a:off x="888724" y="2924731"/>
            <a:ext cx="1097280" cy="2286000"/>
          </a:xfrm>
          <a:custGeom>
            <a:avLst/>
            <a:gdLst>
              <a:gd name="connsiteX0" fmla="*/ 103 w 1051034"/>
              <a:gd name="connsiteY0" fmla="*/ 42605 h 2382986"/>
              <a:gd name="connsiteX1" fmla="*/ 42901 w 1051034"/>
              <a:gd name="connsiteY1" fmla="*/ -211 h 2382986"/>
              <a:gd name="connsiteX2" fmla="*/ 1008338 w 1051034"/>
              <a:gd name="connsiteY2" fmla="*/ -211 h 2382986"/>
              <a:gd name="connsiteX3" fmla="*/ 1051137 w 1051034"/>
              <a:gd name="connsiteY3" fmla="*/ 42605 h 2382986"/>
              <a:gd name="connsiteX4" fmla="*/ 1051137 w 1051034"/>
              <a:gd name="connsiteY4" fmla="*/ 2339959 h 2382986"/>
              <a:gd name="connsiteX5" fmla="*/ 1008338 w 1051034"/>
              <a:gd name="connsiteY5" fmla="*/ 2382775 h 2382986"/>
              <a:gd name="connsiteX6" fmla="*/ 42901 w 1051034"/>
              <a:gd name="connsiteY6" fmla="*/ 2382775 h 2382986"/>
              <a:gd name="connsiteX7" fmla="*/ 103 w 1051034"/>
              <a:gd name="connsiteY7" fmla="*/ 2339959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034" h="2382986">
                <a:moveTo>
                  <a:pt x="103" y="42605"/>
                </a:moveTo>
                <a:cubicBezTo>
                  <a:pt x="103" y="18945"/>
                  <a:pt x="19264" y="-211"/>
                  <a:pt x="42901" y="-211"/>
                </a:cubicBezTo>
                <a:lnTo>
                  <a:pt x="1008338" y="-211"/>
                </a:lnTo>
                <a:cubicBezTo>
                  <a:pt x="1031976" y="-211"/>
                  <a:pt x="1051137" y="18945"/>
                  <a:pt x="1051137" y="42605"/>
                </a:cubicBezTo>
                <a:lnTo>
                  <a:pt x="1051137" y="2339959"/>
                </a:lnTo>
                <a:cubicBezTo>
                  <a:pt x="1051137" y="2363619"/>
                  <a:pt x="1031976" y="2382775"/>
                  <a:pt x="1008338" y="2382775"/>
                </a:cubicBezTo>
                <a:lnTo>
                  <a:pt x="42901" y="2382775"/>
                </a:lnTo>
                <a:cubicBezTo>
                  <a:pt x="19264" y="2382775"/>
                  <a:pt x="103" y="2363619"/>
                  <a:pt x="103" y="2339959"/>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3" name="Freeform: Shape 22">
            <a:extLst>
              <a:ext uri="{FF2B5EF4-FFF2-40B4-BE49-F238E27FC236}">
                <a16:creationId xmlns:a16="http://schemas.microsoft.com/office/drawing/2014/main" id="{758D49D7-E07E-7262-3EEB-6CF0447DEBE6}"/>
              </a:ext>
              <a:ext uri="{C183D7F6-B498-43B3-948B-1728B52AA6E4}">
                <adec:decorative xmlns:adec="http://schemas.microsoft.com/office/drawing/2017/decorative" val="1"/>
              </a:ext>
            </a:extLst>
          </p:cNvPr>
          <p:cNvSpPr/>
          <p:nvPr/>
        </p:nvSpPr>
        <p:spPr>
          <a:xfrm>
            <a:off x="2074162" y="2924731"/>
            <a:ext cx="1097280" cy="2286000"/>
          </a:xfrm>
          <a:custGeom>
            <a:avLst/>
            <a:gdLst>
              <a:gd name="connsiteX0" fmla="*/ 103 w 1046188"/>
              <a:gd name="connsiteY0" fmla="*/ 42411 h 2387829"/>
              <a:gd name="connsiteX1" fmla="*/ 42706 w 1046188"/>
              <a:gd name="connsiteY1" fmla="*/ -211 h 2387829"/>
              <a:gd name="connsiteX2" fmla="*/ 1003691 w 1046188"/>
              <a:gd name="connsiteY2" fmla="*/ -211 h 2387829"/>
              <a:gd name="connsiteX3" fmla="*/ 1046292 w 1046188"/>
              <a:gd name="connsiteY3" fmla="*/ 42411 h 2387829"/>
              <a:gd name="connsiteX4" fmla="*/ 1046292 w 1046188"/>
              <a:gd name="connsiteY4" fmla="*/ 2345020 h 2387829"/>
              <a:gd name="connsiteX5" fmla="*/ 1003691 w 1046188"/>
              <a:gd name="connsiteY5" fmla="*/ 2387619 h 2387829"/>
              <a:gd name="connsiteX6" fmla="*/ 42706 w 1046188"/>
              <a:gd name="connsiteY6" fmla="*/ 2387619 h 2387829"/>
              <a:gd name="connsiteX7" fmla="*/ 103 w 1046188"/>
              <a:gd name="connsiteY7" fmla="*/ 2345020 h 23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2387829">
                <a:moveTo>
                  <a:pt x="103" y="42411"/>
                </a:moveTo>
                <a:cubicBezTo>
                  <a:pt x="103" y="18872"/>
                  <a:pt x="19174" y="-211"/>
                  <a:pt x="42706" y="-211"/>
                </a:cubicBezTo>
                <a:lnTo>
                  <a:pt x="1003691" y="-211"/>
                </a:lnTo>
                <a:cubicBezTo>
                  <a:pt x="1027218" y="-211"/>
                  <a:pt x="1046292" y="18872"/>
                  <a:pt x="1046292" y="42411"/>
                </a:cubicBezTo>
                <a:lnTo>
                  <a:pt x="1046292" y="2345020"/>
                </a:lnTo>
                <a:cubicBezTo>
                  <a:pt x="1046292" y="2368559"/>
                  <a:pt x="1027218" y="2387619"/>
                  <a:pt x="1003691" y="2387619"/>
                </a:cubicBezTo>
                <a:lnTo>
                  <a:pt x="42706" y="2387619"/>
                </a:lnTo>
                <a:cubicBezTo>
                  <a:pt x="19174" y="2387619"/>
                  <a:pt x="103" y="2368559"/>
                  <a:pt x="103" y="2345020"/>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6" name="Freeform: Shape 25">
            <a:extLst>
              <a:ext uri="{FF2B5EF4-FFF2-40B4-BE49-F238E27FC236}">
                <a16:creationId xmlns:a16="http://schemas.microsoft.com/office/drawing/2014/main" id="{0A0255DC-CB14-31A0-ADC3-0933F4CFB4F5}"/>
              </a:ext>
              <a:ext uri="{C183D7F6-B498-43B3-948B-1728B52AA6E4}">
                <adec:decorative xmlns:adec="http://schemas.microsoft.com/office/drawing/2017/decorative" val="1"/>
              </a:ext>
            </a:extLst>
          </p:cNvPr>
          <p:cNvSpPr/>
          <p:nvPr/>
        </p:nvSpPr>
        <p:spPr>
          <a:xfrm>
            <a:off x="3678555" y="1732730"/>
            <a:ext cx="1445774" cy="167099"/>
          </a:xfrm>
          <a:custGeom>
            <a:avLst/>
            <a:gdLst>
              <a:gd name="connsiteX0" fmla="*/ 1013259 w 1445774"/>
              <a:gd name="connsiteY0" fmla="*/ 109220 h 167099"/>
              <a:gd name="connsiteX1" fmla="*/ 989623 w 1445774"/>
              <a:gd name="connsiteY1" fmla="*/ 112497 h 167099"/>
              <a:gd name="connsiteX2" fmla="*/ 973059 w 1445774"/>
              <a:gd name="connsiteY2" fmla="*/ 117795 h 167099"/>
              <a:gd name="connsiteX3" fmla="*/ 967513 w 1445774"/>
              <a:gd name="connsiteY3" fmla="*/ 131459 h 167099"/>
              <a:gd name="connsiteX4" fmla="*/ 972623 w 1445774"/>
              <a:gd name="connsiteY4" fmla="*/ 143095 h 167099"/>
              <a:gd name="connsiteX5" fmla="*/ 986306 w 1445774"/>
              <a:gd name="connsiteY5" fmla="*/ 147621 h 167099"/>
              <a:gd name="connsiteX6" fmla="*/ 1005607 w 1445774"/>
              <a:gd name="connsiteY6" fmla="*/ 139477 h 167099"/>
              <a:gd name="connsiteX7" fmla="*/ 1013259 w 1445774"/>
              <a:gd name="connsiteY7" fmla="*/ 118960 h 167099"/>
              <a:gd name="connsiteX8" fmla="*/ 1262456 w 1445774"/>
              <a:gd name="connsiteY8" fmla="*/ 69825 h 167099"/>
              <a:gd name="connsiteX9" fmla="*/ 1238820 w 1445774"/>
              <a:gd name="connsiteY9" fmla="*/ 80212 h 167099"/>
              <a:gd name="connsiteX10" fmla="*/ 1230126 w 1445774"/>
              <a:gd name="connsiteY10" fmla="*/ 108917 h 167099"/>
              <a:gd name="connsiteX11" fmla="*/ 1238917 w 1445774"/>
              <a:gd name="connsiteY11" fmla="*/ 136631 h 167099"/>
              <a:gd name="connsiteX12" fmla="*/ 1262456 w 1445774"/>
              <a:gd name="connsiteY12" fmla="*/ 146759 h 167099"/>
              <a:gd name="connsiteX13" fmla="*/ 1285608 w 1445774"/>
              <a:gd name="connsiteY13" fmla="*/ 136803 h 167099"/>
              <a:gd name="connsiteX14" fmla="*/ 1293696 w 1445774"/>
              <a:gd name="connsiteY14" fmla="*/ 108445 h 167099"/>
              <a:gd name="connsiteX15" fmla="*/ 1285608 w 1445774"/>
              <a:gd name="connsiteY15" fmla="*/ 79912 h 167099"/>
              <a:gd name="connsiteX16" fmla="*/ 1262456 w 1445774"/>
              <a:gd name="connsiteY16" fmla="*/ 69825 h 167099"/>
              <a:gd name="connsiteX17" fmla="*/ 508837 w 1445774"/>
              <a:gd name="connsiteY17" fmla="*/ 69825 h 167099"/>
              <a:gd name="connsiteX18" fmla="*/ 485201 w 1445774"/>
              <a:gd name="connsiteY18" fmla="*/ 80212 h 167099"/>
              <a:gd name="connsiteX19" fmla="*/ 476506 w 1445774"/>
              <a:gd name="connsiteY19" fmla="*/ 108917 h 167099"/>
              <a:gd name="connsiteX20" fmla="*/ 485297 w 1445774"/>
              <a:gd name="connsiteY20" fmla="*/ 136631 h 167099"/>
              <a:gd name="connsiteX21" fmla="*/ 508837 w 1445774"/>
              <a:gd name="connsiteY21" fmla="*/ 146759 h 167099"/>
              <a:gd name="connsiteX22" fmla="*/ 531988 w 1445774"/>
              <a:gd name="connsiteY22" fmla="*/ 136803 h 167099"/>
              <a:gd name="connsiteX23" fmla="*/ 540077 w 1445774"/>
              <a:gd name="connsiteY23" fmla="*/ 108445 h 167099"/>
              <a:gd name="connsiteX24" fmla="*/ 531988 w 1445774"/>
              <a:gd name="connsiteY24" fmla="*/ 79912 h 167099"/>
              <a:gd name="connsiteX25" fmla="*/ 508837 w 1445774"/>
              <a:gd name="connsiteY25" fmla="*/ 69825 h 167099"/>
              <a:gd name="connsiteX26" fmla="*/ 1150693 w 1445774"/>
              <a:gd name="connsiteY26" fmla="*/ 52198 h 167099"/>
              <a:gd name="connsiteX27" fmla="*/ 1176194 w 1445774"/>
              <a:gd name="connsiteY27" fmla="*/ 52198 h 167099"/>
              <a:gd name="connsiteX28" fmla="*/ 1176194 w 1445774"/>
              <a:gd name="connsiteY28" fmla="*/ 164259 h 167099"/>
              <a:gd name="connsiteX29" fmla="*/ 1150693 w 1445774"/>
              <a:gd name="connsiteY29" fmla="*/ 164259 h 167099"/>
              <a:gd name="connsiteX30" fmla="*/ 840033 w 1445774"/>
              <a:gd name="connsiteY30" fmla="*/ 52198 h 167099"/>
              <a:gd name="connsiteX31" fmla="*/ 930630 w 1445774"/>
              <a:gd name="connsiteY31" fmla="*/ 52198 h 167099"/>
              <a:gd name="connsiteX32" fmla="*/ 930630 w 1445774"/>
              <a:gd name="connsiteY32" fmla="*/ 62844 h 167099"/>
              <a:gd name="connsiteX33" fmla="*/ 869820 w 1445774"/>
              <a:gd name="connsiteY33" fmla="*/ 144475 h 167099"/>
              <a:gd name="connsiteX34" fmla="*/ 930436 w 1445774"/>
              <a:gd name="connsiteY34" fmla="*/ 144475 h 167099"/>
              <a:gd name="connsiteX35" fmla="*/ 930436 w 1445774"/>
              <a:gd name="connsiteY35" fmla="*/ 164259 h 167099"/>
              <a:gd name="connsiteX36" fmla="*/ 834100 w 1445774"/>
              <a:gd name="connsiteY36" fmla="*/ 164259 h 167099"/>
              <a:gd name="connsiteX37" fmla="*/ 834100 w 1445774"/>
              <a:gd name="connsiteY37" fmla="*/ 154734 h 167099"/>
              <a:gd name="connsiteX38" fmla="*/ 896217 w 1445774"/>
              <a:gd name="connsiteY38" fmla="*/ 72024 h 167099"/>
              <a:gd name="connsiteX39" fmla="*/ 840033 w 1445774"/>
              <a:gd name="connsiteY39" fmla="*/ 72024 h 167099"/>
              <a:gd name="connsiteX40" fmla="*/ 786876 w 1445774"/>
              <a:gd name="connsiteY40" fmla="*/ 52198 h 167099"/>
              <a:gd name="connsiteX41" fmla="*/ 812377 w 1445774"/>
              <a:gd name="connsiteY41" fmla="*/ 52198 h 167099"/>
              <a:gd name="connsiteX42" fmla="*/ 812377 w 1445774"/>
              <a:gd name="connsiteY42" fmla="*/ 164259 h 167099"/>
              <a:gd name="connsiteX43" fmla="*/ 786876 w 1445774"/>
              <a:gd name="connsiteY43" fmla="*/ 164259 h 167099"/>
              <a:gd name="connsiteX44" fmla="*/ 143663 w 1445774"/>
              <a:gd name="connsiteY44" fmla="*/ 52198 h 167099"/>
              <a:gd name="connsiteX45" fmla="*/ 169164 w 1445774"/>
              <a:gd name="connsiteY45" fmla="*/ 52198 h 167099"/>
              <a:gd name="connsiteX46" fmla="*/ 169164 w 1445774"/>
              <a:gd name="connsiteY46" fmla="*/ 116546 h 167099"/>
              <a:gd name="connsiteX47" fmla="*/ 192582 w 1445774"/>
              <a:gd name="connsiteY47" fmla="*/ 146759 h 167099"/>
              <a:gd name="connsiteX48" fmla="*/ 211230 w 1445774"/>
              <a:gd name="connsiteY48" fmla="*/ 138443 h 167099"/>
              <a:gd name="connsiteX49" fmla="*/ 218543 w 1445774"/>
              <a:gd name="connsiteY49" fmla="*/ 116676 h 167099"/>
              <a:gd name="connsiteX50" fmla="*/ 218543 w 1445774"/>
              <a:gd name="connsiteY50" fmla="*/ 52198 h 167099"/>
              <a:gd name="connsiteX51" fmla="*/ 244068 w 1445774"/>
              <a:gd name="connsiteY51" fmla="*/ 52198 h 167099"/>
              <a:gd name="connsiteX52" fmla="*/ 244068 w 1445774"/>
              <a:gd name="connsiteY52" fmla="*/ 164259 h 167099"/>
              <a:gd name="connsiteX53" fmla="*/ 218543 w 1445774"/>
              <a:gd name="connsiteY53" fmla="*/ 164259 h 167099"/>
              <a:gd name="connsiteX54" fmla="*/ 218543 w 1445774"/>
              <a:gd name="connsiteY54" fmla="*/ 146544 h 167099"/>
              <a:gd name="connsiteX55" fmla="*/ 218108 w 1445774"/>
              <a:gd name="connsiteY55" fmla="*/ 146544 h 167099"/>
              <a:gd name="connsiteX56" fmla="*/ 183574 w 1445774"/>
              <a:gd name="connsiteY56" fmla="*/ 166889 h 167099"/>
              <a:gd name="connsiteX57" fmla="*/ 143663 w 1445774"/>
              <a:gd name="connsiteY57" fmla="*/ 119176 h 167099"/>
              <a:gd name="connsiteX58" fmla="*/ 1408172 w 1445774"/>
              <a:gd name="connsiteY58" fmla="*/ 49568 h 167099"/>
              <a:gd name="connsiteX59" fmla="*/ 1436215 w 1445774"/>
              <a:gd name="connsiteY59" fmla="*/ 61463 h 167099"/>
              <a:gd name="connsiteX60" fmla="*/ 1445878 w 1445774"/>
              <a:gd name="connsiteY60" fmla="*/ 95772 h 167099"/>
              <a:gd name="connsiteX61" fmla="*/ 1445878 w 1445774"/>
              <a:gd name="connsiteY61" fmla="*/ 164259 h 167099"/>
              <a:gd name="connsiteX62" fmla="*/ 1420377 w 1445774"/>
              <a:gd name="connsiteY62" fmla="*/ 164259 h 167099"/>
              <a:gd name="connsiteX63" fmla="*/ 1420377 w 1445774"/>
              <a:gd name="connsiteY63" fmla="*/ 101117 h 167099"/>
              <a:gd name="connsiteX64" fmla="*/ 1398049 w 1445774"/>
              <a:gd name="connsiteY64" fmla="*/ 69741 h 167099"/>
              <a:gd name="connsiteX65" fmla="*/ 1378796 w 1445774"/>
              <a:gd name="connsiteY65" fmla="*/ 78403 h 167099"/>
              <a:gd name="connsiteX66" fmla="*/ 1371216 w 1445774"/>
              <a:gd name="connsiteY66" fmla="*/ 100342 h 167099"/>
              <a:gd name="connsiteX67" fmla="*/ 1371216 w 1445774"/>
              <a:gd name="connsiteY67" fmla="*/ 164259 h 167099"/>
              <a:gd name="connsiteX68" fmla="*/ 1345594 w 1445774"/>
              <a:gd name="connsiteY68" fmla="*/ 164259 h 167099"/>
              <a:gd name="connsiteX69" fmla="*/ 1345594 w 1445774"/>
              <a:gd name="connsiteY69" fmla="*/ 52198 h 167099"/>
              <a:gd name="connsiteX70" fmla="*/ 1371216 w 1445774"/>
              <a:gd name="connsiteY70" fmla="*/ 52198 h 167099"/>
              <a:gd name="connsiteX71" fmla="*/ 1371216 w 1445774"/>
              <a:gd name="connsiteY71" fmla="*/ 70818 h 167099"/>
              <a:gd name="connsiteX72" fmla="*/ 1371652 w 1445774"/>
              <a:gd name="connsiteY72" fmla="*/ 70818 h 167099"/>
              <a:gd name="connsiteX73" fmla="*/ 1408172 w 1445774"/>
              <a:gd name="connsiteY73" fmla="*/ 49568 h 167099"/>
              <a:gd name="connsiteX74" fmla="*/ 1264006 w 1445774"/>
              <a:gd name="connsiteY74" fmla="*/ 49568 h 167099"/>
              <a:gd name="connsiteX75" fmla="*/ 1305127 w 1445774"/>
              <a:gd name="connsiteY75" fmla="*/ 64999 h 167099"/>
              <a:gd name="connsiteX76" fmla="*/ 1319875 w 1445774"/>
              <a:gd name="connsiteY76" fmla="*/ 107798 h 167099"/>
              <a:gd name="connsiteX77" fmla="*/ 1303989 w 1445774"/>
              <a:gd name="connsiteY77" fmla="*/ 150770 h 167099"/>
              <a:gd name="connsiteX78" fmla="*/ 1261245 w 1445774"/>
              <a:gd name="connsiteY78" fmla="*/ 166889 h 167099"/>
              <a:gd name="connsiteX79" fmla="*/ 1219616 w 1445774"/>
              <a:gd name="connsiteY79" fmla="*/ 151198 h 167099"/>
              <a:gd name="connsiteX80" fmla="*/ 1204068 w 1445774"/>
              <a:gd name="connsiteY80" fmla="*/ 109564 h 167099"/>
              <a:gd name="connsiteX81" fmla="*/ 1220293 w 1445774"/>
              <a:gd name="connsiteY81" fmla="*/ 65430 h 167099"/>
              <a:gd name="connsiteX82" fmla="*/ 1264006 w 1445774"/>
              <a:gd name="connsiteY82" fmla="*/ 49568 h 167099"/>
              <a:gd name="connsiteX83" fmla="*/ 995218 w 1445774"/>
              <a:gd name="connsiteY83" fmla="*/ 49568 h 167099"/>
              <a:gd name="connsiteX84" fmla="*/ 1037889 w 1445774"/>
              <a:gd name="connsiteY84" fmla="*/ 91377 h 167099"/>
              <a:gd name="connsiteX85" fmla="*/ 1037889 w 1445774"/>
              <a:gd name="connsiteY85" fmla="*/ 164259 h 167099"/>
              <a:gd name="connsiteX86" fmla="*/ 1013139 w 1445774"/>
              <a:gd name="connsiteY86" fmla="*/ 164259 h 167099"/>
              <a:gd name="connsiteX87" fmla="*/ 1013139 w 1445774"/>
              <a:gd name="connsiteY87" fmla="*/ 146759 h 167099"/>
              <a:gd name="connsiteX88" fmla="*/ 1012702 w 1445774"/>
              <a:gd name="connsiteY88" fmla="*/ 146759 h 167099"/>
              <a:gd name="connsiteX89" fmla="*/ 978508 w 1445774"/>
              <a:gd name="connsiteY89" fmla="*/ 166889 h 167099"/>
              <a:gd name="connsiteX90" fmla="*/ 952498 w 1445774"/>
              <a:gd name="connsiteY90" fmla="*/ 157923 h 167099"/>
              <a:gd name="connsiteX91" fmla="*/ 943102 w 1445774"/>
              <a:gd name="connsiteY91" fmla="*/ 134176 h 167099"/>
              <a:gd name="connsiteX92" fmla="*/ 979815 w 1445774"/>
              <a:gd name="connsiteY92" fmla="*/ 97194 h 167099"/>
              <a:gd name="connsiteX93" fmla="*/ 1013259 w 1445774"/>
              <a:gd name="connsiteY93" fmla="*/ 92495 h 167099"/>
              <a:gd name="connsiteX94" fmla="*/ 990374 w 1445774"/>
              <a:gd name="connsiteY94" fmla="*/ 68532 h 167099"/>
              <a:gd name="connsiteX95" fmla="*/ 954097 w 1445774"/>
              <a:gd name="connsiteY95" fmla="*/ 82327 h 167099"/>
              <a:gd name="connsiteX96" fmla="*/ 954097 w 1445774"/>
              <a:gd name="connsiteY96" fmla="*/ 60085 h 167099"/>
              <a:gd name="connsiteX97" fmla="*/ 995218 w 1445774"/>
              <a:gd name="connsiteY97" fmla="*/ 49568 h 167099"/>
              <a:gd name="connsiteX98" fmla="*/ 653438 w 1445774"/>
              <a:gd name="connsiteY98" fmla="*/ 49568 h 167099"/>
              <a:gd name="connsiteX99" fmla="*/ 673853 w 1445774"/>
              <a:gd name="connsiteY99" fmla="*/ 55990 h 167099"/>
              <a:gd name="connsiteX100" fmla="*/ 685768 w 1445774"/>
              <a:gd name="connsiteY100" fmla="*/ 72799 h 167099"/>
              <a:gd name="connsiteX101" fmla="*/ 723160 w 1445774"/>
              <a:gd name="connsiteY101" fmla="*/ 49568 h 167099"/>
              <a:gd name="connsiteX102" fmla="*/ 760334 w 1445774"/>
              <a:gd name="connsiteY102" fmla="*/ 95213 h 167099"/>
              <a:gd name="connsiteX103" fmla="*/ 760334 w 1445774"/>
              <a:gd name="connsiteY103" fmla="*/ 164259 h 167099"/>
              <a:gd name="connsiteX104" fmla="*/ 734833 w 1445774"/>
              <a:gd name="connsiteY104" fmla="*/ 164259 h 167099"/>
              <a:gd name="connsiteX105" fmla="*/ 734833 w 1445774"/>
              <a:gd name="connsiteY105" fmla="*/ 103185 h 167099"/>
              <a:gd name="connsiteX106" fmla="*/ 729820 w 1445774"/>
              <a:gd name="connsiteY106" fmla="*/ 77713 h 167099"/>
              <a:gd name="connsiteX107" fmla="*/ 712940 w 1445774"/>
              <a:gd name="connsiteY107" fmla="*/ 69825 h 167099"/>
              <a:gd name="connsiteX108" fmla="*/ 695940 w 1445774"/>
              <a:gd name="connsiteY108" fmla="*/ 79781 h 167099"/>
              <a:gd name="connsiteX109" fmla="*/ 688965 w 1445774"/>
              <a:gd name="connsiteY109" fmla="*/ 103660 h 167099"/>
              <a:gd name="connsiteX110" fmla="*/ 688965 w 1445774"/>
              <a:gd name="connsiteY110" fmla="*/ 164259 h 167099"/>
              <a:gd name="connsiteX111" fmla="*/ 663343 w 1445774"/>
              <a:gd name="connsiteY111" fmla="*/ 164259 h 167099"/>
              <a:gd name="connsiteX112" fmla="*/ 663343 w 1445774"/>
              <a:gd name="connsiteY112" fmla="*/ 101117 h 167099"/>
              <a:gd name="connsiteX113" fmla="*/ 641136 w 1445774"/>
              <a:gd name="connsiteY113" fmla="*/ 69825 h 167099"/>
              <a:gd name="connsiteX114" fmla="*/ 624135 w 1445774"/>
              <a:gd name="connsiteY114" fmla="*/ 79222 h 167099"/>
              <a:gd name="connsiteX115" fmla="*/ 617476 w 1445774"/>
              <a:gd name="connsiteY115" fmla="*/ 103660 h 167099"/>
              <a:gd name="connsiteX116" fmla="*/ 617476 w 1445774"/>
              <a:gd name="connsiteY116" fmla="*/ 164259 h 167099"/>
              <a:gd name="connsiteX117" fmla="*/ 591975 w 1445774"/>
              <a:gd name="connsiteY117" fmla="*/ 164259 h 167099"/>
              <a:gd name="connsiteX118" fmla="*/ 591975 w 1445774"/>
              <a:gd name="connsiteY118" fmla="*/ 52198 h 167099"/>
              <a:gd name="connsiteX119" fmla="*/ 617476 w 1445774"/>
              <a:gd name="connsiteY119" fmla="*/ 52198 h 167099"/>
              <a:gd name="connsiteX120" fmla="*/ 617476 w 1445774"/>
              <a:gd name="connsiteY120" fmla="*/ 69956 h 167099"/>
              <a:gd name="connsiteX121" fmla="*/ 617911 w 1445774"/>
              <a:gd name="connsiteY121" fmla="*/ 69956 h 167099"/>
              <a:gd name="connsiteX122" fmla="*/ 653438 w 1445774"/>
              <a:gd name="connsiteY122" fmla="*/ 49568 h 167099"/>
              <a:gd name="connsiteX123" fmla="*/ 510386 w 1445774"/>
              <a:gd name="connsiteY123" fmla="*/ 49568 h 167099"/>
              <a:gd name="connsiteX124" fmla="*/ 551508 w 1445774"/>
              <a:gd name="connsiteY124" fmla="*/ 64999 h 167099"/>
              <a:gd name="connsiteX125" fmla="*/ 566232 w 1445774"/>
              <a:gd name="connsiteY125" fmla="*/ 107798 h 167099"/>
              <a:gd name="connsiteX126" fmla="*/ 550345 w 1445774"/>
              <a:gd name="connsiteY126" fmla="*/ 150770 h 167099"/>
              <a:gd name="connsiteX127" fmla="*/ 507626 w 1445774"/>
              <a:gd name="connsiteY127" fmla="*/ 166889 h 167099"/>
              <a:gd name="connsiteX128" fmla="*/ 465996 w 1445774"/>
              <a:gd name="connsiteY128" fmla="*/ 151198 h 167099"/>
              <a:gd name="connsiteX129" fmla="*/ 450448 w 1445774"/>
              <a:gd name="connsiteY129" fmla="*/ 109564 h 167099"/>
              <a:gd name="connsiteX130" fmla="*/ 466674 w 1445774"/>
              <a:gd name="connsiteY130" fmla="*/ 65430 h 167099"/>
              <a:gd name="connsiteX131" fmla="*/ 510386 w 1445774"/>
              <a:gd name="connsiteY131" fmla="*/ 49568 h 167099"/>
              <a:gd name="connsiteX132" fmla="*/ 314831 w 1445774"/>
              <a:gd name="connsiteY132" fmla="*/ 49568 h 167099"/>
              <a:gd name="connsiteX133" fmla="*/ 342754 w 1445774"/>
              <a:gd name="connsiteY133" fmla="*/ 54309 h 167099"/>
              <a:gd name="connsiteX134" fmla="*/ 342754 w 1445774"/>
              <a:gd name="connsiteY134" fmla="*/ 76507 h 167099"/>
              <a:gd name="connsiteX135" fmla="*/ 315485 w 1445774"/>
              <a:gd name="connsiteY135" fmla="*/ 68404 h 167099"/>
              <a:gd name="connsiteX136" fmla="*/ 306743 w 1445774"/>
              <a:gd name="connsiteY136" fmla="*/ 69394 h 167099"/>
              <a:gd name="connsiteX137" fmla="*/ 300107 w 1445774"/>
              <a:gd name="connsiteY137" fmla="*/ 72109 h 167099"/>
              <a:gd name="connsiteX138" fmla="*/ 295797 w 1445774"/>
              <a:gd name="connsiteY138" fmla="*/ 76335 h 167099"/>
              <a:gd name="connsiteX139" fmla="*/ 294271 w 1445774"/>
              <a:gd name="connsiteY139" fmla="*/ 81765 h 167099"/>
              <a:gd name="connsiteX140" fmla="*/ 295797 w 1445774"/>
              <a:gd name="connsiteY140" fmla="*/ 87884 h 167099"/>
              <a:gd name="connsiteX141" fmla="*/ 300374 w 1445774"/>
              <a:gd name="connsiteY141" fmla="*/ 92323 h 167099"/>
              <a:gd name="connsiteX142" fmla="*/ 307639 w 1445774"/>
              <a:gd name="connsiteY142" fmla="*/ 95816 h 167099"/>
              <a:gd name="connsiteX143" fmla="*/ 317350 w 1445774"/>
              <a:gd name="connsiteY143" fmla="*/ 99264 h 167099"/>
              <a:gd name="connsiteX144" fmla="*/ 330403 w 1445774"/>
              <a:gd name="connsiteY144" fmla="*/ 105297 h 167099"/>
              <a:gd name="connsiteX145" fmla="*/ 340235 w 1445774"/>
              <a:gd name="connsiteY145" fmla="*/ 112237 h 167099"/>
              <a:gd name="connsiteX146" fmla="*/ 346508 w 1445774"/>
              <a:gd name="connsiteY146" fmla="*/ 121203 h 167099"/>
              <a:gd name="connsiteX147" fmla="*/ 348711 w 1445774"/>
              <a:gd name="connsiteY147" fmla="*/ 133314 h 167099"/>
              <a:gd name="connsiteX148" fmla="*/ 344740 w 1445774"/>
              <a:gd name="connsiteY148" fmla="*/ 148183 h 167099"/>
              <a:gd name="connsiteX149" fmla="*/ 334181 w 1445774"/>
              <a:gd name="connsiteY149" fmla="*/ 158698 h 167099"/>
              <a:gd name="connsiteX150" fmla="*/ 318949 w 1445774"/>
              <a:gd name="connsiteY150" fmla="*/ 164862 h 167099"/>
              <a:gd name="connsiteX151" fmla="*/ 300761 w 1445774"/>
              <a:gd name="connsiteY151" fmla="*/ 166889 h 167099"/>
              <a:gd name="connsiteX152" fmla="*/ 268746 w 1445774"/>
              <a:gd name="connsiteY152" fmla="*/ 160769 h 167099"/>
              <a:gd name="connsiteX153" fmla="*/ 268746 w 1445774"/>
              <a:gd name="connsiteY153" fmla="*/ 137235 h 167099"/>
              <a:gd name="connsiteX154" fmla="*/ 300301 w 1445774"/>
              <a:gd name="connsiteY154" fmla="*/ 148052 h 167099"/>
              <a:gd name="connsiteX155" fmla="*/ 323404 w 1445774"/>
              <a:gd name="connsiteY155" fmla="*/ 134520 h 167099"/>
              <a:gd name="connsiteX156" fmla="*/ 321419 w 1445774"/>
              <a:gd name="connsiteY156" fmla="*/ 128013 h 167099"/>
              <a:gd name="connsiteX157" fmla="*/ 316091 w 1445774"/>
              <a:gd name="connsiteY157" fmla="*/ 123227 h 167099"/>
              <a:gd name="connsiteX158" fmla="*/ 308172 w 1445774"/>
              <a:gd name="connsiteY158" fmla="*/ 119522 h 167099"/>
              <a:gd name="connsiteX159" fmla="*/ 298000 w 1445774"/>
              <a:gd name="connsiteY159" fmla="*/ 115771 h 167099"/>
              <a:gd name="connsiteX160" fmla="*/ 285528 w 1445774"/>
              <a:gd name="connsiteY160" fmla="*/ 109995 h 167099"/>
              <a:gd name="connsiteX161" fmla="*/ 276278 w 1445774"/>
              <a:gd name="connsiteY161" fmla="*/ 103057 h 167099"/>
              <a:gd name="connsiteX162" fmla="*/ 270732 w 1445774"/>
              <a:gd name="connsiteY162" fmla="*/ 94222 h 167099"/>
              <a:gd name="connsiteX163" fmla="*/ 268867 w 1445774"/>
              <a:gd name="connsiteY163" fmla="*/ 82758 h 167099"/>
              <a:gd name="connsiteX164" fmla="*/ 272718 w 1445774"/>
              <a:gd name="connsiteY164" fmla="*/ 68448 h 167099"/>
              <a:gd name="connsiteX165" fmla="*/ 283058 w 1445774"/>
              <a:gd name="connsiteY165" fmla="*/ 58061 h 167099"/>
              <a:gd name="connsiteX166" fmla="*/ 297783 w 1445774"/>
              <a:gd name="connsiteY166" fmla="*/ 51723 h 167099"/>
              <a:gd name="connsiteX167" fmla="*/ 314831 w 1445774"/>
              <a:gd name="connsiteY167" fmla="*/ 49568 h 167099"/>
              <a:gd name="connsiteX168" fmla="*/ 1100829 w 1445774"/>
              <a:gd name="connsiteY168" fmla="*/ 19054 h 167099"/>
              <a:gd name="connsiteX169" fmla="*/ 1100829 w 1445774"/>
              <a:gd name="connsiteY169" fmla="*/ 52198 h 167099"/>
              <a:gd name="connsiteX170" fmla="*/ 1127783 w 1445774"/>
              <a:gd name="connsiteY170" fmla="*/ 52198 h 167099"/>
              <a:gd name="connsiteX171" fmla="*/ 1127783 w 1445774"/>
              <a:gd name="connsiteY171" fmla="*/ 72109 h 167099"/>
              <a:gd name="connsiteX172" fmla="*/ 1100829 w 1445774"/>
              <a:gd name="connsiteY172" fmla="*/ 72109 h 167099"/>
              <a:gd name="connsiteX173" fmla="*/ 1100829 w 1445774"/>
              <a:gd name="connsiteY173" fmla="*/ 128141 h 167099"/>
              <a:gd name="connsiteX174" fmla="*/ 1104462 w 1445774"/>
              <a:gd name="connsiteY174" fmla="*/ 142364 h 167099"/>
              <a:gd name="connsiteX175" fmla="*/ 1116571 w 1445774"/>
              <a:gd name="connsiteY175" fmla="*/ 146631 h 167099"/>
              <a:gd name="connsiteX176" fmla="*/ 1127783 w 1445774"/>
              <a:gd name="connsiteY176" fmla="*/ 142923 h 167099"/>
              <a:gd name="connsiteX177" fmla="*/ 1127783 w 1445774"/>
              <a:gd name="connsiteY177" fmla="*/ 163053 h 167099"/>
              <a:gd name="connsiteX178" fmla="*/ 1108095 w 1445774"/>
              <a:gd name="connsiteY178" fmla="*/ 166801 h 167099"/>
              <a:gd name="connsiteX179" fmla="*/ 1075329 w 1445774"/>
              <a:gd name="connsiteY179" fmla="*/ 135510 h 167099"/>
              <a:gd name="connsiteX180" fmla="*/ 1075329 w 1445774"/>
              <a:gd name="connsiteY180" fmla="*/ 72109 h 167099"/>
              <a:gd name="connsiteX181" fmla="*/ 1056512 w 1445774"/>
              <a:gd name="connsiteY181" fmla="*/ 72109 h 167099"/>
              <a:gd name="connsiteX182" fmla="*/ 1056512 w 1445774"/>
              <a:gd name="connsiteY182" fmla="*/ 52198 h 167099"/>
              <a:gd name="connsiteX183" fmla="*/ 1075329 w 1445774"/>
              <a:gd name="connsiteY183" fmla="*/ 52198 h 167099"/>
              <a:gd name="connsiteX184" fmla="*/ 1075329 w 1445774"/>
              <a:gd name="connsiteY184" fmla="*/ 26295 h 167099"/>
              <a:gd name="connsiteX185" fmla="*/ 407850 w 1445774"/>
              <a:gd name="connsiteY185" fmla="*/ 19054 h 167099"/>
              <a:gd name="connsiteX186" fmla="*/ 407850 w 1445774"/>
              <a:gd name="connsiteY186" fmla="*/ 52198 h 167099"/>
              <a:gd name="connsiteX187" fmla="*/ 434780 w 1445774"/>
              <a:gd name="connsiteY187" fmla="*/ 52198 h 167099"/>
              <a:gd name="connsiteX188" fmla="*/ 434780 w 1445774"/>
              <a:gd name="connsiteY188" fmla="*/ 72109 h 167099"/>
              <a:gd name="connsiteX189" fmla="*/ 407850 w 1445774"/>
              <a:gd name="connsiteY189" fmla="*/ 72109 h 167099"/>
              <a:gd name="connsiteX190" fmla="*/ 407850 w 1445774"/>
              <a:gd name="connsiteY190" fmla="*/ 128141 h 167099"/>
              <a:gd name="connsiteX191" fmla="*/ 411483 w 1445774"/>
              <a:gd name="connsiteY191" fmla="*/ 142364 h 167099"/>
              <a:gd name="connsiteX192" fmla="*/ 423567 w 1445774"/>
              <a:gd name="connsiteY192" fmla="*/ 146631 h 167099"/>
              <a:gd name="connsiteX193" fmla="*/ 434780 w 1445774"/>
              <a:gd name="connsiteY193" fmla="*/ 142923 h 167099"/>
              <a:gd name="connsiteX194" fmla="*/ 434780 w 1445774"/>
              <a:gd name="connsiteY194" fmla="*/ 163053 h 167099"/>
              <a:gd name="connsiteX195" fmla="*/ 415115 w 1445774"/>
              <a:gd name="connsiteY195" fmla="*/ 166801 h 167099"/>
              <a:gd name="connsiteX196" fmla="*/ 382325 w 1445774"/>
              <a:gd name="connsiteY196" fmla="*/ 135510 h 167099"/>
              <a:gd name="connsiteX197" fmla="*/ 382325 w 1445774"/>
              <a:gd name="connsiteY197" fmla="*/ 72109 h 167099"/>
              <a:gd name="connsiteX198" fmla="*/ 363533 w 1445774"/>
              <a:gd name="connsiteY198" fmla="*/ 72109 h 167099"/>
              <a:gd name="connsiteX199" fmla="*/ 363533 w 1445774"/>
              <a:gd name="connsiteY199" fmla="*/ 52198 h 167099"/>
              <a:gd name="connsiteX200" fmla="*/ 382325 w 1445774"/>
              <a:gd name="connsiteY200" fmla="*/ 52198 h 167099"/>
              <a:gd name="connsiteX201" fmla="*/ 382325 w 1445774"/>
              <a:gd name="connsiteY201" fmla="*/ 26295 h 167099"/>
              <a:gd name="connsiteX202" fmla="*/ 82151 w 1445774"/>
              <a:gd name="connsiteY202" fmla="*/ 4703 h 167099"/>
              <a:gd name="connsiteX203" fmla="*/ 120076 w 1445774"/>
              <a:gd name="connsiteY203" fmla="*/ 11166 h 167099"/>
              <a:gd name="connsiteX204" fmla="*/ 120076 w 1445774"/>
              <a:gd name="connsiteY204" fmla="*/ 36984 h 167099"/>
              <a:gd name="connsiteX205" fmla="*/ 84888 w 1445774"/>
              <a:gd name="connsiteY205" fmla="*/ 27588 h 167099"/>
              <a:gd name="connsiteX206" fmla="*/ 43379 w 1445774"/>
              <a:gd name="connsiteY206" fmla="*/ 43879 h 167099"/>
              <a:gd name="connsiteX207" fmla="*/ 27493 w 1445774"/>
              <a:gd name="connsiteY207" fmla="*/ 87453 h 167099"/>
              <a:gd name="connsiteX208" fmla="*/ 42338 w 1445774"/>
              <a:gd name="connsiteY208" fmla="*/ 128744 h 167099"/>
              <a:gd name="connsiteX209" fmla="*/ 81377 w 1445774"/>
              <a:gd name="connsiteY209" fmla="*/ 144132 h 167099"/>
              <a:gd name="connsiteX210" fmla="*/ 120076 w 1445774"/>
              <a:gd name="connsiteY210" fmla="*/ 133614 h 167099"/>
              <a:gd name="connsiteX211" fmla="*/ 120076 w 1445774"/>
              <a:gd name="connsiteY211" fmla="*/ 157708 h 167099"/>
              <a:gd name="connsiteX212" fmla="*/ 75758 w 1445774"/>
              <a:gd name="connsiteY212" fmla="*/ 166889 h 167099"/>
              <a:gd name="connsiteX213" fmla="*/ 20785 w 1445774"/>
              <a:gd name="connsiteY213" fmla="*/ 145338 h 167099"/>
              <a:gd name="connsiteX214" fmla="*/ 103 w 1445774"/>
              <a:gd name="connsiteY214" fmla="*/ 88747 h 167099"/>
              <a:gd name="connsiteX215" fmla="*/ 23376 w 1445774"/>
              <a:gd name="connsiteY215" fmla="*/ 27932 h 167099"/>
              <a:gd name="connsiteX216" fmla="*/ 82151 w 1445774"/>
              <a:gd name="connsiteY216" fmla="*/ 4703 h 167099"/>
              <a:gd name="connsiteX217" fmla="*/ 1163552 w 1445774"/>
              <a:gd name="connsiteY217" fmla="*/ -211 h 167099"/>
              <a:gd name="connsiteX218" fmla="*/ 1174547 w 1445774"/>
              <a:gd name="connsiteY218" fmla="*/ 3969 h 167099"/>
              <a:gd name="connsiteX219" fmla="*/ 1179052 w 1445774"/>
              <a:gd name="connsiteY219" fmla="*/ 14356 h 167099"/>
              <a:gd name="connsiteX220" fmla="*/ 1174547 w 1445774"/>
              <a:gd name="connsiteY220" fmla="*/ 24483 h 167099"/>
              <a:gd name="connsiteX221" fmla="*/ 1163552 w 1445774"/>
              <a:gd name="connsiteY221" fmla="*/ 28666 h 167099"/>
              <a:gd name="connsiteX222" fmla="*/ 1152824 w 1445774"/>
              <a:gd name="connsiteY222" fmla="*/ 24614 h 167099"/>
              <a:gd name="connsiteX223" fmla="*/ 1148368 w 1445774"/>
              <a:gd name="connsiteY223" fmla="*/ 14356 h 167099"/>
              <a:gd name="connsiteX224" fmla="*/ 1152824 w 1445774"/>
              <a:gd name="connsiteY224" fmla="*/ 3969 h 167099"/>
              <a:gd name="connsiteX225" fmla="*/ 1163552 w 1445774"/>
              <a:gd name="connsiteY225" fmla="*/ -211 h 167099"/>
              <a:gd name="connsiteX226" fmla="*/ 799735 w 1445774"/>
              <a:gd name="connsiteY226" fmla="*/ -211 h 167099"/>
              <a:gd name="connsiteX227" fmla="*/ 810730 w 1445774"/>
              <a:gd name="connsiteY227" fmla="*/ 3969 h 167099"/>
              <a:gd name="connsiteX228" fmla="*/ 815234 w 1445774"/>
              <a:gd name="connsiteY228" fmla="*/ 14356 h 167099"/>
              <a:gd name="connsiteX229" fmla="*/ 810730 w 1445774"/>
              <a:gd name="connsiteY229" fmla="*/ 24483 h 167099"/>
              <a:gd name="connsiteX230" fmla="*/ 799735 w 1445774"/>
              <a:gd name="connsiteY230" fmla="*/ 28666 h 167099"/>
              <a:gd name="connsiteX231" fmla="*/ 789007 w 1445774"/>
              <a:gd name="connsiteY231" fmla="*/ 24614 h 167099"/>
              <a:gd name="connsiteX232" fmla="*/ 784551 w 1445774"/>
              <a:gd name="connsiteY232" fmla="*/ 14356 h 167099"/>
              <a:gd name="connsiteX233" fmla="*/ 789007 w 1445774"/>
              <a:gd name="connsiteY233" fmla="*/ 3969 h 167099"/>
              <a:gd name="connsiteX234" fmla="*/ 799735 w 1445774"/>
              <a:gd name="connsiteY234" fmla="*/ -211 h 16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1445774" h="167099">
                <a:moveTo>
                  <a:pt x="1013259" y="109220"/>
                </a:moveTo>
                <a:lnTo>
                  <a:pt x="989623" y="112497"/>
                </a:lnTo>
                <a:cubicBezTo>
                  <a:pt x="982286" y="113443"/>
                  <a:pt x="976764" y="115211"/>
                  <a:pt x="973059" y="117795"/>
                </a:cubicBezTo>
                <a:cubicBezTo>
                  <a:pt x="969353" y="120425"/>
                  <a:pt x="967513" y="124951"/>
                  <a:pt x="967513" y="131459"/>
                </a:cubicBezTo>
                <a:cubicBezTo>
                  <a:pt x="967513" y="136200"/>
                  <a:pt x="969208" y="140080"/>
                  <a:pt x="972623" y="143095"/>
                </a:cubicBezTo>
                <a:cubicBezTo>
                  <a:pt x="976037" y="146113"/>
                  <a:pt x="980590" y="147621"/>
                  <a:pt x="986306" y="147621"/>
                </a:cubicBezTo>
                <a:cubicBezTo>
                  <a:pt x="994079" y="147621"/>
                  <a:pt x="1000521" y="144907"/>
                  <a:pt x="1005607" y="139477"/>
                </a:cubicBezTo>
                <a:cubicBezTo>
                  <a:pt x="1010717" y="134045"/>
                  <a:pt x="1013259" y="127192"/>
                  <a:pt x="1013259" y="118960"/>
                </a:cubicBezTo>
                <a:close/>
                <a:moveTo>
                  <a:pt x="1262456" y="69825"/>
                </a:moveTo>
                <a:cubicBezTo>
                  <a:pt x="1252503" y="69825"/>
                  <a:pt x="1244608" y="73274"/>
                  <a:pt x="1238820" y="80212"/>
                </a:cubicBezTo>
                <a:cubicBezTo>
                  <a:pt x="1233032" y="87153"/>
                  <a:pt x="1230126" y="96721"/>
                  <a:pt x="1230126" y="108917"/>
                </a:cubicBezTo>
                <a:cubicBezTo>
                  <a:pt x="1230126" y="120641"/>
                  <a:pt x="1233056" y="129906"/>
                  <a:pt x="1238917" y="136631"/>
                </a:cubicBezTo>
                <a:cubicBezTo>
                  <a:pt x="1244801" y="143398"/>
                  <a:pt x="1252648" y="146759"/>
                  <a:pt x="1262456" y="146759"/>
                </a:cubicBezTo>
                <a:cubicBezTo>
                  <a:pt x="1272506" y="146759"/>
                  <a:pt x="1280231" y="143441"/>
                  <a:pt x="1285608" y="136803"/>
                </a:cubicBezTo>
                <a:cubicBezTo>
                  <a:pt x="1291008" y="130165"/>
                  <a:pt x="1293696" y="120728"/>
                  <a:pt x="1293696" y="108445"/>
                </a:cubicBezTo>
                <a:cubicBezTo>
                  <a:pt x="1293696" y="96118"/>
                  <a:pt x="1291008" y="86591"/>
                  <a:pt x="1285608" y="79912"/>
                </a:cubicBezTo>
                <a:cubicBezTo>
                  <a:pt x="1280231" y="73187"/>
                  <a:pt x="1272506" y="69825"/>
                  <a:pt x="1262456" y="69825"/>
                </a:cubicBezTo>
                <a:close/>
                <a:moveTo>
                  <a:pt x="508837" y="69825"/>
                </a:moveTo>
                <a:cubicBezTo>
                  <a:pt x="498859" y="69825"/>
                  <a:pt x="490988" y="73274"/>
                  <a:pt x="485201" y="80212"/>
                </a:cubicBezTo>
                <a:cubicBezTo>
                  <a:pt x="479413" y="87153"/>
                  <a:pt x="476506" y="96721"/>
                  <a:pt x="476506" y="108917"/>
                </a:cubicBezTo>
                <a:cubicBezTo>
                  <a:pt x="476506" y="120641"/>
                  <a:pt x="479437" y="129906"/>
                  <a:pt x="485297" y="136631"/>
                </a:cubicBezTo>
                <a:cubicBezTo>
                  <a:pt x="491158" y="143398"/>
                  <a:pt x="499004" y="146759"/>
                  <a:pt x="508837" y="146759"/>
                </a:cubicBezTo>
                <a:cubicBezTo>
                  <a:pt x="518887" y="146759"/>
                  <a:pt x="526588" y="143441"/>
                  <a:pt x="531988" y="136803"/>
                </a:cubicBezTo>
                <a:cubicBezTo>
                  <a:pt x="537365" y="130165"/>
                  <a:pt x="540077" y="120728"/>
                  <a:pt x="540077" y="108445"/>
                </a:cubicBezTo>
                <a:cubicBezTo>
                  <a:pt x="540077" y="96118"/>
                  <a:pt x="537365" y="86591"/>
                  <a:pt x="531988" y="79912"/>
                </a:cubicBezTo>
                <a:cubicBezTo>
                  <a:pt x="526588" y="73187"/>
                  <a:pt x="518887" y="69825"/>
                  <a:pt x="508837" y="69825"/>
                </a:cubicBezTo>
                <a:close/>
                <a:moveTo>
                  <a:pt x="1150693" y="52198"/>
                </a:moveTo>
                <a:lnTo>
                  <a:pt x="1176194" y="52198"/>
                </a:lnTo>
                <a:lnTo>
                  <a:pt x="1176194" y="164259"/>
                </a:lnTo>
                <a:lnTo>
                  <a:pt x="1150693" y="164259"/>
                </a:lnTo>
                <a:close/>
                <a:moveTo>
                  <a:pt x="840033" y="52198"/>
                </a:moveTo>
                <a:lnTo>
                  <a:pt x="930630" y="52198"/>
                </a:lnTo>
                <a:lnTo>
                  <a:pt x="930630" y="62844"/>
                </a:lnTo>
                <a:lnTo>
                  <a:pt x="869820" y="144475"/>
                </a:lnTo>
                <a:lnTo>
                  <a:pt x="930436" y="144475"/>
                </a:lnTo>
                <a:lnTo>
                  <a:pt x="930436" y="164259"/>
                </a:lnTo>
                <a:lnTo>
                  <a:pt x="834100" y="164259"/>
                </a:lnTo>
                <a:lnTo>
                  <a:pt x="834100" y="154734"/>
                </a:lnTo>
                <a:lnTo>
                  <a:pt x="896217" y="72024"/>
                </a:lnTo>
                <a:lnTo>
                  <a:pt x="840033" y="72024"/>
                </a:lnTo>
                <a:close/>
                <a:moveTo>
                  <a:pt x="786876" y="52198"/>
                </a:moveTo>
                <a:lnTo>
                  <a:pt x="812377" y="52198"/>
                </a:lnTo>
                <a:lnTo>
                  <a:pt x="812377" y="164259"/>
                </a:lnTo>
                <a:lnTo>
                  <a:pt x="786876" y="164259"/>
                </a:lnTo>
                <a:close/>
                <a:moveTo>
                  <a:pt x="143663" y="52198"/>
                </a:moveTo>
                <a:lnTo>
                  <a:pt x="169164" y="52198"/>
                </a:lnTo>
                <a:lnTo>
                  <a:pt x="169164" y="116546"/>
                </a:lnTo>
                <a:cubicBezTo>
                  <a:pt x="169164" y="136675"/>
                  <a:pt x="176987" y="146759"/>
                  <a:pt x="192582" y="146759"/>
                </a:cubicBezTo>
                <a:cubicBezTo>
                  <a:pt x="200138" y="146759"/>
                  <a:pt x="206362" y="144001"/>
                  <a:pt x="211230" y="138443"/>
                </a:cubicBezTo>
                <a:cubicBezTo>
                  <a:pt x="216122" y="132883"/>
                  <a:pt x="218543" y="125642"/>
                  <a:pt x="218543" y="116676"/>
                </a:cubicBezTo>
                <a:lnTo>
                  <a:pt x="218543" y="52198"/>
                </a:lnTo>
                <a:lnTo>
                  <a:pt x="244068" y="52198"/>
                </a:lnTo>
                <a:lnTo>
                  <a:pt x="244068" y="164259"/>
                </a:lnTo>
                <a:lnTo>
                  <a:pt x="218543" y="164259"/>
                </a:lnTo>
                <a:lnTo>
                  <a:pt x="218543" y="146544"/>
                </a:lnTo>
                <a:lnTo>
                  <a:pt x="218108" y="146544"/>
                </a:lnTo>
                <a:cubicBezTo>
                  <a:pt x="210697" y="160122"/>
                  <a:pt x="199194" y="166889"/>
                  <a:pt x="183574" y="166889"/>
                </a:cubicBezTo>
                <a:cubicBezTo>
                  <a:pt x="156959" y="166889"/>
                  <a:pt x="143663" y="150983"/>
                  <a:pt x="143663" y="119176"/>
                </a:cubicBezTo>
                <a:close/>
                <a:moveTo>
                  <a:pt x="1408172" y="49568"/>
                </a:moveTo>
                <a:cubicBezTo>
                  <a:pt x="1420401" y="49568"/>
                  <a:pt x="1429749" y="53535"/>
                  <a:pt x="1436215" y="61463"/>
                </a:cubicBezTo>
                <a:cubicBezTo>
                  <a:pt x="1442657" y="69353"/>
                  <a:pt x="1445878" y="80815"/>
                  <a:pt x="1445878" y="95772"/>
                </a:cubicBezTo>
                <a:lnTo>
                  <a:pt x="1445878" y="164259"/>
                </a:lnTo>
                <a:lnTo>
                  <a:pt x="1420377" y="164259"/>
                </a:lnTo>
                <a:lnTo>
                  <a:pt x="1420377" y="101117"/>
                </a:lnTo>
                <a:cubicBezTo>
                  <a:pt x="1420377" y="80171"/>
                  <a:pt x="1412942" y="69741"/>
                  <a:pt x="1398049" y="69741"/>
                </a:cubicBezTo>
                <a:cubicBezTo>
                  <a:pt x="1390275" y="69741"/>
                  <a:pt x="1383857" y="72628"/>
                  <a:pt x="1378796" y="78403"/>
                </a:cubicBezTo>
                <a:cubicBezTo>
                  <a:pt x="1373734" y="84220"/>
                  <a:pt x="1371216" y="91549"/>
                  <a:pt x="1371216" y="100342"/>
                </a:cubicBezTo>
                <a:lnTo>
                  <a:pt x="1371216" y="164259"/>
                </a:lnTo>
                <a:lnTo>
                  <a:pt x="1345594" y="164259"/>
                </a:lnTo>
                <a:lnTo>
                  <a:pt x="1345594" y="52198"/>
                </a:lnTo>
                <a:lnTo>
                  <a:pt x="1371216" y="52198"/>
                </a:lnTo>
                <a:lnTo>
                  <a:pt x="1371216" y="70818"/>
                </a:lnTo>
                <a:lnTo>
                  <a:pt x="1371652" y="70818"/>
                </a:lnTo>
                <a:cubicBezTo>
                  <a:pt x="1380079" y="56680"/>
                  <a:pt x="1392261" y="49568"/>
                  <a:pt x="1408172" y="49568"/>
                </a:cubicBezTo>
                <a:close/>
                <a:moveTo>
                  <a:pt x="1264006" y="49568"/>
                </a:moveTo>
                <a:cubicBezTo>
                  <a:pt x="1281588" y="49568"/>
                  <a:pt x="1295295" y="54741"/>
                  <a:pt x="1305127" y="64999"/>
                </a:cubicBezTo>
                <a:cubicBezTo>
                  <a:pt x="1314959" y="75301"/>
                  <a:pt x="1319875" y="89565"/>
                  <a:pt x="1319875" y="107798"/>
                </a:cubicBezTo>
                <a:cubicBezTo>
                  <a:pt x="1319875" y="125683"/>
                  <a:pt x="1314572" y="139993"/>
                  <a:pt x="1303989" y="150770"/>
                </a:cubicBezTo>
                <a:cubicBezTo>
                  <a:pt x="1293381" y="161500"/>
                  <a:pt x="1279142" y="166889"/>
                  <a:pt x="1261245" y="166889"/>
                </a:cubicBezTo>
                <a:cubicBezTo>
                  <a:pt x="1243881" y="166889"/>
                  <a:pt x="1230005" y="161672"/>
                  <a:pt x="1219616" y="151198"/>
                </a:cubicBezTo>
                <a:cubicBezTo>
                  <a:pt x="1209250" y="140727"/>
                  <a:pt x="1204068" y="126848"/>
                  <a:pt x="1204068" y="109564"/>
                </a:cubicBezTo>
                <a:cubicBezTo>
                  <a:pt x="1204068" y="90730"/>
                  <a:pt x="1209468" y="76033"/>
                  <a:pt x="1220293" y="65430"/>
                </a:cubicBezTo>
                <a:cubicBezTo>
                  <a:pt x="1231095" y="54871"/>
                  <a:pt x="1245673" y="49568"/>
                  <a:pt x="1264006" y="49568"/>
                </a:cubicBezTo>
                <a:close/>
                <a:moveTo>
                  <a:pt x="995218" y="49568"/>
                </a:moveTo>
                <a:cubicBezTo>
                  <a:pt x="1023673" y="49568"/>
                  <a:pt x="1037889" y="63534"/>
                  <a:pt x="1037889" y="91377"/>
                </a:cubicBezTo>
                <a:lnTo>
                  <a:pt x="1037889" y="164259"/>
                </a:lnTo>
                <a:lnTo>
                  <a:pt x="1013139" y="164259"/>
                </a:lnTo>
                <a:lnTo>
                  <a:pt x="1013139" y="146759"/>
                </a:lnTo>
                <a:lnTo>
                  <a:pt x="1012702" y="146759"/>
                </a:lnTo>
                <a:cubicBezTo>
                  <a:pt x="1004929" y="160164"/>
                  <a:pt x="993546" y="166889"/>
                  <a:pt x="978508" y="166889"/>
                </a:cubicBezTo>
                <a:cubicBezTo>
                  <a:pt x="967440" y="166889"/>
                  <a:pt x="958770" y="163915"/>
                  <a:pt x="952498" y="157923"/>
                </a:cubicBezTo>
                <a:cubicBezTo>
                  <a:pt x="946226" y="151932"/>
                  <a:pt x="943102" y="144044"/>
                  <a:pt x="943102" y="134176"/>
                </a:cubicBezTo>
                <a:cubicBezTo>
                  <a:pt x="943102" y="113012"/>
                  <a:pt x="955332" y="100686"/>
                  <a:pt x="979815" y="97194"/>
                </a:cubicBezTo>
                <a:lnTo>
                  <a:pt x="1013259" y="92495"/>
                </a:lnTo>
                <a:cubicBezTo>
                  <a:pt x="1013259" y="76507"/>
                  <a:pt x="1005631" y="68532"/>
                  <a:pt x="990374" y="68532"/>
                </a:cubicBezTo>
                <a:cubicBezTo>
                  <a:pt x="976958" y="68532"/>
                  <a:pt x="964873" y="73102"/>
                  <a:pt x="954097" y="82327"/>
                </a:cubicBezTo>
                <a:lnTo>
                  <a:pt x="954097" y="60085"/>
                </a:lnTo>
                <a:cubicBezTo>
                  <a:pt x="965963" y="53104"/>
                  <a:pt x="979670" y="49568"/>
                  <a:pt x="995218" y="49568"/>
                </a:cubicBezTo>
                <a:close/>
                <a:moveTo>
                  <a:pt x="653438" y="49568"/>
                </a:moveTo>
                <a:cubicBezTo>
                  <a:pt x="661212" y="49568"/>
                  <a:pt x="668017" y="51723"/>
                  <a:pt x="673853" y="55990"/>
                </a:cubicBezTo>
                <a:cubicBezTo>
                  <a:pt x="679666" y="60257"/>
                  <a:pt x="683637" y="65861"/>
                  <a:pt x="685768" y="72799"/>
                </a:cubicBezTo>
                <a:cubicBezTo>
                  <a:pt x="694123" y="57327"/>
                  <a:pt x="706595" y="49568"/>
                  <a:pt x="723160" y="49568"/>
                </a:cubicBezTo>
                <a:cubicBezTo>
                  <a:pt x="747934" y="49568"/>
                  <a:pt x="760334" y="64784"/>
                  <a:pt x="760334" y="95213"/>
                </a:cubicBezTo>
                <a:lnTo>
                  <a:pt x="760334" y="164259"/>
                </a:lnTo>
                <a:lnTo>
                  <a:pt x="734833" y="164259"/>
                </a:lnTo>
                <a:lnTo>
                  <a:pt x="734833" y="103185"/>
                </a:lnTo>
                <a:cubicBezTo>
                  <a:pt x="734833" y="91461"/>
                  <a:pt x="733162" y="82971"/>
                  <a:pt x="729820" y="77713"/>
                </a:cubicBezTo>
                <a:cubicBezTo>
                  <a:pt x="726478" y="72455"/>
                  <a:pt x="720859" y="69825"/>
                  <a:pt x="712940" y="69825"/>
                </a:cubicBezTo>
                <a:cubicBezTo>
                  <a:pt x="706256" y="69825"/>
                  <a:pt x="700589" y="73146"/>
                  <a:pt x="695940" y="79781"/>
                </a:cubicBezTo>
                <a:cubicBezTo>
                  <a:pt x="691290" y="86419"/>
                  <a:pt x="688965" y="94394"/>
                  <a:pt x="688965" y="103660"/>
                </a:cubicBezTo>
                <a:lnTo>
                  <a:pt x="688965" y="164259"/>
                </a:lnTo>
                <a:lnTo>
                  <a:pt x="663343" y="164259"/>
                </a:lnTo>
                <a:lnTo>
                  <a:pt x="663343" y="101117"/>
                </a:lnTo>
                <a:cubicBezTo>
                  <a:pt x="663343" y="80256"/>
                  <a:pt x="655933" y="69825"/>
                  <a:pt x="641136" y="69825"/>
                </a:cubicBezTo>
                <a:cubicBezTo>
                  <a:pt x="634234" y="69825"/>
                  <a:pt x="628567" y="72971"/>
                  <a:pt x="624135" y="79222"/>
                </a:cubicBezTo>
                <a:cubicBezTo>
                  <a:pt x="619703" y="85514"/>
                  <a:pt x="617476" y="93660"/>
                  <a:pt x="617476" y="103660"/>
                </a:cubicBezTo>
                <a:lnTo>
                  <a:pt x="617476" y="164259"/>
                </a:lnTo>
                <a:lnTo>
                  <a:pt x="591975" y="164259"/>
                </a:lnTo>
                <a:lnTo>
                  <a:pt x="591975" y="52198"/>
                </a:lnTo>
                <a:lnTo>
                  <a:pt x="617476" y="52198"/>
                </a:lnTo>
                <a:lnTo>
                  <a:pt x="617476" y="69956"/>
                </a:lnTo>
                <a:lnTo>
                  <a:pt x="617911" y="69956"/>
                </a:lnTo>
                <a:cubicBezTo>
                  <a:pt x="626048" y="56380"/>
                  <a:pt x="637891" y="49568"/>
                  <a:pt x="653438" y="49568"/>
                </a:cubicBezTo>
                <a:close/>
                <a:moveTo>
                  <a:pt x="510386" y="49568"/>
                </a:moveTo>
                <a:cubicBezTo>
                  <a:pt x="527968" y="49568"/>
                  <a:pt x="541675" y="54741"/>
                  <a:pt x="551508" y="64999"/>
                </a:cubicBezTo>
                <a:cubicBezTo>
                  <a:pt x="561340" y="75301"/>
                  <a:pt x="566232" y="89565"/>
                  <a:pt x="566232" y="107798"/>
                </a:cubicBezTo>
                <a:cubicBezTo>
                  <a:pt x="566232" y="125683"/>
                  <a:pt x="560952" y="139993"/>
                  <a:pt x="550345" y="150770"/>
                </a:cubicBezTo>
                <a:cubicBezTo>
                  <a:pt x="539762" y="161500"/>
                  <a:pt x="525522" y="166889"/>
                  <a:pt x="507626" y="166889"/>
                </a:cubicBezTo>
                <a:cubicBezTo>
                  <a:pt x="490262" y="166889"/>
                  <a:pt x="476385" y="161672"/>
                  <a:pt x="465996" y="151198"/>
                </a:cubicBezTo>
                <a:cubicBezTo>
                  <a:pt x="455631" y="140727"/>
                  <a:pt x="450448" y="126848"/>
                  <a:pt x="450448" y="109564"/>
                </a:cubicBezTo>
                <a:cubicBezTo>
                  <a:pt x="450448" y="90730"/>
                  <a:pt x="455849" y="76033"/>
                  <a:pt x="466674" y="65430"/>
                </a:cubicBezTo>
                <a:cubicBezTo>
                  <a:pt x="477475" y="54871"/>
                  <a:pt x="492054" y="49568"/>
                  <a:pt x="510386" y="49568"/>
                </a:cubicBezTo>
                <a:close/>
                <a:moveTo>
                  <a:pt x="314831" y="49568"/>
                </a:moveTo>
                <a:cubicBezTo>
                  <a:pt x="325245" y="49568"/>
                  <a:pt x="334544" y="51164"/>
                  <a:pt x="342754" y="54309"/>
                </a:cubicBezTo>
                <a:lnTo>
                  <a:pt x="342754" y="76507"/>
                </a:lnTo>
                <a:cubicBezTo>
                  <a:pt x="334835" y="71119"/>
                  <a:pt x="325753" y="68404"/>
                  <a:pt x="315485" y="68404"/>
                </a:cubicBezTo>
                <a:cubicBezTo>
                  <a:pt x="312265" y="68404"/>
                  <a:pt x="309358" y="68748"/>
                  <a:pt x="306743" y="69394"/>
                </a:cubicBezTo>
                <a:cubicBezTo>
                  <a:pt x="304152" y="70041"/>
                  <a:pt x="301924" y="70947"/>
                  <a:pt x="300107" y="72109"/>
                </a:cubicBezTo>
                <a:cubicBezTo>
                  <a:pt x="298267" y="73274"/>
                  <a:pt x="296838" y="74696"/>
                  <a:pt x="295797" y="76335"/>
                </a:cubicBezTo>
                <a:cubicBezTo>
                  <a:pt x="294780" y="77972"/>
                  <a:pt x="294271" y="79781"/>
                  <a:pt x="294271" y="81765"/>
                </a:cubicBezTo>
                <a:cubicBezTo>
                  <a:pt x="294271" y="84179"/>
                  <a:pt x="294780" y="86204"/>
                  <a:pt x="295797" y="87884"/>
                </a:cubicBezTo>
                <a:cubicBezTo>
                  <a:pt x="296838" y="89565"/>
                  <a:pt x="298340" y="91030"/>
                  <a:pt x="300374" y="92323"/>
                </a:cubicBezTo>
                <a:cubicBezTo>
                  <a:pt x="302384" y="93573"/>
                  <a:pt x="304806" y="94782"/>
                  <a:pt x="307639" y="95816"/>
                </a:cubicBezTo>
                <a:cubicBezTo>
                  <a:pt x="310448" y="96893"/>
                  <a:pt x="313693" y="98015"/>
                  <a:pt x="317350" y="99264"/>
                </a:cubicBezTo>
                <a:cubicBezTo>
                  <a:pt x="322194" y="101248"/>
                  <a:pt x="326553" y="103229"/>
                  <a:pt x="330403" y="105297"/>
                </a:cubicBezTo>
                <a:cubicBezTo>
                  <a:pt x="334230" y="107324"/>
                  <a:pt x="337523" y="109651"/>
                  <a:pt x="340235" y="112237"/>
                </a:cubicBezTo>
                <a:cubicBezTo>
                  <a:pt x="342948" y="114824"/>
                  <a:pt x="345031" y="117795"/>
                  <a:pt x="346508" y="121203"/>
                </a:cubicBezTo>
                <a:cubicBezTo>
                  <a:pt x="347961" y="124605"/>
                  <a:pt x="348711" y="128616"/>
                  <a:pt x="348711" y="133314"/>
                </a:cubicBezTo>
                <a:cubicBezTo>
                  <a:pt x="348711" y="139002"/>
                  <a:pt x="347380" y="143957"/>
                  <a:pt x="344740" y="148183"/>
                </a:cubicBezTo>
                <a:cubicBezTo>
                  <a:pt x="342100" y="152407"/>
                  <a:pt x="338589" y="155896"/>
                  <a:pt x="334181" y="158698"/>
                </a:cubicBezTo>
                <a:cubicBezTo>
                  <a:pt x="329774" y="161457"/>
                  <a:pt x="324712" y="163525"/>
                  <a:pt x="318949" y="164862"/>
                </a:cubicBezTo>
                <a:cubicBezTo>
                  <a:pt x="313209" y="166242"/>
                  <a:pt x="307130" y="166889"/>
                  <a:pt x="300761" y="166889"/>
                </a:cubicBezTo>
                <a:cubicBezTo>
                  <a:pt x="288435" y="166889"/>
                  <a:pt x="277779" y="164862"/>
                  <a:pt x="268746" y="160769"/>
                </a:cubicBezTo>
                <a:lnTo>
                  <a:pt x="268746" y="137235"/>
                </a:lnTo>
                <a:cubicBezTo>
                  <a:pt x="278288" y="144475"/>
                  <a:pt x="288798" y="148052"/>
                  <a:pt x="300301" y="148052"/>
                </a:cubicBezTo>
                <a:cubicBezTo>
                  <a:pt x="315703" y="148052"/>
                  <a:pt x="323404" y="143570"/>
                  <a:pt x="323404" y="134520"/>
                </a:cubicBezTo>
                <a:cubicBezTo>
                  <a:pt x="323404" y="131933"/>
                  <a:pt x="322751" y="129778"/>
                  <a:pt x="321419" y="128013"/>
                </a:cubicBezTo>
                <a:cubicBezTo>
                  <a:pt x="320111" y="126201"/>
                  <a:pt x="318319" y="124605"/>
                  <a:pt x="316091" y="123227"/>
                </a:cubicBezTo>
                <a:cubicBezTo>
                  <a:pt x="313863" y="121849"/>
                  <a:pt x="311223" y="120600"/>
                  <a:pt x="308172" y="119522"/>
                </a:cubicBezTo>
                <a:cubicBezTo>
                  <a:pt x="305144" y="118401"/>
                  <a:pt x="301730" y="117192"/>
                  <a:pt x="298000" y="115771"/>
                </a:cubicBezTo>
                <a:cubicBezTo>
                  <a:pt x="293375" y="113962"/>
                  <a:pt x="289234" y="112022"/>
                  <a:pt x="285528" y="109995"/>
                </a:cubicBezTo>
                <a:cubicBezTo>
                  <a:pt x="281823" y="107970"/>
                  <a:pt x="278748" y="105641"/>
                  <a:pt x="276278" y="103057"/>
                </a:cubicBezTo>
                <a:cubicBezTo>
                  <a:pt x="273832" y="100470"/>
                  <a:pt x="271967" y="97496"/>
                  <a:pt x="270732" y="94222"/>
                </a:cubicBezTo>
                <a:cubicBezTo>
                  <a:pt x="269472" y="90945"/>
                  <a:pt x="268867" y="87109"/>
                  <a:pt x="268867" y="82758"/>
                </a:cubicBezTo>
                <a:cubicBezTo>
                  <a:pt x="268867" y="77326"/>
                  <a:pt x="270151" y="72584"/>
                  <a:pt x="272718" y="68448"/>
                </a:cubicBezTo>
                <a:cubicBezTo>
                  <a:pt x="275285" y="64352"/>
                  <a:pt x="278724" y="60860"/>
                  <a:pt x="283058" y="58061"/>
                </a:cubicBezTo>
                <a:cubicBezTo>
                  <a:pt x="287369" y="55259"/>
                  <a:pt x="292285" y="53145"/>
                  <a:pt x="297783" y="51723"/>
                </a:cubicBezTo>
                <a:cubicBezTo>
                  <a:pt x="303280" y="50302"/>
                  <a:pt x="308971" y="49568"/>
                  <a:pt x="314831" y="49568"/>
                </a:cubicBezTo>
                <a:close/>
                <a:moveTo>
                  <a:pt x="1100829" y="19054"/>
                </a:moveTo>
                <a:lnTo>
                  <a:pt x="1100829" y="52198"/>
                </a:lnTo>
                <a:lnTo>
                  <a:pt x="1127783" y="52198"/>
                </a:lnTo>
                <a:lnTo>
                  <a:pt x="1127783" y="72109"/>
                </a:lnTo>
                <a:lnTo>
                  <a:pt x="1100829" y="72109"/>
                </a:lnTo>
                <a:lnTo>
                  <a:pt x="1100829" y="128141"/>
                </a:lnTo>
                <a:cubicBezTo>
                  <a:pt x="1100829" y="134779"/>
                  <a:pt x="1102040" y="139521"/>
                  <a:pt x="1104462" y="142364"/>
                </a:cubicBezTo>
                <a:cubicBezTo>
                  <a:pt x="1106884" y="145209"/>
                  <a:pt x="1110928" y="146631"/>
                  <a:pt x="1116571" y="146631"/>
                </a:cubicBezTo>
                <a:cubicBezTo>
                  <a:pt x="1120881" y="146631"/>
                  <a:pt x="1124635" y="145425"/>
                  <a:pt x="1127783" y="142923"/>
                </a:cubicBezTo>
                <a:lnTo>
                  <a:pt x="1127783" y="163053"/>
                </a:lnTo>
                <a:cubicBezTo>
                  <a:pt x="1122794" y="165552"/>
                  <a:pt x="1116232" y="166801"/>
                  <a:pt x="1108095" y="166801"/>
                </a:cubicBezTo>
                <a:cubicBezTo>
                  <a:pt x="1086251" y="166801"/>
                  <a:pt x="1075329" y="156371"/>
                  <a:pt x="1075329" y="135510"/>
                </a:cubicBezTo>
                <a:lnTo>
                  <a:pt x="1075329" y="72109"/>
                </a:lnTo>
                <a:lnTo>
                  <a:pt x="1056512" y="72109"/>
                </a:lnTo>
                <a:lnTo>
                  <a:pt x="1056512" y="52198"/>
                </a:lnTo>
                <a:lnTo>
                  <a:pt x="1075329" y="52198"/>
                </a:lnTo>
                <a:lnTo>
                  <a:pt x="1075329" y="26295"/>
                </a:lnTo>
                <a:close/>
                <a:moveTo>
                  <a:pt x="407850" y="19054"/>
                </a:moveTo>
                <a:lnTo>
                  <a:pt x="407850" y="52198"/>
                </a:lnTo>
                <a:lnTo>
                  <a:pt x="434780" y="52198"/>
                </a:lnTo>
                <a:lnTo>
                  <a:pt x="434780" y="72109"/>
                </a:lnTo>
                <a:lnTo>
                  <a:pt x="407850" y="72109"/>
                </a:lnTo>
                <a:lnTo>
                  <a:pt x="407850" y="128141"/>
                </a:lnTo>
                <a:cubicBezTo>
                  <a:pt x="407850" y="134779"/>
                  <a:pt x="409061" y="139521"/>
                  <a:pt x="411483" y="142364"/>
                </a:cubicBezTo>
                <a:cubicBezTo>
                  <a:pt x="413905" y="145209"/>
                  <a:pt x="417925" y="146631"/>
                  <a:pt x="423567" y="146631"/>
                </a:cubicBezTo>
                <a:cubicBezTo>
                  <a:pt x="427902" y="146631"/>
                  <a:pt x="431632" y="145425"/>
                  <a:pt x="434780" y="142923"/>
                </a:cubicBezTo>
                <a:lnTo>
                  <a:pt x="434780" y="163053"/>
                </a:lnTo>
                <a:cubicBezTo>
                  <a:pt x="429816" y="165552"/>
                  <a:pt x="423252" y="166801"/>
                  <a:pt x="415115" y="166801"/>
                </a:cubicBezTo>
                <a:cubicBezTo>
                  <a:pt x="393247" y="166801"/>
                  <a:pt x="382325" y="156371"/>
                  <a:pt x="382325" y="135510"/>
                </a:cubicBezTo>
                <a:lnTo>
                  <a:pt x="382325" y="72109"/>
                </a:lnTo>
                <a:lnTo>
                  <a:pt x="363533" y="72109"/>
                </a:lnTo>
                <a:lnTo>
                  <a:pt x="363533" y="52198"/>
                </a:lnTo>
                <a:lnTo>
                  <a:pt x="382325" y="52198"/>
                </a:lnTo>
                <a:lnTo>
                  <a:pt x="382325" y="26295"/>
                </a:lnTo>
                <a:close/>
                <a:moveTo>
                  <a:pt x="82151" y="4703"/>
                </a:moveTo>
                <a:cubicBezTo>
                  <a:pt x="97408" y="4703"/>
                  <a:pt x="110050" y="6856"/>
                  <a:pt x="120076" y="11166"/>
                </a:cubicBezTo>
                <a:lnTo>
                  <a:pt x="120076" y="36984"/>
                </a:lnTo>
                <a:cubicBezTo>
                  <a:pt x="109469" y="30734"/>
                  <a:pt x="97723" y="27588"/>
                  <a:pt x="84888" y="27588"/>
                </a:cubicBezTo>
                <a:cubicBezTo>
                  <a:pt x="67815" y="27588"/>
                  <a:pt x="53987" y="33018"/>
                  <a:pt x="43379" y="43879"/>
                </a:cubicBezTo>
                <a:cubicBezTo>
                  <a:pt x="32796" y="54784"/>
                  <a:pt x="27493" y="69266"/>
                  <a:pt x="27493" y="87453"/>
                </a:cubicBezTo>
                <a:cubicBezTo>
                  <a:pt x="27493" y="104737"/>
                  <a:pt x="32433" y="118529"/>
                  <a:pt x="42338" y="128744"/>
                </a:cubicBezTo>
                <a:cubicBezTo>
                  <a:pt x="52243" y="139002"/>
                  <a:pt x="65248" y="144132"/>
                  <a:pt x="81377" y="144132"/>
                </a:cubicBezTo>
                <a:cubicBezTo>
                  <a:pt x="96270" y="144132"/>
                  <a:pt x="109154" y="140639"/>
                  <a:pt x="120076" y="133614"/>
                </a:cubicBezTo>
                <a:lnTo>
                  <a:pt x="120076" y="157708"/>
                </a:lnTo>
                <a:cubicBezTo>
                  <a:pt x="108209" y="163828"/>
                  <a:pt x="93437" y="166889"/>
                  <a:pt x="75758" y="166889"/>
                </a:cubicBezTo>
                <a:cubicBezTo>
                  <a:pt x="52897" y="166889"/>
                  <a:pt x="34564" y="159691"/>
                  <a:pt x="20785" y="145338"/>
                </a:cubicBezTo>
                <a:cubicBezTo>
                  <a:pt x="7005" y="130984"/>
                  <a:pt x="103" y="112107"/>
                  <a:pt x="103" y="88747"/>
                </a:cubicBezTo>
                <a:cubicBezTo>
                  <a:pt x="103" y="63662"/>
                  <a:pt x="7852" y="43363"/>
                  <a:pt x="23376" y="27932"/>
                </a:cubicBezTo>
                <a:cubicBezTo>
                  <a:pt x="38875" y="12459"/>
                  <a:pt x="58467" y="4703"/>
                  <a:pt x="82151" y="4703"/>
                </a:cubicBezTo>
                <a:close/>
                <a:moveTo>
                  <a:pt x="1163552" y="-211"/>
                </a:moveTo>
                <a:cubicBezTo>
                  <a:pt x="1167887" y="-211"/>
                  <a:pt x="1171544" y="1167"/>
                  <a:pt x="1174547" y="3969"/>
                </a:cubicBezTo>
                <a:cubicBezTo>
                  <a:pt x="1177550" y="6727"/>
                  <a:pt x="1179052" y="10176"/>
                  <a:pt x="1179052" y="14356"/>
                </a:cubicBezTo>
                <a:cubicBezTo>
                  <a:pt x="1179052" y="18279"/>
                  <a:pt x="1177550" y="21640"/>
                  <a:pt x="1174547" y="24483"/>
                </a:cubicBezTo>
                <a:cubicBezTo>
                  <a:pt x="1171544" y="27285"/>
                  <a:pt x="1167887" y="28666"/>
                  <a:pt x="1163552" y="28666"/>
                </a:cubicBezTo>
                <a:cubicBezTo>
                  <a:pt x="1159387" y="28666"/>
                  <a:pt x="1155803" y="27329"/>
                  <a:pt x="1152824" y="24614"/>
                </a:cubicBezTo>
                <a:cubicBezTo>
                  <a:pt x="1149870" y="21941"/>
                  <a:pt x="1148368" y="18494"/>
                  <a:pt x="1148368" y="14356"/>
                </a:cubicBezTo>
                <a:cubicBezTo>
                  <a:pt x="1148368" y="10176"/>
                  <a:pt x="1149870" y="6727"/>
                  <a:pt x="1152824" y="3969"/>
                </a:cubicBezTo>
                <a:cubicBezTo>
                  <a:pt x="1155803" y="1167"/>
                  <a:pt x="1159387" y="-211"/>
                  <a:pt x="1163552" y="-211"/>
                </a:cubicBezTo>
                <a:close/>
                <a:moveTo>
                  <a:pt x="799735" y="-211"/>
                </a:moveTo>
                <a:cubicBezTo>
                  <a:pt x="804070" y="-211"/>
                  <a:pt x="807727" y="1167"/>
                  <a:pt x="810730" y="3969"/>
                </a:cubicBezTo>
                <a:cubicBezTo>
                  <a:pt x="813733" y="6727"/>
                  <a:pt x="815234" y="10176"/>
                  <a:pt x="815234" y="14356"/>
                </a:cubicBezTo>
                <a:cubicBezTo>
                  <a:pt x="815234" y="18279"/>
                  <a:pt x="813733" y="21640"/>
                  <a:pt x="810730" y="24483"/>
                </a:cubicBezTo>
                <a:cubicBezTo>
                  <a:pt x="807727" y="27285"/>
                  <a:pt x="804070" y="28666"/>
                  <a:pt x="799735" y="28666"/>
                </a:cubicBezTo>
                <a:cubicBezTo>
                  <a:pt x="795546" y="28666"/>
                  <a:pt x="791986" y="27329"/>
                  <a:pt x="789007" y="24614"/>
                </a:cubicBezTo>
                <a:cubicBezTo>
                  <a:pt x="786053" y="21941"/>
                  <a:pt x="784551" y="18494"/>
                  <a:pt x="784551" y="14356"/>
                </a:cubicBezTo>
                <a:cubicBezTo>
                  <a:pt x="784551" y="10176"/>
                  <a:pt x="786053" y="6727"/>
                  <a:pt x="789007" y="3969"/>
                </a:cubicBezTo>
                <a:cubicBezTo>
                  <a:pt x="791986" y="1167"/>
                  <a:pt x="795546" y="-211"/>
                  <a:pt x="799735" y="-211"/>
                </a:cubicBezTo>
                <a:close/>
              </a:path>
            </a:pathLst>
          </a:custGeom>
          <a:solidFill>
            <a:srgbClr val="FFFFFF"/>
          </a:solidFill>
          <a:ln w="2420" cap="flat">
            <a:noFill/>
            <a:prstDash val="solid"/>
            <a:miter/>
          </a:ln>
        </p:spPr>
        <p:txBody>
          <a:bodyPr rtlCol="0" anchor="ctr"/>
          <a:lstStyle/>
          <a:p>
            <a:endParaRPr lang="en-US" sz="500" dirty="0">
              <a:latin typeface="+mj-lt"/>
            </a:endParaRPr>
          </a:p>
        </p:txBody>
      </p:sp>
      <p:pic>
        <p:nvPicPr>
          <p:cNvPr id="28" name="Picture 27">
            <a:extLst>
              <a:ext uri="{FF2B5EF4-FFF2-40B4-BE49-F238E27FC236}">
                <a16:creationId xmlns:a16="http://schemas.microsoft.com/office/drawing/2014/main" id="{62A2F531-53BE-CDAF-568F-E49A7E41F66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55309" y="3147506"/>
            <a:ext cx="447615" cy="522860"/>
          </a:xfrm>
          <a:custGeom>
            <a:avLst/>
            <a:gdLst>
              <a:gd name="connsiteX0" fmla="*/ 2234 w 561842"/>
              <a:gd name="connsiteY0" fmla="*/ 1180 h 656289"/>
              <a:gd name="connsiteX1" fmla="*/ 564077 w 561842"/>
              <a:gd name="connsiteY1" fmla="*/ 1180 h 656289"/>
              <a:gd name="connsiteX2" fmla="*/ 564077 w 561842"/>
              <a:gd name="connsiteY2" fmla="*/ 657469 h 656289"/>
              <a:gd name="connsiteX3" fmla="*/ 2234 w 561842"/>
              <a:gd name="connsiteY3" fmla="*/ 657469 h 656289"/>
            </a:gdLst>
            <a:ahLst/>
            <a:cxnLst>
              <a:cxn ang="0">
                <a:pos x="connsiteX0" y="connsiteY0"/>
              </a:cxn>
              <a:cxn ang="0">
                <a:pos x="connsiteX1" y="connsiteY1"/>
              </a:cxn>
              <a:cxn ang="0">
                <a:pos x="connsiteX2" y="connsiteY2"/>
              </a:cxn>
              <a:cxn ang="0">
                <a:pos x="connsiteX3" y="connsiteY3"/>
              </a:cxn>
            </a:cxnLst>
            <a:rect l="l" t="t" r="r" b="b"/>
            <a:pathLst>
              <a:path w="561842" h="656289">
                <a:moveTo>
                  <a:pt x="2234" y="1180"/>
                </a:moveTo>
                <a:lnTo>
                  <a:pt x="564077" y="1180"/>
                </a:lnTo>
                <a:lnTo>
                  <a:pt x="564077" y="657469"/>
                </a:lnTo>
                <a:lnTo>
                  <a:pt x="2234" y="657469"/>
                </a:lnTo>
                <a:close/>
              </a:path>
            </a:pathLst>
          </a:custGeom>
          <a:effectLst/>
        </p:spPr>
      </p:pic>
      <p:grpSp>
        <p:nvGrpSpPr>
          <p:cNvPr id="211" name="Group 210">
            <a:extLst>
              <a:ext uri="{FF2B5EF4-FFF2-40B4-BE49-F238E27FC236}">
                <a16:creationId xmlns:a16="http://schemas.microsoft.com/office/drawing/2014/main" id="{1C960032-9767-B2F2-75B2-484E650FD7B7}"/>
              </a:ext>
              <a:ext uri="{C183D7F6-B498-43B3-948B-1728B52AA6E4}">
                <adec:decorative xmlns:adec="http://schemas.microsoft.com/office/drawing/2017/decorative" val="1"/>
              </a:ext>
            </a:extLst>
          </p:cNvPr>
          <p:cNvGrpSpPr/>
          <p:nvPr/>
        </p:nvGrpSpPr>
        <p:grpSpPr>
          <a:xfrm>
            <a:off x="7094483" y="3158705"/>
            <a:ext cx="542418" cy="538230"/>
            <a:chOff x="7113152" y="3698344"/>
            <a:chExt cx="627228" cy="622385"/>
          </a:xfrm>
          <a:effectLst/>
        </p:grpSpPr>
        <p:sp>
          <p:nvSpPr>
            <p:cNvPr id="29" name="Freeform: Shape 28">
              <a:extLst>
                <a:ext uri="{FF2B5EF4-FFF2-40B4-BE49-F238E27FC236}">
                  <a16:creationId xmlns:a16="http://schemas.microsoft.com/office/drawing/2014/main" id="{2B074BDE-80F2-E882-425B-E9CAAF3F3DC2}"/>
                </a:ext>
              </a:extLst>
            </p:cNvPr>
            <p:cNvSpPr/>
            <p:nvPr/>
          </p:nvSpPr>
          <p:spPr>
            <a:xfrm>
              <a:off x="7113152" y="3698344"/>
              <a:ext cx="627228" cy="622385"/>
            </a:xfrm>
            <a:custGeom>
              <a:avLst/>
              <a:gdLst>
                <a:gd name="connsiteX0" fmla="*/ 12720 w 627228"/>
                <a:gd name="connsiteY0" fmla="*/ 108283 h 622385"/>
                <a:gd name="connsiteX1" fmla="*/ 103 w 627228"/>
                <a:gd name="connsiteY1" fmla="*/ 95811 h 622385"/>
                <a:gd name="connsiteX2" fmla="*/ 103 w 627228"/>
                <a:gd name="connsiteY2" fmla="*/ 95811 h 622385"/>
                <a:gd name="connsiteX3" fmla="*/ 103 w 627228"/>
                <a:gd name="connsiteY3" fmla="*/ 12285 h 622385"/>
                <a:gd name="connsiteX4" fmla="*/ 12720 w 627228"/>
                <a:gd name="connsiteY4" fmla="*/ -211 h 622385"/>
                <a:gd name="connsiteX5" fmla="*/ 91693 w 627228"/>
                <a:gd name="connsiteY5" fmla="*/ -211 h 622385"/>
                <a:gd name="connsiteX6" fmla="*/ 104310 w 627228"/>
                <a:gd name="connsiteY6" fmla="*/ 12285 h 622385"/>
                <a:gd name="connsiteX7" fmla="*/ 91693 w 627228"/>
                <a:gd name="connsiteY7" fmla="*/ 24757 h 622385"/>
                <a:gd name="connsiteX8" fmla="*/ 25337 w 627228"/>
                <a:gd name="connsiteY8" fmla="*/ 24757 h 622385"/>
                <a:gd name="connsiteX9" fmla="*/ 25337 w 627228"/>
                <a:gd name="connsiteY9" fmla="*/ 95738 h 622385"/>
                <a:gd name="connsiteX10" fmla="*/ 12769 w 627228"/>
                <a:gd name="connsiteY10" fmla="*/ 108259 h 622385"/>
                <a:gd name="connsiteX11" fmla="*/ 12720 w 627228"/>
                <a:gd name="connsiteY11" fmla="*/ 108259 h 622385"/>
                <a:gd name="connsiteX12" fmla="*/ 627332 w 627228"/>
                <a:gd name="connsiteY12" fmla="*/ 95811 h 622385"/>
                <a:gd name="connsiteX13" fmla="*/ 627332 w 627228"/>
                <a:gd name="connsiteY13" fmla="*/ 12285 h 622385"/>
                <a:gd name="connsiteX14" fmla="*/ 614739 w 627228"/>
                <a:gd name="connsiteY14" fmla="*/ -211 h 622385"/>
                <a:gd name="connsiteX15" fmla="*/ 535766 w 627228"/>
                <a:gd name="connsiteY15" fmla="*/ -211 h 622385"/>
                <a:gd name="connsiteX16" fmla="*/ 523149 w 627228"/>
                <a:gd name="connsiteY16" fmla="*/ 12285 h 622385"/>
                <a:gd name="connsiteX17" fmla="*/ 535766 w 627228"/>
                <a:gd name="connsiteY17" fmla="*/ 24757 h 622385"/>
                <a:gd name="connsiteX18" fmla="*/ 602122 w 627228"/>
                <a:gd name="connsiteY18" fmla="*/ 24757 h 622385"/>
                <a:gd name="connsiteX19" fmla="*/ 602122 w 627228"/>
                <a:gd name="connsiteY19" fmla="*/ 95738 h 622385"/>
                <a:gd name="connsiteX20" fmla="*/ 614739 w 627228"/>
                <a:gd name="connsiteY20" fmla="*/ 108210 h 622385"/>
                <a:gd name="connsiteX21" fmla="*/ 627332 w 627228"/>
                <a:gd name="connsiteY21" fmla="*/ 95738 h 622385"/>
                <a:gd name="connsiteX22" fmla="*/ 627332 w 627228"/>
                <a:gd name="connsiteY22" fmla="*/ 95738 h 622385"/>
                <a:gd name="connsiteX23" fmla="*/ 104310 w 627228"/>
                <a:gd name="connsiteY23" fmla="*/ 609654 h 622385"/>
                <a:gd name="connsiteX24" fmla="*/ 91693 w 627228"/>
                <a:gd name="connsiteY24" fmla="*/ 597182 h 622385"/>
                <a:gd name="connsiteX25" fmla="*/ 25337 w 627228"/>
                <a:gd name="connsiteY25" fmla="*/ 597182 h 622385"/>
                <a:gd name="connsiteX26" fmla="*/ 25337 w 627228"/>
                <a:gd name="connsiteY26" fmla="*/ 526201 h 622385"/>
                <a:gd name="connsiteX27" fmla="*/ 12720 w 627228"/>
                <a:gd name="connsiteY27" fmla="*/ 513705 h 622385"/>
                <a:gd name="connsiteX28" fmla="*/ 103 w 627228"/>
                <a:gd name="connsiteY28" fmla="*/ 526201 h 622385"/>
                <a:gd name="connsiteX29" fmla="*/ 103 w 627228"/>
                <a:gd name="connsiteY29" fmla="*/ 609703 h 622385"/>
                <a:gd name="connsiteX30" fmla="*/ 12720 w 627228"/>
                <a:gd name="connsiteY30" fmla="*/ 622150 h 622385"/>
                <a:gd name="connsiteX31" fmla="*/ 91693 w 627228"/>
                <a:gd name="connsiteY31" fmla="*/ 622150 h 622385"/>
                <a:gd name="connsiteX32" fmla="*/ 104310 w 627228"/>
                <a:gd name="connsiteY32" fmla="*/ 609654 h 622385"/>
                <a:gd name="connsiteX33" fmla="*/ 627332 w 627228"/>
                <a:gd name="connsiteY33" fmla="*/ 609703 h 622385"/>
                <a:gd name="connsiteX34" fmla="*/ 627332 w 627228"/>
                <a:gd name="connsiteY34" fmla="*/ 526201 h 622385"/>
                <a:gd name="connsiteX35" fmla="*/ 614739 w 627228"/>
                <a:gd name="connsiteY35" fmla="*/ 513705 h 622385"/>
                <a:gd name="connsiteX36" fmla="*/ 602122 w 627228"/>
                <a:gd name="connsiteY36" fmla="*/ 526201 h 622385"/>
                <a:gd name="connsiteX37" fmla="*/ 602122 w 627228"/>
                <a:gd name="connsiteY37" fmla="*/ 597182 h 622385"/>
                <a:gd name="connsiteX38" fmla="*/ 535766 w 627228"/>
                <a:gd name="connsiteY38" fmla="*/ 597182 h 622385"/>
                <a:gd name="connsiteX39" fmla="*/ 523149 w 627228"/>
                <a:gd name="connsiteY39" fmla="*/ 609703 h 622385"/>
                <a:gd name="connsiteX40" fmla="*/ 535766 w 627228"/>
                <a:gd name="connsiteY40" fmla="*/ 622175 h 622385"/>
                <a:gd name="connsiteX41" fmla="*/ 614739 w 627228"/>
                <a:gd name="connsiteY41" fmla="*/ 622175 h 622385"/>
                <a:gd name="connsiteX42" fmla="*/ 627332 w 627228"/>
                <a:gd name="connsiteY42" fmla="*/ 609727 h 62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27228" h="622385">
                  <a:moveTo>
                    <a:pt x="12720" y="108283"/>
                  </a:moveTo>
                  <a:cubicBezTo>
                    <a:pt x="5770" y="108283"/>
                    <a:pt x="103" y="102688"/>
                    <a:pt x="103" y="95811"/>
                  </a:cubicBezTo>
                  <a:lnTo>
                    <a:pt x="103" y="95811"/>
                  </a:lnTo>
                  <a:lnTo>
                    <a:pt x="103" y="12285"/>
                  </a:lnTo>
                  <a:cubicBezTo>
                    <a:pt x="103" y="5383"/>
                    <a:pt x="5770" y="-211"/>
                    <a:pt x="12720" y="-211"/>
                  </a:cubicBezTo>
                  <a:lnTo>
                    <a:pt x="91693" y="-211"/>
                  </a:lnTo>
                  <a:cubicBezTo>
                    <a:pt x="98667" y="-211"/>
                    <a:pt x="104310" y="5383"/>
                    <a:pt x="104310" y="12285"/>
                  </a:cubicBezTo>
                  <a:cubicBezTo>
                    <a:pt x="104310" y="19163"/>
                    <a:pt x="98667" y="24757"/>
                    <a:pt x="91693" y="24757"/>
                  </a:cubicBezTo>
                  <a:lnTo>
                    <a:pt x="25337" y="24757"/>
                  </a:lnTo>
                  <a:lnTo>
                    <a:pt x="25337" y="95738"/>
                  </a:lnTo>
                  <a:cubicBezTo>
                    <a:pt x="25337" y="102616"/>
                    <a:pt x="19744" y="108259"/>
                    <a:pt x="12769" y="108259"/>
                  </a:cubicBezTo>
                  <a:cubicBezTo>
                    <a:pt x="12769" y="108259"/>
                    <a:pt x="12769" y="108259"/>
                    <a:pt x="12720" y="108259"/>
                  </a:cubicBezTo>
                  <a:close/>
                  <a:moveTo>
                    <a:pt x="627332" y="95811"/>
                  </a:moveTo>
                  <a:lnTo>
                    <a:pt x="627332" y="12285"/>
                  </a:lnTo>
                  <a:cubicBezTo>
                    <a:pt x="627332" y="5383"/>
                    <a:pt x="621689" y="-211"/>
                    <a:pt x="614739" y="-211"/>
                  </a:cubicBezTo>
                  <a:lnTo>
                    <a:pt x="535766" y="-211"/>
                  </a:lnTo>
                  <a:cubicBezTo>
                    <a:pt x="528792" y="-211"/>
                    <a:pt x="523149" y="5383"/>
                    <a:pt x="523149" y="12285"/>
                  </a:cubicBezTo>
                  <a:cubicBezTo>
                    <a:pt x="523149" y="19163"/>
                    <a:pt x="528792" y="24757"/>
                    <a:pt x="535766" y="24757"/>
                  </a:cubicBezTo>
                  <a:lnTo>
                    <a:pt x="602122" y="24757"/>
                  </a:lnTo>
                  <a:lnTo>
                    <a:pt x="602122" y="95738"/>
                  </a:lnTo>
                  <a:cubicBezTo>
                    <a:pt x="602122" y="102616"/>
                    <a:pt x="607764" y="108210"/>
                    <a:pt x="614739" y="108210"/>
                  </a:cubicBezTo>
                  <a:cubicBezTo>
                    <a:pt x="621689" y="108210"/>
                    <a:pt x="627308" y="102616"/>
                    <a:pt x="627332" y="95738"/>
                  </a:cubicBezTo>
                  <a:lnTo>
                    <a:pt x="627332" y="95738"/>
                  </a:lnTo>
                  <a:close/>
                  <a:moveTo>
                    <a:pt x="104310" y="609654"/>
                  </a:moveTo>
                  <a:cubicBezTo>
                    <a:pt x="104310" y="602776"/>
                    <a:pt x="98667" y="597182"/>
                    <a:pt x="91693" y="597182"/>
                  </a:cubicBezTo>
                  <a:lnTo>
                    <a:pt x="25337" y="597182"/>
                  </a:lnTo>
                  <a:lnTo>
                    <a:pt x="25337" y="526201"/>
                  </a:lnTo>
                  <a:cubicBezTo>
                    <a:pt x="25337" y="519324"/>
                    <a:pt x="19695" y="513705"/>
                    <a:pt x="12720" y="513705"/>
                  </a:cubicBezTo>
                  <a:cubicBezTo>
                    <a:pt x="5770" y="513705"/>
                    <a:pt x="103" y="519324"/>
                    <a:pt x="103" y="526201"/>
                  </a:cubicBezTo>
                  <a:lnTo>
                    <a:pt x="103" y="609703"/>
                  </a:lnTo>
                  <a:cubicBezTo>
                    <a:pt x="103" y="616580"/>
                    <a:pt x="5794" y="622150"/>
                    <a:pt x="12720" y="622150"/>
                  </a:cubicBezTo>
                  <a:lnTo>
                    <a:pt x="91693" y="622150"/>
                  </a:lnTo>
                  <a:cubicBezTo>
                    <a:pt x="98667" y="622150"/>
                    <a:pt x="104310" y="616532"/>
                    <a:pt x="104310" y="609654"/>
                  </a:cubicBezTo>
                  <a:close/>
                  <a:moveTo>
                    <a:pt x="627332" y="609703"/>
                  </a:moveTo>
                  <a:lnTo>
                    <a:pt x="627332" y="526201"/>
                  </a:lnTo>
                  <a:cubicBezTo>
                    <a:pt x="627332" y="519324"/>
                    <a:pt x="621689" y="513705"/>
                    <a:pt x="614739" y="513705"/>
                  </a:cubicBezTo>
                  <a:cubicBezTo>
                    <a:pt x="607764" y="513705"/>
                    <a:pt x="602146" y="519324"/>
                    <a:pt x="602122" y="526201"/>
                  </a:cubicBezTo>
                  <a:lnTo>
                    <a:pt x="602122" y="597182"/>
                  </a:lnTo>
                  <a:lnTo>
                    <a:pt x="535766" y="597182"/>
                  </a:lnTo>
                  <a:cubicBezTo>
                    <a:pt x="528792" y="597182"/>
                    <a:pt x="523149" y="602776"/>
                    <a:pt x="523149" y="609703"/>
                  </a:cubicBezTo>
                  <a:cubicBezTo>
                    <a:pt x="523149" y="616580"/>
                    <a:pt x="528792" y="622175"/>
                    <a:pt x="535766" y="622175"/>
                  </a:cubicBezTo>
                  <a:lnTo>
                    <a:pt x="614739" y="622175"/>
                  </a:lnTo>
                  <a:cubicBezTo>
                    <a:pt x="621665" y="622175"/>
                    <a:pt x="627308" y="616605"/>
                    <a:pt x="627332" y="609727"/>
                  </a:cubicBezTo>
                  <a:close/>
                </a:path>
              </a:pathLst>
            </a:custGeom>
            <a:solidFill>
              <a:srgbClr val="76BC2D"/>
            </a:solidFill>
            <a:ln w="2420" cap="flat">
              <a:noFill/>
              <a:prstDash val="solid"/>
              <a:miter/>
            </a:ln>
          </p:spPr>
          <p:txBody>
            <a:bodyPr rtlCol="0" anchor="ctr"/>
            <a:lstStyle/>
            <a:p>
              <a:endParaRPr lang="en-US" sz="500" dirty="0"/>
            </a:p>
          </p:txBody>
        </p:sp>
        <p:sp>
          <p:nvSpPr>
            <p:cNvPr id="30" name="Freeform: Shape 29">
              <a:extLst>
                <a:ext uri="{FF2B5EF4-FFF2-40B4-BE49-F238E27FC236}">
                  <a16:creationId xmlns:a16="http://schemas.microsoft.com/office/drawing/2014/main" id="{6F85DC08-D56A-1802-AA41-608E84A82B03}"/>
                </a:ext>
              </a:extLst>
            </p:cNvPr>
            <p:cNvSpPr/>
            <p:nvPr/>
          </p:nvSpPr>
          <p:spPr>
            <a:xfrm>
              <a:off x="7185804" y="3744357"/>
              <a:ext cx="409272" cy="496461"/>
            </a:xfrm>
            <a:custGeom>
              <a:avLst/>
              <a:gdLst>
                <a:gd name="connsiteX0" fmla="*/ 409352 w 409272"/>
                <a:gd name="connsiteY0" fmla="*/ 232615 h 496461"/>
                <a:gd name="connsiteX1" fmla="*/ 212925 w 409272"/>
                <a:gd name="connsiteY1" fmla="*/ 494525 h 496461"/>
                <a:gd name="connsiteX2" fmla="*/ 199460 w 409272"/>
                <a:gd name="connsiteY2" fmla="*/ 494525 h 496461"/>
                <a:gd name="connsiteX3" fmla="*/ 103 w 409272"/>
                <a:gd name="connsiteY3" fmla="*/ 232615 h 496461"/>
                <a:gd name="connsiteX4" fmla="*/ 103 w 409272"/>
                <a:gd name="connsiteY4" fmla="*/ 70794 h 496461"/>
                <a:gd name="connsiteX5" fmla="*/ 12381 w 409272"/>
                <a:gd name="connsiteY5" fmla="*/ 57983 h 496461"/>
                <a:gd name="connsiteX6" fmla="*/ 203577 w 409272"/>
                <a:gd name="connsiteY6" fmla="*/ -211 h 496461"/>
                <a:gd name="connsiteX7" fmla="*/ 394192 w 409272"/>
                <a:gd name="connsiteY7" fmla="*/ 57983 h 496461"/>
                <a:gd name="connsiteX8" fmla="*/ 406470 w 409272"/>
                <a:gd name="connsiteY8" fmla="*/ 70794 h 496461"/>
                <a:gd name="connsiteX9" fmla="*/ 409376 w 409272"/>
                <a:gd name="connsiteY9" fmla="*/ 232590 h 4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272" h="496461">
                  <a:moveTo>
                    <a:pt x="409352" y="232615"/>
                  </a:moveTo>
                  <a:cubicBezTo>
                    <a:pt x="409352" y="365301"/>
                    <a:pt x="247992" y="472415"/>
                    <a:pt x="212925" y="494525"/>
                  </a:cubicBezTo>
                  <a:cubicBezTo>
                    <a:pt x="208735" y="496826"/>
                    <a:pt x="203698" y="496826"/>
                    <a:pt x="199460" y="494525"/>
                  </a:cubicBezTo>
                  <a:cubicBezTo>
                    <a:pt x="162044" y="470671"/>
                    <a:pt x="103" y="363582"/>
                    <a:pt x="103" y="232615"/>
                  </a:cubicBezTo>
                  <a:lnTo>
                    <a:pt x="103" y="70794"/>
                  </a:lnTo>
                  <a:cubicBezTo>
                    <a:pt x="103" y="63965"/>
                    <a:pt x="5528" y="58298"/>
                    <a:pt x="12381" y="57983"/>
                  </a:cubicBezTo>
                  <a:cubicBezTo>
                    <a:pt x="138093" y="54472"/>
                    <a:pt x="109444" y="-211"/>
                    <a:pt x="203577" y="-211"/>
                  </a:cubicBezTo>
                  <a:cubicBezTo>
                    <a:pt x="297710" y="-211"/>
                    <a:pt x="268480" y="54520"/>
                    <a:pt x="394192" y="57983"/>
                  </a:cubicBezTo>
                  <a:cubicBezTo>
                    <a:pt x="401045" y="58298"/>
                    <a:pt x="406470" y="63916"/>
                    <a:pt x="406470" y="70794"/>
                  </a:cubicBezTo>
                  <a:lnTo>
                    <a:pt x="409376" y="232590"/>
                  </a:lnTo>
                  <a:close/>
                </a:path>
              </a:pathLst>
            </a:custGeom>
            <a:solidFill>
              <a:srgbClr val="0078D4"/>
            </a:solidFill>
            <a:ln w="2420" cap="flat">
              <a:noFill/>
              <a:prstDash val="solid"/>
              <a:miter/>
            </a:ln>
          </p:spPr>
          <p:txBody>
            <a:bodyPr rtlCol="0" anchor="ctr"/>
            <a:lstStyle/>
            <a:p>
              <a:endParaRPr lang="en-US" sz="500" dirty="0"/>
            </a:p>
          </p:txBody>
        </p:sp>
        <p:sp>
          <p:nvSpPr>
            <p:cNvPr id="31" name="Freeform: Shape 30">
              <a:extLst>
                <a:ext uri="{FF2B5EF4-FFF2-40B4-BE49-F238E27FC236}">
                  <a16:creationId xmlns:a16="http://schemas.microsoft.com/office/drawing/2014/main" id="{A064CB1E-6EC2-BD67-5064-48E3EFCC313A}"/>
                </a:ext>
              </a:extLst>
            </p:cNvPr>
            <p:cNvSpPr/>
            <p:nvPr/>
          </p:nvSpPr>
          <p:spPr>
            <a:xfrm>
              <a:off x="7212443" y="3770996"/>
              <a:ext cx="358416" cy="443177"/>
            </a:xfrm>
            <a:custGeom>
              <a:avLst/>
              <a:gdLst>
                <a:gd name="connsiteX0" fmla="*/ 180812 w 358416"/>
                <a:gd name="connsiteY0" fmla="*/ 442966 h 443177"/>
                <a:gd name="connsiteX1" fmla="*/ 103 w 358416"/>
                <a:gd name="connsiteY1" fmla="*/ 207089 h 443177"/>
                <a:gd name="connsiteX2" fmla="*/ 103 w 358416"/>
                <a:gd name="connsiteY2" fmla="*/ 57305 h 443177"/>
                <a:gd name="connsiteX3" fmla="*/ 112689 w 358416"/>
                <a:gd name="connsiteY3" fmla="*/ 20349 h 443177"/>
                <a:gd name="connsiteX4" fmla="*/ 178125 w 358416"/>
                <a:gd name="connsiteY4" fmla="*/ -211 h 443177"/>
                <a:gd name="connsiteX5" fmla="*/ 243269 w 358416"/>
                <a:gd name="connsiteY5" fmla="*/ 20325 h 443177"/>
                <a:gd name="connsiteX6" fmla="*/ 355807 w 358416"/>
                <a:gd name="connsiteY6" fmla="*/ 57305 h 443177"/>
                <a:gd name="connsiteX7" fmla="*/ 358520 w 358416"/>
                <a:gd name="connsiteY7" fmla="*/ 207501 h 443177"/>
                <a:gd name="connsiteX8" fmla="*/ 180789 w 358416"/>
                <a:gd name="connsiteY8" fmla="*/ 442966 h 44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416" h="443177">
                  <a:moveTo>
                    <a:pt x="180812" y="442966"/>
                  </a:moveTo>
                  <a:cubicBezTo>
                    <a:pt x="17879" y="336943"/>
                    <a:pt x="103" y="242907"/>
                    <a:pt x="103" y="207089"/>
                  </a:cubicBezTo>
                  <a:lnTo>
                    <a:pt x="103" y="57305"/>
                  </a:lnTo>
                  <a:cubicBezTo>
                    <a:pt x="65272" y="53648"/>
                    <a:pt x="91426" y="35267"/>
                    <a:pt x="112689" y="20349"/>
                  </a:cubicBezTo>
                  <a:cubicBezTo>
                    <a:pt x="129714" y="8411"/>
                    <a:pt x="142017" y="-211"/>
                    <a:pt x="178125" y="-211"/>
                  </a:cubicBezTo>
                  <a:cubicBezTo>
                    <a:pt x="214257" y="-211"/>
                    <a:pt x="226390" y="8411"/>
                    <a:pt x="243269" y="20325"/>
                  </a:cubicBezTo>
                  <a:cubicBezTo>
                    <a:pt x="264387" y="35219"/>
                    <a:pt x="290396" y="53600"/>
                    <a:pt x="355807" y="57305"/>
                  </a:cubicBezTo>
                  <a:lnTo>
                    <a:pt x="358520" y="207501"/>
                  </a:lnTo>
                  <a:cubicBezTo>
                    <a:pt x="358520" y="235787"/>
                    <a:pt x="345587" y="336701"/>
                    <a:pt x="180789" y="442966"/>
                  </a:cubicBezTo>
                  <a:close/>
                </a:path>
              </a:pathLst>
            </a:custGeom>
            <a:gradFill>
              <a:gsLst>
                <a:gs pos="0">
                  <a:srgbClr val="0078D4"/>
                </a:gs>
                <a:gs pos="82000">
                  <a:srgbClr val="5EA0EF"/>
                </a:gs>
                <a:gs pos="100000">
                  <a:srgbClr val="5EA0EF"/>
                </a:gs>
              </a:gsLst>
              <a:lin ang="16200000" scaled="1"/>
            </a:gradFill>
            <a:ln w="2420" cap="flat">
              <a:noFill/>
              <a:prstDash val="solid"/>
              <a:miter/>
            </a:ln>
          </p:spPr>
          <p:txBody>
            <a:bodyPr rtlCol="0" anchor="ctr"/>
            <a:lstStyle/>
            <a:p>
              <a:endParaRPr lang="en-US" sz="500" dirty="0"/>
            </a:p>
          </p:txBody>
        </p:sp>
        <p:sp>
          <p:nvSpPr>
            <p:cNvPr id="32" name="Freeform: Shape 31">
              <a:extLst>
                <a:ext uri="{FF2B5EF4-FFF2-40B4-BE49-F238E27FC236}">
                  <a16:creationId xmlns:a16="http://schemas.microsoft.com/office/drawing/2014/main" id="{AB457554-0523-7B88-378C-CC7315139EF4}"/>
                </a:ext>
              </a:extLst>
            </p:cNvPr>
            <p:cNvSpPr/>
            <p:nvPr/>
          </p:nvSpPr>
          <p:spPr>
            <a:xfrm>
              <a:off x="7396519" y="3848492"/>
              <a:ext cx="130773" cy="24217"/>
            </a:xfrm>
            <a:custGeom>
              <a:avLst/>
              <a:gdLst>
                <a:gd name="connsiteX0" fmla="*/ 125912 w 130773"/>
                <a:gd name="connsiteY0" fmla="*/ -211 h 24217"/>
                <a:gd name="connsiteX1" fmla="*/ 130877 w 130773"/>
                <a:gd name="connsiteY1" fmla="*/ 4754 h 24217"/>
                <a:gd name="connsiteX2" fmla="*/ 130877 w 130773"/>
                <a:gd name="connsiteY2" fmla="*/ 19066 h 24217"/>
                <a:gd name="connsiteX3" fmla="*/ 125912 w 130773"/>
                <a:gd name="connsiteY3" fmla="*/ 24006 h 24217"/>
                <a:gd name="connsiteX4" fmla="*/ 5043 w 130773"/>
                <a:gd name="connsiteY4" fmla="*/ 24006 h 24217"/>
                <a:gd name="connsiteX5" fmla="*/ 103 w 130773"/>
                <a:gd name="connsiteY5" fmla="*/ 19066 h 24217"/>
                <a:gd name="connsiteX6" fmla="*/ 103 w 130773"/>
                <a:gd name="connsiteY6" fmla="*/ 4754 h 24217"/>
                <a:gd name="connsiteX7" fmla="*/ 5043 w 130773"/>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773" h="24217">
                  <a:moveTo>
                    <a:pt x="125912" y="-211"/>
                  </a:moveTo>
                  <a:cubicBezTo>
                    <a:pt x="128649" y="-211"/>
                    <a:pt x="130877" y="2017"/>
                    <a:pt x="130877" y="4754"/>
                  </a:cubicBezTo>
                  <a:lnTo>
                    <a:pt x="130877" y="19066"/>
                  </a:lnTo>
                  <a:cubicBezTo>
                    <a:pt x="130877" y="21803"/>
                    <a:pt x="128649" y="24006"/>
                    <a:pt x="125912" y="24006"/>
                  </a:cubicBezTo>
                  <a:lnTo>
                    <a:pt x="5043" y="24006"/>
                  </a:lnTo>
                  <a:cubicBezTo>
                    <a:pt x="2331" y="24006"/>
                    <a:pt x="103" y="21803"/>
                    <a:pt x="103" y="19066"/>
                  </a:cubicBezTo>
                  <a:lnTo>
                    <a:pt x="103" y="4754"/>
                  </a:lnTo>
                  <a:cubicBezTo>
                    <a:pt x="103" y="2017"/>
                    <a:pt x="2331" y="-211"/>
                    <a:pt x="5043" y="-211"/>
                  </a:cubicBezTo>
                  <a:close/>
                </a:path>
              </a:pathLst>
            </a:custGeom>
            <a:solidFill>
              <a:srgbClr val="FFFFFF">
                <a:alpha val="70000"/>
              </a:srgbClr>
            </a:solidFill>
            <a:ln w="2420" cap="flat">
              <a:noFill/>
              <a:prstDash val="solid"/>
              <a:miter/>
            </a:ln>
          </p:spPr>
          <p:txBody>
            <a:bodyPr rtlCol="0" anchor="ctr"/>
            <a:lstStyle/>
            <a:p>
              <a:endParaRPr lang="en-US" sz="500" dirty="0"/>
            </a:p>
          </p:txBody>
        </p:sp>
        <p:sp>
          <p:nvSpPr>
            <p:cNvPr id="33" name="Freeform: Shape 32">
              <a:extLst>
                <a:ext uri="{FF2B5EF4-FFF2-40B4-BE49-F238E27FC236}">
                  <a16:creationId xmlns:a16="http://schemas.microsoft.com/office/drawing/2014/main" id="{49D3B6E5-A871-7179-4711-944E4B8712BB}"/>
                </a:ext>
              </a:extLst>
            </p:cNvPr>
            <p:cNvSpPr/>
            <p:nvPr/>
          </p:nvSpPr>
          <p:spPr>
            <a:xfrm>
              <a:off x="7396519" y="3896926"/>
              <a:ext cx="130773" cy="24217"/>
            </a:xfrm>
            <a:custGeom>
              <a:avLst/>
              <a:gdLst>
                <a:gd name="connsiteX0" fmla="*/ 125912 w 130773"/>
                <a:gd name="connsiteY0" fmla="*/ -211 h 24217"/>
                <a:gd name="connsiteX1" fmla="*/ 130877 w 130773"/>
                <a:gd name="connsiteY1" fmla="*/ 4729 h 24217"/>
                <a:gd name="connsiteX2" fmla="*/ 130877 w 130773"/>
                <a:gd name="connsiteY2" fmla="*/ 19066 h 24217"/>
                <a:gd name="connsiteX3" fmla="*/ 125912 w 130773"/>
                <a:gd name="connsiteY3" fmla="*/ 24006 h 24217"/>
                <a:gd name="connsiteX4" fmla="*/ 5043 w 130773"/>
                <a:gd name="connsiteY4" fmla="*/ 24006 h 24217"/>
                <a:gd name="connsiteX5" fmla="*/ 103 w 130773"/>
                <a:gd name="connsiteY5" fmla="*/ 19066 h 24217"/>
                <a:gd name="connsiteX6" fmla="*/ 103 w 130773"/>
                <a:gd name="connsiteY6" fmla="*/ 4729 h 24217"/>
                <a:gd name="connsiteX7" fmla="*/ 5043 w 130773"/>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773" h="24217">
                  <a:moveTo>
                    <a:pt x="125912" y="-211"/>
                  </a:moveTo>
                  <a:cubicBezTo>
                    <a:pt x="128649" y="-211"/>
                    <a:pt x="130877" y="2017"/>
                    <a:pt x="130877" y="4729"/>
                  </a:cubicBezTo>
                  <a:lnTo>
                    <a:pt x="130877" y="19066"/>
                  </a:lnTo>
                  <a:cubicBezTo>
                    <a:pt x="130877" y="21803"/>
                    <a:pt x="128649" y="24006"/>
                    <a:pt x="125912" y="24006"/>
                  </a:cubicBezTo>
                  <a:lnTo>
                    <a:pt x="5043" y="24006"/>
                  </a:lnTo>
                  <a:cubicBezTo>
                    <a:pt x="2331" y="24006"/>
                    <a:pt x="103" y="21803"/>
                    <a:pt x="103" y="19066"/>
                  </a:cubicBezTo>
                  <a:lnTo>
                    <a:pt x="103" y="4729"/>
                  </a:lnTo>
                  <a:cubicBezTo>
                    <a:pt x="103" y="2017"/>
                    <a:pt x="2331" y="-211"/>
                    <a:pt x="5043" y="-211"/>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34" name="Freeform: Shape 33">
              <a:extLst>
                <a:ext uri="{FF2B5EF4-FFF2-40B4-BE49-F238E27FC236}">
                  <a16:creationId xmlns:a16="http://schemas.microsoft.com/office/drawing/2014/main" id="{BB07BA44-7CAD-D013-6FBF-7BA5B6EF2C5D}"/>
                </a:ext>
              </a:extLst>
            </p:cNvPr>
            <p:cNvSpPr/>
            <p:nvPr/>
          </p:nvSpPr>
          <p:spPr>
            <a:xfrm>
              <a:off x="7256034" y="4044652"/>
              <a:ext cx="154990" cy="24217"/>
            </a:xfrm>
            <a:custGeom>
              <a:avLst/>
              <a:gdLst>
                <a:gd name="connsiteX0" fmla="*/ 150202 w 154990"/>
                <a:gd name="connsiteY0" fmla="*/ -211 h 24217"/>
                <a:gd name="connsiteX1" fmla="*/ 155094 w 154990"/>
                <a:gd name="connsiteY1" fmla="*/ 4729 h 24217"/>
                <a:gd name="connsiteX2" fmla="*/ 155094 w 154990"/>
                <a:gd name="connsiteY2" fmla="*/ 19066 h 24217"/>
                <a:gd name="connsiteX3" fmla="*/ 150202 w 154990"/>
                <a:gd name="connsiteY3" fmla="*/ 24006 h 24217"/>
                <a:gd name="connsiteX4" fmla="*/ 4995 w 154990"/>
                <a:gd name="connsiteY4" fmla="*/ 24006 h 24217"/>
                <a:gd name="connsiteX5" fmla="*/ 103 w 154990"/>
                <a:gd name="connsiteY5" fmla="*/ 19066 h 24217"/>
                <a:gd name="connsiteX6" fmla="*/ 103 w 154990"/>
                <a:gd name="connsiteY6" fmla="*/ 4729 h 24217"/>
                <a:gd name="connsiteX7" fmla="*/ 4995 w 154990"/>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990" h="24217">
                  <a:moveTo>
                    <a:pt x="150202" y="-211"/>
                  </a:moveTo>
                  <a:cubicBezTo>
                    <a:pt x="152915" y="-211"/>
                    <a:pt x="155094" y="2017"/>
                    <a:pt x="155094" y="4729"/>
                  </a:cubicBezTo>
                  <a:lnTo>
                    <a:pt x="155094" y="19066"/>
                  </a:lnTo>
                  <a:cubicBezTo>
                    <a:pt x="155094" y="21803"/>
                    <a:pt x="152915" y="24006"/>
                    <a:pt x="150202" y="24006"/>
                  </a:cubicBezTo>
                  <a:lnTo>
                    <a:pt x="4995" y="24006"/>
                  </a:lnTo>
                  <a:cubicBezTo>
                    <a:pt x="2307" y="24006"/>
                    <a:pt x="103" y="21803"/>
                    <a:pt x="103" y="19066"/>
                  </a:cubicBezTo>
                  <a:lnTo>
                    <a:pt x="103" y="4729"/>
                  </a:lnTo>
                  <a:cubicBezTo>
                    <a:pt x="103" y="2017"/>
                    <a:pt x="2307" y="-211"/>
                    <a:pt x="4995" y="-211"/>
                  </a:cubicBezTo>
                  <a:close/>
                </a:path>
              </a:pathLst>
            </a:custGeom>
            <a:solidFill>
              <a:srgbClr val="FFFFFF">
                <a:alpha val="30000"/>
              </a:srgbClr>
            </a:solidFill>
            <a:ln w="2420" cap="flat">
              <a:noFill/>
              <a:prstDash val="solid"/>
              <a:miter/>
            </a:ln>
          </p:spPr>
          <p:txBody>
            <a:bodyPr rtlCol="0" anchor="ctr"/>
            <a:lstStyle/>
            <a:p>
              <a:endParaRPr lang="en-US" sz="500" dirty="0"/>
            </a:p>
          </p:txBody>
        </p:sp>
        <p:sp>
          <p:nvSpPr>
            <p:cNvPr id="35" name="Freeform: Shape 34">
              <a:extLst>
                <a:ext uri="{FF2B5EF4-FFF2-40B4-BE49-F238E27FC236}">
                  <a16:creationId xmlns:a16="http://schemas.microsoft.com/office/drawing/2014/main" id="{7DEFEF90-EAA9-29C8-C4CB-588B099365AC}"/>
                </a:ext>
              </a:extLst>
            </p:cNvPr>
            <p:cNvSpPr/>
            <p:nvPr/>
          </p:nvSpPr>
          <p:spPr>
            <a:xfrm>
              <a:off x="7256058" y="3996217"/>
              <a:ext cx="271234" cy="24217"/>
            </a:xfrm>
            <a:custGeom>
              <a:avLst/>
              <a:gdLst>
                <a:gd name="connsiteX0" fmla="*/ 266397 w 271234"/>
                <a:gd name="connsiteY0" fmla="*/ -211 h 24217"/>
                <a:gd name="connsiteX1" fmla="*/ 271337 w 271234"/>
                <a:gd name="connsiteY1" fmla="*/ 4729 h 24217"/>
                <a:gd name="connsiteX2" fmla="*/ 271337 w 271234"/>
                <a:gd name="connsiteY2" fmla="*/ 19066 h 24217"/>
                <a:gd name="connsiteX3" fmla="*/ 266397 w 271234"/>
                <a:gd name="connsiteY3" fmla="*/ 24006 h 24217"/>
                <a:gd name="connsiteX4" fmla="*/ 5019 w 271234"/>
                <a:gd name="connsiteY4" fmla="*/ 24006 h 24217"/>
                <a:gd name="connsiteX5" fmla="*/ 103 w 271234"/>
                <a:gd name="connsiteY5" fmla="*/ 19066 h 24217"/>
                <a:gd name="connsiteX6" fmla="*/ 103 w 271234"/>
                <a:gd name="connsiteY6" fmla="*/ 4729 h 24217"/>
                <a:gd name="connsiteX7" fmla="*/ 5019 w 271234"/>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34" h="24217">
                  <a:moveTo>
                    <a:pt x="266397" y="-211"/>
                  </a:moveTo>
                  <a:cubicBezTo>
                    <a:pt x="269134" y="-211"/>
                    <a:pt x="271337" y="2017"/>
                    <a:pt x="271337" y="4729"/>
                  </a:cubicBezTo>
                  <a:lnTo>
                    <a:pt x="271337" y="19066"/>
                  </a:lnTo>
                  <a:cubicBezTo>
                    <a:pt x="271337" y="21803"/>
                    <a:pt x="269134" y="24006"/>
                    <a:pt x="266397" y="24006"/>
                  </a:cubicBezTo>
                  <a:lnTo>
                    <a:pt x="5019" y="24006"/>
                  </a:lnTo>
                  <a:cubicBezTo>
                    <a:pt x="2307" y="24006"/>
                    <a:pt x="103" y="21803"/>
                    <a:pt x="103" y="19066"/>
                  </a:cubicBezTo>
                  <a:lnTo>
                    <a:pt x="103" y="4729"/>
                  </a:lnTo>
                  <a:cubicBezTo>
                    <a:pt x="103" y="2017"/>
                    <a:pt x="2307" y="-211"/>
                    <a:pt x="5019" y="-211"/>
                  </a:cubicBezTo>
                  <a:close/>
                </a:path>
              </a:pathLst>
            </a:custGeom>
            <a:solidFill>
              <a:srgbClr val="FFFFFF">
                <a:alpha val="40000"/>
              </a:srgbClr>
            </a:solidFill>
            <a:ln w="2420" cap="flat">
              <a:noFill/>
              <a:prstDash val="solid"/>
              <a:miter/>
            </a:ln>
          </p:spPr>
          <p:txBody>
            <a:bodyPr rtlCol="0" anchor="ctr"/>
            <a:lstStyle/>
            <a:p>
              <a:endParaRPr lang="en-US" sz="500" dirty="0"/>
            </a:p>
          </p:txBody>
        </p:sp>
        <p:sp>
          <p:nvSpPr>
            <p:cNvPr id="36" name="Freeform: Shape 35">
              <a:extLst>
                <a:ext uri="{FF2B5EF4-FFF2-40B4-BE49-F238E27FC236}">
                  <a16:creationId xmlns:a16="http://schemas.microsoft.com/office/drawing/2014/main" id="{2EB7AD29-C832-5736-BCA9-7320932AA12B}"/>
                </a:ext>
              </a:extLst>
            </p:cNvPr>
            <p:cNvSpPr/>
            <p:nvPr/>
          </p:nvSpPr>
          <p:spPr>
            <a:xfrm>
              <a:off x="7256058" y="3945361"/>
              <a:ext cx="247016" cy="24217"/>
            </a:xfrm>
            <a:custGeom>
              <a:avLst/>
              <a:gdLst>
                <a:gd name="connsiteX0" fmla="*/ 242228 w 247016"/>
                <a:gd name="connsiteY0" fmla="*/ -211 h 24217"/>
                <a:gd name="connsiteX1" fmla="*/ 247120 w 247016"/>
                <a:gd name="connsiteY1" fmla="*/ 4705 h 24217"/>
                <a:gd name="connsiteX2" fmla="*/ 247120 w 247016"/>
                <a:gd name="connsiteY2" fmla="*/ 19114 h 24217"/>
                <a:gd name="connsiteX3" fmla="*/ 242228 w 247016"/>
                <a:gd name="connsiteY3" fmla="*/ 24006 h 24217"/>
                <a:gd name="connsiteX4" fmla="*/ 4971 w 247016"/>
                <a:gd name="connsiteY4" fmla="*/ 24006 h 24217"/>
                <a:gd name="connsiteX5" fmla="*/ 103 w 247016"/>
                <a:gd name="connsiteY5" fmla="*/ 19114 h 24217"/>
                <a:gd name="connsiteX6" fmla="*/ 103 w 247016"/>
                <a:gd name="connsiteY6" fmla="*/ 4705 h 24217"/>
                <a:gd name="connsiteX7" fmla="*/ 4971 w 247016"/>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16" h="24217">
                  <a:moveTo>
                    <a:pt x="242228" y="-211"/>
                  </a:moveTo>
                  <a:cubicBezTo>
                    <a:pt x="244916" y="-211"/>
                    <a:pt x="247120" y="1993"/>
                    <a:pt x="247120" y="4705"/>
                  </a:cubicBezTo>
                  <a:lnTo>
                    <a:pt x="247120" y="19114"/>
                  </a:lnTo>
                  <a:cubicBezTo>
                    <a:pt x="247120" y="21827"/>
                    <a:pt x="244916" y="24006"/>
                    <a:pt x="242228" y="24006"/>
                  </a:cubicBezTo>
                  <a:lnTo>
                    <a:pt x="4971" y="24006"/>
                  </a:lnTo>
                  <a:cubicBezTo>
                    <a:pt x="2282" y="24006"/>
                    <a:pt x="103" y="21827"/>
                    <a:pt x="103" y="19114"/>
                  </a:cubicBezTo>
                  <a:lnTo>
                    <a:pt x="103" y="4705"/>
                  </a:lnTo>
                  <a:cubicBezTo>
                    <a:pt x="103" y="1993"/>
                    <a:pt x="2282" y="-211"/>
                    <a:pt x="4971" y="-211"/>
                  </a:cubicBezTo>
                  <a:close/>
                </a:path>
              </a:pathLst>
            </a:custGeom>
            <a:solidFill>
              <a:srgbClr val="FFFFFF">
                <a:alpha val="50000"/>
              </a:srgbClr>
            </a:solidFill>
            <a:ln w="2420" cap="flat">
              <a:noFill/>
              <a:prstDash val="solid"/>
              <a:miter/>
            </a:ln>
          </p:spPr>
          <p:txBody>
            <a:bodyPr rtlCol="0" anchor="ctr"/>
            <a:lstStyle/>
            <a:p>
              <a:endParaRPr lang="en-US" sz="500" dirty="0"/>
            </a:p>
          </p:txBody>
        </p:sp>
        <p:sp>
          <p:nvSpPr>
            <p:cNvPr id="37" name="Freeform: Shape 36">
              <a:extLst>
                <a:ext uri="{FF2B5EF4-FFF2-40B4-BE49-F238E27FC236}">
                  <a16:creationId xmlns:a16="http://schemas.microsoft.com/office/drawing/2014/main" id="{94BE1CD6-F65B-DC56-888B-1C3EC7F84395}"/>
                </a:ext>
              </a:extLst>
            </p:cNvPr>
            <p:cNvSpPr/>
            <p:nvPr/>
          </p:nvSpPr>
          <p:spPr>
            <a:xfrm>
              <a:off x="7256058" y="3848492"/>
              <a:ext cx="123508" cy="72652"/>
            </a:xfrm>
            <a:custGeom>
              <a:avLst/>
              <a:gdLst>
                <a:gd name="connsiteX0" fmla="*/ 4244 w 123508"/>
                <a:gd name="connsiteY0" fmla="*/ -211 h 72652"/>
                <a:gd name="connsiteX1" fmla="*/ 119470 w 123508"/>
                <a:gd name="connsiteY1" fmla="*/ -211 h 72652"/>
                <a:gd name="connsiteX2" fmla="*/ 123611 w 123508"/>
                <a:gd name="connsiteY2" fmla="*/ 3301 h 72652"/>
                <a:gd name="connsiteX3" fmla="*/ 123611 w 123508"/>
                <a:gd name="connsiteY3" fmla="*/ 68930 h 72652"/>
                <a:gd name="connsiteX4" fmla="*/ 119470 w 123508"/>
                <a:gd name="connsiteY4" fmla="*/ 72441 h 72652"/>
                <a:gd name="connsiteX5" fmla="*/ 4244 w 123508"/>
                <a:gd name="connsiteY5" fmla="*/ 72441 h 72652"/>
                <a:gd name="connsiteX6" fmla="*/ 103 w 123508"/>
                <a:gd name="connsiteY6" fmla="*/ 68930 h 72652"/>
                <a:gd name="connsiteX7" fmla="*/ 103 w 123508"/>
                <a:gd name="connsiteY7" fmla="*/ 3301 h 72652"/>
                <a:gd name="connsiteX8" fmla="*/ 4244 w 123508"/>
                <a:gd name="connsiteY8" fmla="*/ -211 h 7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8" h="72652">
                  <a:moveTo>
                    <a:pt x="4244" y="-211"/>
                  </a:moveTo>
                  <a:lnTo>
                    <a:pt x="119470" y="-211"/>
                  </a:lnTo>
                  <a:cubicBezTo>
                    <a:pt x="121747" y="-211"/>
                    <a:pt x="123611" y="1387"/>
                    <a:pt x="123611" y="3301"/>
                  </a:cubicBezTo>
                  <a:lnTo>
                    <a:pt x="123611" y="68930"/>
                  </a:lnTo>
                  <a:cubicBezTo>
                    <a:pt x="123611" y="70891"/>
                    <a:pt x="121747" y="72441"/>
                    <a:pt x="119470" y="72441"/>
                  </a:cubicBezTo>
                  <a:lnTo>
                    <a:pt x="4244" y="72441"/>
                  </a:lnTo>
                  <a:cubicBezTo>
                    <a:pt x="1968" y="72441"/>
                    <a:pt x="103" y="70867"/>
                    <a:pt x="103" y="68930"/>
                  </a:cubicBezTo>
                  <a:lnTo>
                    <a:pt x="103" y="3301"/>
                  </a:lnTo>
                  <a:cubicBezTo>
                    <a:pt x="103" y="1339"/>
                    <a:pt x="1968" y="-211"/>
                    <a:pt x="4244" y="-211"/>
                  </a:cubicBezTo>
                  <a:close/>
                </a:path>
              </a:pathLst>
            </a:custGeom>
            <a:gradFill>
              <a:gsLst>
                <a:gs pos="0">
                  <a:srgbClr val="FFFFFF">
                    <a:alpha val="69412"/>
                  </a:srgbClr>
                </a:gs>
                <a:gs pos="50000">
                  <a:srgbClr val="FFFFFF">
                    <a:alpha val="64706"/>
                  </a:srgbClr>
                </a:gs>
                <a:gs pos="100000">
                  <a:srgbClr val="FFFFFF">
                    <a:alpha val="60000"/>
                  </a:srgbClr>
                </a:gs>
              </a:gsLst>
              <a:lin ang="5400000" scaled="1"/>
            </a:gradFill>
            <a:ln w="2420" cap="flat">
              <a:noFill/>
              <a:prstDash val="solid"/>
              <a:miter/>
            </a:ln>
          </p:spPr>
          <p:txBody>
            <a:bodyPr rtlCol="0" anchor="ctr"/>
            <a:lstStyle/>
            <a:p>
              <a:endParaRPr lang="en-US" sz="500" dirty="0"/>
            </a:p>
          </p:txBody>
        </p:sp>
        <p:sp>
          <p:nvSpPr>
            <p:cNvPr id="38" name="Freeform: Shape 37">
              <a:extLst>
                <a:ext uri="{FF2B5EF4-FFF2-40B4-BE49-F238E27FC236}">
                  <a16:creationId xmlns:a16="http://schemas.microsoft.com/office/drawing/2014/main" id="{02CAA2B2-5C62-982B-C7AB-8991EC78DF4C}"/>
                </a:ext>
              </a:extLst>
            </p:cNvPr>
            <p:cNvSpPr/>
            <p:nvPr/>
          </p:nvSpPr>
          <p:spPr>
            <a:xfrm>
              <a:off x="7425555" y="4037387"/>
              <a:ext cx="239751" cy="237329"/>
            </a:xfrm>
            <a:custGeom>
              <a:avLst/>
              <a:gdLst>
                <a:gd name="connsiteX0" fmla="*/ 239855 w 239751"/>
                <a:gd name="connsiteY0" fmla="*/ 118454 h 237329"/>
                <a:gd name="connsiteX1" fmla="*/ 119979 w 239751"/>
                <a:gd name="connsiteY1" fmla="*/ 237119 h 237329"/>
                <a:gd name="connsiteX2" fmla="*/ 103 w 239751"/>
                <a:gd name="connsiteY2" fmla="*/ 118454 h 237329"/>
                <a:gd name="connsiteX3" fmla="*/ 119979 w 239751"/>
                <a:gd name="connsiteY3" fmla="*/ -211 h 237329"/>
                <a:gd name="connsiteX4" fmla="*/ 239855 w 239751"/>
                <a:gd name="connsiteY4" fmla="*/ 118454 h 237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51" h="237329">
                  <a:moveTo>
                    <a:pt x="239855" y="118454"/>
                  </a:moveTo>
                  <a:cubicBezTo>
                    <a:pt x="239855" y="183986"/>
                    <a:pt x="186189" y="237119"/>
                    <a:pt x="119979" y="237119"/>
                  </a:cubicBezTo>
                  <a:cubicBezTo>
                    <a:pt x="53793" y="237119"/>
                    <a:pt x="103" y="183986"/>
                    <a:pt x="103" y="118454"/>
                  </a:cubicBezTo>
                  <a:cubicBezTo>
                    <a:pt x="103" y="52922"/>
                    <a:pt x="53793" y="-211"/>
                    <a:pt x="119979" y="-211"/>
                  </a:cubicBezTo>
                  <a:cubicBezTo>
                    <a:pt x="186189" y="-211"/>
                    <a:pt x="239855" y="52922"/>
                    <a:pt x="239855" y="118454"/>
                  </a:cubicBezTo>
                  <a:close/>
                </a:path>
              </a:pathLst>
            </a:custGeom>
            <a:solidFill>
              <a:srgbClr val="76BC2D"/>
            </a:solidFill>
            <a:ln w="2420" cap="flat">
              <a:noFill/>
              <a:prstDash val="solid"/>
              <a:miter/>
            </a:ln>
          </p:spPr>
          <p:txBody>
            <a:bodyPr rtlCol="0" anchor="ctr"/>
            <a:lstStyle/>
            <a:p>
              <a:endParaRPr lang="en-US" sz="500" dirty="0"/>
            </a:p>
          </p:txBody>
        </p:sp>
        <p:sp>
          <p:nvSpPr>
            <p:cNvPr id="39" name="Freeform: Shape 38">
              <a:extLst>
                <a:ext uri="{FF2B5EF4-FFF2-40B4-BE49-F238E27FC236}">
                  <a16:creationId xmlns:a16="http://schemas.microsoft.com/office/drawing/2014/main" id="{B5220910-6BE8-7035-1F8E-5554651B88D1}"/>
                </a:ext>
              </a:extLst>
            </p:cNvPr>
            <p:cNvSpPr/>
            <p:nvPr/>
          </p:nvSpPr>
          <p:spPr>
            <a:xfrm>
              <a:off x="7471581" y="4146371"/>
              <a:ext cx="62952" cy="60531"/>
            </a:xfrm>
            <a:custGeom>
              <a:avLst/>
              <a:gdLst>
                <a:gd name="connsiteX0" fmla="*/ 63056 w 62952"/>
                <a:gd name="connsiteY0" fmla="*/ 48000 h 60531"/>
                <a:gd name="connsiteX1" fmla="*/ 52061 w 62952"/>
                <a:gd name="connsiteY1" fmla="*/ 58922 h 60531"/>
                <a:gd name="connsiteX2" fmla="*/ 45256 w 62952"/>
                <a:gd name="connsiteY2" fmla="*/ 58922 h 60531"/>
                <a:gd name="connsiteX3" fmla="*/ 45256 w 62952"/>
                <a:gd name="connsiteY3" fmla="*/ 58922 h 60531"/>
                <a:gd name="connsiteX4" fmla="*/ 1520 w 62952"/>
                <a:gd name="connsiteY4" fmla="*/ 15500 h 60531"/>
                <a:gd name="connsiteX5" fmla="*/ 1520 w 62952"/>
                <a:gd name="connsiteY5" fmla="*/ 8768 h 60531"/>
                <a:gd name="connsiteX6" fmla="*/ 1520 w 62952"/>
                <a:gd name="connsiteY6" fmla="*/ 8768 h 60531"/>
                <a:gd name="connsiteX7" fmla="*/ 9148 w 62952"/>
                <a:gd name="connsiteY7" fmla="*/ 1188 h 60531"/>
                <a:gd name="connsiteX8" fmla="*/ 15929 w 62952"/>
                <a:gd name="connsiteY8" fmla="*/ 1188 h 60531"/>
                <a:gd name="connsiteX9" fmla="*/ 15929 w 62952"/>
                <a:gd name="connsiteY9" fmla="*/ 1188 h 60531"/>
                <a:gd name="connsiteX10" fmla="*/ 63056 w 62952"/>
                <a:gd name="connsiteY10" fmla="*/ 47975 h 60531"/>
                <a:gd name="connsiteX11" fmla="*/ 63056 w 62952"/>
                <a:gd name="connsiteY11" fmla="*/ 47975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52" h="60531">
                  <a:moveTo>
                    <a:pt x="63056" y="48000"/>
                  </a:moveTo>
                  <a:lnTo>
                    <a:pt x="52061" y="58922"/>
                  </a:lnTo>
                  <a:cubicBezTo>
                    <a:pt x="50172" y="60786"/>
                    <a:pt x="47145" y="60786"/>
                    <a:pt x="45256" y="58922"/>
                  </a:cubicBezTo>
                  <a:lnTo>
                    <a:pt x="45256" y="58922"/>
                  </a:lnTo>
                  <a:lnTo>
                    <a:pt x="1520" y="15500"/>
                  </a:lnTo>
                  <a:cubicBezTo>
                    <a:pt x="-369" y="13635"/>
                    <a:pt x="-369" y="10632"/>
                    <a:pt x="1520" y="8768"/>
                  </a:cubicBezTo>
                  <a:lnTo>
                    <a:pt x="1520" y="8768"/>
                  </a:lnTo>
                  <a:lnTo>
                    <a:pt x="9148" y="1188"/>
                  </a:lnTo>
                  <a:cubicBezTo>
                    <a:pt x="11013" y="-677"/>
                    <a:pt x="14064" y="-677"/>
                    <a:pt x="15929" y="1188"/>
                  </a:cubicBezTo>
                  <a:lnTo>
                    <a:pt x="15929" y="1188"/>
                  </a:lnTo>
                  <a:lnTo>
                    <a:pt x="63056" y="47975"/>
                  </a:lnTo>
                  <a:lnTo>
                    <a:pt x="63056" y="47975"/>
                  </a:lnTo>
                  <a:close/>
                </a:path>
              </a:pathLst>
            </a:custGeom>
            <a:solidFill>
              <a:srgbClr val="FFFFFF"/>
            </a:solidFill>
            <a:ln w="2420" cap="flat">
              <a:noFill/>
              <a:prstDash val="solid"/>
              <a:miter/>
            </a:ln>
          </p:spPr>
          <p:txBody>
            <a:bodyPr rtlCol="0" anchor="ctr"/>
            <a:lstStyle/>
            <a:p>
              <a:endParaRPr lang="en-US" sz="500" dirty="0"/>
            </a:p>
          </p:txBody>
        </p:sp>
        <p:sp>
          <p:nvSpPr>
            <p:cNvPr id="40" name="Freeform: Shape 39">
              <a:extLst>
                <a:ext uri="{FF2B5EF4-FFF2-40B4-BE49-F238E27FC236}">
                  <a16:creationId xmlns:a16="http://schemas.microsoft.com/office/drawing/2014/main" id="{22D12B6D-380B-8953-94D2-6F838B75EDDE}"/>
                </a:ext>
              </a:extLst>
            </p:cNvPr>
            <p:cNvSpPr/>
            <p:nvPr/>
          </p:nvSpPr>
          <p:spPr>
            <a:xfrm>
              <a:off x="7505473" y="4095503"/>
              <a:ext cx="116255" cy="111405"/>
            </a:xfrm>
            <a:custGeom>
              <a:avLst/>
              <a:gdLst>
                <a:gd name="connsiteX0" fmla="*/ 11098 w 116255"/>
                <a:gd name="connsiteY0" fmla="*/ 109790 h 111405"/>
                <a:gd name="connsiteX1" fmla="*/ 103 w 116255"/>
                <a:gd name="connsiteY1" fmla="*/ 99062 h 111405"/>
                <a:gd name="connsiteX2" fmla="*/ 103 w 116255"/>
                <a:gd name="connsiteY2" fmla="*/ 99062 h 111405"/>
                <a:gd name="connsiteX3" fmla="*/ 100556 w 116255"/>
                <a:gd name="connsiteY3" fmla="*/ 1151 h 111405"/>
                <a:gd name="connsiteX4" fmla="*/ 107337 w 116255"/>
                <a:gd name="connsiteY4" fmla="*/ 1151 h 111405"/>
                <a:gd name="connsiteX5" fmla="*/ 107337 w 116255"/>
                <a:gd name="connsiteY5" fmla="*/ 1151 h 111405"/>
                <a:gd name="connsiteX6" fmla="*/ 114941 w 116255"/>
                <a:gd name="connsiteY6" fmla="*/ 8586 h 111405"/>
                <a:gd name="connsiteX7" fmla="*/ 114941 w 116255"/>
                <a:gd name="connsiteY7" fmla="*/ 15197 h 111405"/>
                <a:gd name="connsiteX8" fmla="*/ 114941 w 116255"/>
                <a:gd name="connsiteY8" fmla="*/ 15197 h 111405"/>
                <a:gd name="connsiteX9" fmla="*/ 17879 w 116255"/>
                <a:gd name="connsiteY9" fmla="*/ 109814 h 111405"/>
                <a:gd name="connsiteX10" fmla="*/ 11098 w 116255"/>
                <a:gd name="connsiteY10" fmla="*/ 109814 h 111405"/>
                <a:gd name="connsiteX11" fmla="*/ 11098 w 116255"/>
                <a:gd name="connsiteY11" fmla="*/ 109814 h 11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55" h="111405">
                  <a:moveTo>
                    <a:pt x="11098" y="109790"/>
                  </a:moveTo>
                  <a:lnTo>
                    <a:pt x="103" y="99062"/>
                  </a:lnTo>
                  <a:lnTo>
                    <a:pt x="103" y="99062"/>
                  </a:lnTo>
                  <a:lnTo>
                    <a:pt x="100556" y="1151"/>
                  </a:lnTo>
                  <a:cubicBezTo>
                    <a:pt x="102421" y="-665"/>
                    <a:pt x="105448" y="-665"/>
                    <a:pt x="107337" y="1151"/>
                  </a:cubicBezTo>
                  <a:lnTo>
                    <a:pt x="107337" y="1151"/>
                  </a:lnTo>
                  <a:lnTo>
                    <a:pt x="114941" y="8586"/>
                  </a:lnTo>
                  <a:cubicBezTo>
                    <a:pt x="116830" y="10426"/>
                    <a:pt x="116830" y="13357"/>
                    <a:pt x="114941" y="15197"/>
                  </a:cubicBezTo>
                  <a:lnTo>
                    <a:pt x="114941" y="15197"/>
                  </a:lnTo>
                  <a:lnTo>
                    <a:pt x="17879" y="109814"/>
                  </a:lnTo>
                  <a:cubicBezTo>
                    <a:pt x="16014" y="111655"/>
                    <a:pt x="12987" y="111655"/>
                    <a:pt x="11098" y="109814"/>
                  </a:cubicBezTo>
                  <a:lnTo>
                    <a:pt x="11098" y="109814"/>
                  </a:lnTo>
                  <a:close/>
                </a:path>
              </a:pathLst>
            </a:custGeom>
            <a:solidFill>
              <a:srgbClr val="F0F0F0"/>
            </a:solidFill>
            <a:ln w="2420" cap="flat">
              <a:noFill/>
              <a:prstDash val="solid"/>
              <a:miter/>
            </a:ln>
          </p:spPr>
          <p:txBody>
            <a:bodyPr rtlCol="0" anchor="ctr"/>
            <a:lstStyle/>
            <a:p>
              <a:endParaRPr lang="en-US" sz="500" dirty="0"/>
            </a:p>
          </p:txBody>
        </p:sp>
      </p:grpSp>
      <p:pic>
        <p:nvPicPr>
          <p:cNvPr id="41" name="Picture 40">
            <a:extLst>
              <a:ext uri="{FF2B5EF4-FFF2-40B4-BE49-F238E27FC236}">
                <a16:creationId xmlns:a16="http://schemas.microsoft.com/office/drawing/2014/main" id="{AF0202B5-6BD3-D74E-42AF-0D5E3B1B63B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223059" y="3084424"/>
            <a:ext cx="653866" cy="649024"/>
          </a:xfrm>
          <a:custGeom>
            <a:avLst/>
            <a:gdLst>
              <a:gd name="connsiteX0" fmla="*/ 3191 w 653866"/>
              <a:gd name="connsiteY0" fmla="*/ 1127 h 649024"/>
              <a:gd name="connsiteX1" fmla="*/ 657057 w 653866"/>
              <a:gd name="connsiteY1" fmla="*/ 1127 h 649024"/>
              <a:gd name="connsiteX2" fmla="*/ 657057 w 653866"/>
              <a:gd name="connsiteY2" fmla="*/ 650152 h 649024"/>
              <a:gd name="connsiteX3" fmla="*/ 3191 w 653866"/>
              <a:gd name="connsiteY3" fmla="*/ 650152 h 649024"/>
            </a:gdLst>
            <a:ahLst/>
            <a:cxnLst>
              <a:cxn ang="0">
                <a:pos x="connsiteX0" y="connsiteY0"/>
              </a:cxn>
              <a:cxn ang="0">
                <a:pos x="connsiteX1" y="connsiteY1"/>
              </a:cxn>
              <a:cxn ang="0">
                <a:pos x="connsiteX2" y="connsiteY2"/>
              </a:cxn>
              <a:cxn ang="0">
                <a:pos x="connsiteX3" y="connsiteY3"/>
              </a:cxn>
            </a:cxnLst>
            <a:rect l="l" t="t" r="r" b="b"/>
            <a:pathLst>
              <a:path w="653866" h="649024">
                <a:moveTo>
                  <a:pt x="3191" y="1127"/>
                </a:moveTo>
                <a:lnTo>
                  <a:pt x="657057" y="1127"/>
                </a:lnTo>
                <a:lnTo>
                  <a:pt x="657057" y="650152"/>
                </a:lnTo>
                <a:lnTo>
                  <a:pt x="3191" y="650152"/>
                </a:lnTo>
                <a:close/>
              </a:path>
            </a:pathLst>
          </a:custGeom>
          <a:effectLst/>
        </p:spPr>
      </p:pic>
      <p:grpSp>
        <p:nvGrpSpPr>
          <p:cNvPr id="215" name="Group 214">
            <a:extLst>
              <a:ext uri="{FF2B5EF4-FFF2-40B4-BE49-F238E27FC236}">
                <a16:creationId xmlns:a16="http://schemas.microsoft.com/office/drawing/2014/main" id="{EFA6C4B9-0C49-E422-ACD7-E77630622569}"/>
              </a:ext>
              <a:ext uri="{C183D7F6-B498-43B3-948B-1728B52AA6E4}">
                <adec:decorative xmlns:adec="http://schemas.microsoft.com/office/drawing/2017/decorative" val="1"/>
              </a:ext>
            </a:extLst>
          </p:cNvPr>
          <p:cNvGrpSpPr/>
          <p:nvPr/>
        </p:nvGrpSpPr>
        <p:grpSpPr>
          <a:xfrm>
            <a:off x="10652736" y="3143756"/>
            <a:ext cx="566669" cy="530360"/>
            <a:chOff x="10698068" y="3734694"/>
            <a:chExt cx="566669" cy="530360"/>
          </a:xfrm>
          <a:effectLst/>
        </p:grpSpPr>
        <p:sp>
          <p:nvSpPr>
            <p:cNvPr id="42" name="Freeform: Shape 41">
              <a:extLst>
                <a:ext uri="{FF2B5EF4-FFF2-40B4-BE49-F238E27FC236}">
                  <a16:creationId xmlns:a16="http://schemas.microsoft.com/office/drawing/2014/main" id="{6196DAD6-C586-3F32-02A8-54615D714C47}"/>
                </a:ext>
              </a:extLst>
            </p:cNvPr>
            <p:cNvSpPr/>
            <p:nvPr/>
          </p:nvSpPr>
          <p:spPr>
            <a:xfrm>
              <a:off x="10698068" y="3734694"/>
              <a:ext cx="489189" cy="411694"/>
            </a:xfrm>
            <a:custGeom>
              <a:avLst/>
              <a:gdLst>
                <a:gd name="connsiteX0" fmla="*/ 466432 w 489189"/>
                <a:gd name="connsiteY0" fmla="*/ -211 h 411694"/>
                <a:gd name="connsiteX1" fmla="*/ 489293 w 489189"/>
                <a:gd name="connsiteY1" fmla="*/ 22675 h 411694"/>
                <a:gd name="connsiteX2" fmla="*/ 489293 w 489189"/>
                <a:gd name="connsiteY2" fmla="*/ 388574 h 411694"/>
                <a:gd name="connsiteX3" fmla="*/ 466432 w 489189"/>
                <a:gd name="connsiteY3" fmla="*/ 411484 h 411694"/>
                <a:gd name="connsiteX4" fmla="*/ 22964 w 489189"/>
                <a:gd name="connsiteY4" fmla="*/ 411484 h 411694"/>
                <a:gd name="connsiteX5" fmla="*/ 103 w 489189"/>
                <a:gd name="connsiteY5" fmla="*/ 388574 h 411694"/>
                <a:gd name="connsiteX6" fmla="*/ 103 w 489189"/>
                <a:gd name="connsiteY6" fmla="*/ 22675 h 411694"/>
                <a:gd name="connsiteX7" fmla="*/ 22964 w 489189"/>
                <a:gd name="connsiteY7" fmla="*/ -211 h 41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189" h="411694">
                  <a:moveTo>
                    <a:pt x="466432" y="-211"/>
                  </a:moveTo>
                  <a:cubicBezTo>
                    <a:pt x="479049" y="-211"/>
                    <a:pt x="489293" y="10033"/>
                    <a:pt x="489293" y="22675"/>
                  </a:cubicBezTo>
                  <a:lnTo>
                    <a:pt x="489293" y="388574"/>
                  </a:lnTo>
                  <a:cubicBezTo>
                    <a:pt x="489293" y="401216"/>
                    <a:pt x="479049" y="411484"/>
                    <a:pt x="466432" y="411484"/>
                  </a:cubicBezTo>
                  <a:lnTo>
                    <a:pt x="22964" y="411484"/>
                  </a:lnTo>
                  <a:cubicBezTo>
                    <a:pt x="10323" y="411484"/>
                    <a:pt x="103" y="401216"/>
                    <a:pt x="103" y="388574"/>
                  </a:cubicBezTo>
                  <a:lnTo>
                    <a:pt x="103" y="22675"/>
                  </a:lnTo>
                  <a:cubicBezTo>
                    <a:pt x="103" y="10033"/>
                    <a:pt x="10323" y="-211"/>
                    <a:pt x="22964" y="-211"/>
                  </a:cubicBezTo>
                  <a:close/>
                </a:path>
              </a:pathLst>
            </a:custGeom>
            <a:gradFill>
              <a:gsLst>
                <a:gs pos="0">
                  <a:srgbClr val="5EA0EF"/>
                </a:gs>
                <a:gs pos="50000">
                  <a:srgbClr val="2F8CE1"/>
                </a:gs>
                <a:gs pos="100000">
                  <a:srgbClr val="0078D4"/>
                </a:gs>
              </a:gsLst>
              <a:lin ang="5400000" scaled="1"/>
            </a:gradFill>
            <a:ln w="2420" cap="flat">
              <a:noFill/>
              <a:prstDash val="solid"/>
              <a:miter/>
            </a:ln>
          </p:spPr>
          <p:txBody>
            <a:bodyPr rtlCol="0" anchor="ctr"/>
            <a:lstStyle/>
            <a:p>
              <a:endParaRPr lang="en-US" sz="500" dirty="0"/>
            </a:p>
          </p:txBody>
        </p:sp>
        <p:sp>
          <p:nvSpPr>
            <p:cNvPr id="43" name="Freeform: Shape 42">
              <a:extLst>
                <a:ext uri="{FF2B5EF4-FFF2-40B4-BE49-F238E27FC236}">
                  <a16:creationId xmlns:a16="http://schemas.microsoft.com/office/drawing/2014/main" id="{F8CE6990-7C1D-6DB4-A396-D589AFE746C6}"/>
                </a:ext>
              </a:extLst>
            </p:cNvPr>
            <p:cNvSpPr/>
            <p:nvPr/>
          </p:nvSpPr>
          <p:spPr>
            <a:xfrm>
              <a:off x="10886939" y="3867865"/>
              <a:ext cx="67808" cy="67808"/>
            </a:xfrm>
            <a:custGeom>
              <a:avLst/>
              <a:gdLst>
                <a:gd name="connsiteX0" fmla="*/ 67912 w 67808"/>
                <a:gd name="connsiteY0" fmla="*/ 33693 h 67808"/>
                <a:gd name="connsiteX1" fmla="*/ 34007 w 67808"/>
                <a:gd name="connsiteY1" fmla="*/ 67598 h 67808"/>
                <a:gd name="connsiteX2" fmla="*/ 103 w 67808"/>
                <a:gd name="connsiteY2" fmla="*/ 33693 h 67808"/>
                <a:gd name="connsiteX3" fmla="*/ 34007 w 67808"/>
                <a:gd name="connsiteY3" fmla="*/ -211 h 67808"/>
                <a:gd name="connsiteX4" fmla="*/ 67912 w 67808"/>
                <a:gd name="connsiteY4" fmla="*/ 33693 h 6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67808">
                  <a:moveTo>
                    <a:pt x="67912" y="33693"/>
                  </a:moveTo>
                  <a:cubicBezTo>
                    <a:pt x="67912" y="52437"/>
                    <a:pt x="52727" y="67598"/>
                    <a:pt x="34007" y="67598"/>
                  </a:cubicBezTo>
                  <a:cubicBezTo>
                    <a:pt x="15287" y="67598"/>
                    <a:pt x="103" y="52437"/>
                    <a:pt x="103" y="33693"/>
                  </a:cubicBezTo>
                  <a:cubicBezTo>
                    <a:pt x="103" y="14973"/>
                    <a:pt x="15287" y="-211"/>
                    <a:pt x="34007" y="-211"/>
                  </a:cubicBezTo>
                  <a:cubicBezTo>
                    <a:pt x="52727" y="-211"/>
                    <a:pt x="67912" y="14973"/>
                    <a:pt x="67912" y="33693"/>
                  </a:cubicBezTo>
                  <a:close/>
                </a:path>
              </a:pathLst>
            </a:custGeom>
            <a:solidFill>
              <a:srgbClr val="FFFFFF"/>
            </a:solidFill>
            <a:ln w="2420" cap="flat">
              <a:noFill/>
              <a:prstDash val="solid"/>
              <a:miter/>
            </a:ln>
          </p:spPr>
          <p:txBody>
            <a:bodyPr rtlCol="0" anchor="ctr"/>
            <a:lstStyle/>
            <a:p>
              <a:endParaRPr lang="en-US" sz="500" dirty="0"/>
            </a:p>
          </p:txBody>
        </p:sp>
        <p:sp>
          <p:nvSpPr>
            <p:cNvPr id="44" name="Freeform: Shape 43">
              <a:extLst>
                <a:ext uri="{FF2B5EF4-FFF2-40B4-BE49-F238E27FC236}">
                  <a16:creationId xmlns:a16="http://schemas.microsoft.com/office/drawing/2014/main" id="{15E5F2E2-130F-DDF7-A87B-7AA80EDCCAFD}"/>
                </a:ext>
              </a:extLst>
            </p:cNvPr>
            <p:cNvSpPr/>
            <p:nvPr/>
          </p:nvSpPr>
          <p:spPr>
            <a:xfrm>
              <a:off x="10981387" y="3930855"/>
              <a:ext cx="67808" cy="70230"/>
            </a:xfrm>
            <a:custGeom>
              <a:avLst/>
              <a:gdLst>
                <a:gd name="connsiteX0" fmla="*/ 67912 w 67808"/>
                <a:gd name="connsiteY0" fmla="*/ 34904 h 70230"/>
                <a:gd name="connsiteX1" fmla="*/ 34007 w 67808"/>
                <a:gd name="connsiteY1" fmla="*/ 70019 h 70230"/>
                <a:gd name="connsiteX2" fmla="*/ 103 w 67808"/>
                <a:gd name="connsiteY2" fmla="*/ 34904 h 70230"/>
                <a:gd name="connsiteX3" fmla="*/ 34007 w 67808"/>
                <a:gd name="connsiteY3" fmla="*/ -211 h 70230"/>
                <a:gd name="connsiteX4" fmla="*/ 67912 w 67808"/>
                <a:gd name="connsiteY4" fmla="*/ 34904 h 7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70230">
                  <a:moveTo>
                    <a:pt x="67912" y="34904"/>
                  </a:moveTo>
                  <a:cubicBezTo>
                    <a:pt x="67912" y="54302"/>
                    <a:pt x="52751" y="70019"/>
                    <a:pt x="34007" y="70019"/>
                  </a:cubicBezTo>
                  <a:cubicBezTo>
                    <a:pt x="15287" y="70019"/>
                    <a:pt x="103" y="54302"/>
                    <a:pt x="103" y="34904"/>
                  </a:cubicBezTo>
                  <a:cubicBezTo>
                    <a:pt x="103" y="15506"/>
                    <a:pt x="15287" y="-211"/>
                    <a:pt x="34007" y="-211"/>
                  </a:cubicBezTo>
                  <a:cubicBezTo>
                    <a:pt x="52751" y="-211"/>
                    <a:pt x="67912" y="15506"/>
                    <a:pt x="67912" y="34904"/>
                  </a:cubicBezTo>
                  <a:close/>
                </a:path>
              </a:pathLst>
            </a:custGeom>
            <a:solidFill>
              <a:srgbClr val="FFFFFF"/>
            </a:solidFill>
            <a:ln w="2420" cap="flat">
              <a:noFill/>
              <a:prstDash val="solid"/>
              <a:miter/>
            </a:ln>
          </p:spPr>
          <p:txBody>
            <a:bodyPr rtlCol="0" anchor="ctr"/>
            <a:lstStyle/>
            <a:p>
              <a:endParaRPr lang="en-US" sz="500" dirty="0"/>
            </a:p>
          </p:txBody>
        </p:sp>
        <p:sp>
          <p:nvSpPr>
            <p:cNvPr id="45" name="Freeform: Shape 44">
              <a:extLst>
                <a:ext uri="{FF2B5EF4-FFF2-40B4-BE49-F238E27FC236}">
                  <a16:creationId xmlns:a16="http://schemas.microsoft.com/office/drawing/2014/main" id="{A5EBD44C-D0D2-5F28-E5A2-E9B8D15138EC}"/>
                </a:ext>
              </a:extLst>
            </p:cNvPr>
            <p:cNvSpPr/>
            <p:nvPr/>
          </p:nvSpPr>
          <p:spPr>
            <a:xfrm>
              <a:off x="11070991" y="3809768"/>
              <a:ext cx="67808" cy="70230"/>
            </a:xfrm>
            <a:custGeom>
              <a:avLst/>
              <a:gdLst>
                <a:gd name="connsiteX0" fmla="*/ 67912 w 67808"/>
                <a:gd name="connsiteY0" fmla="*/ 34904 h 70230"/>
                <a:gd name="connsiteX1" fmla="*/ 34007 w 67808"/>
                <a:gd name="connsiteY1" fmla="*/ 70019 h 70230"/>
                <a:gd name="connsiteX2" fmla="*/ 103 w 67808"/>
                <a:gd name="connsiteY2" fmla="*/ 34904 h 70230"/>
                <a:gd name="connsiteX3" fmla="*/ 34007 w 67808"/>
                <a:gd name="connsiteY3" fmla="*/ -211 h 70230"/>
                <a:gd name="connsiteX4" fmla="*/ 67912 w 67808"/>
                <a:gd name="connsiteY4" fmla="*/ 34904 h 7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70230">
                  <a:moveTo>
                    <a:pt x="67912" y="34904"/>
                  </a:moveTo>
                  <a:cubicBezTo>
                    <a:pt x="67912" y="54302"/>
                    <a:pt x="52727" y="70019"/>
                    <a:pt x="34007" y="70019"/>
                  </a:cubicBezTo>
                  <a:cubicBezTo>
                    <a:pt x="15287" y="70019"/>
                    <a:pt x="103" y="54302"/>
                    <a:pt x="103" y="34904"/>
                  </a:cubicBezTo>
                  <a:cubicBezTo>
                    <a:pt x="103" y="15506"/>
                    <a:pt x="15287" y="-211"/>
                    <a:pt x="34007" y="-211"/>
                  </a:cubicBezTo>
                  <a:cubicBezTo>
                    <a:pt x="52727" y="-211"/>
                    <a:pt x="67912" y="15506"/>
                    <a:pt x="67912" y="34904"/>
                  </a:cubicBezTo>
                  <a:close/>
                </a:path>
              </a:pathLst>
            </a:custGeom>
            <a:solidFill>
              <a:srgbClr val="FFFFFF"/>
            </a:solidFill>
            <a:ln w="2420" cap="flat">
              <a:noFill/>
              <a:prstDash val="solid"/>
              <a:miter/>
            </a:ln>
          </p:spPr>
          <p:txBody>
            <a:bodyPr rtlCol="0" anchor="ctr"/>
            <a:lstStyle/>
            <a:p>
              <a:endParaRPr lang="en-US" sz="500" dirty="0"/>
            </a:p>
          </p:txBody>
        </p:sp>
        <p:sp>
          <p:nvSpPr>
            <p:cNvPr id="46" name="Freeform: Shape 45">
              <a:extLst>
                <a:ext uri="{FF2B5EF4-FFF2-40B4-BE49-F238E27FC236}">
                  <a16:creationId xmlns:a16="http://schemas.microsoft.com/office/drawing/2014/main" id="{CE6101D6-099B-B734-8AC4-A2503EE00A2D}"/>
                </a:ext>
              </a:extLst>
            </p:cNvPr>
            <p:cNvSpPr/>
            <p:nvPr/>
          </p:nvSpPr>
          <p:spPr>
            <a:xfrm>
              <a:off x="10797335" y="3993796"/>
              <a:ext cx="67808" cy="67808"/>
            </a:xfrm>
            <a:custGeom>
              <a:avLst/>
              <a:gdLst>
                <a:gd name="connsiteX0" fmla="*/ 67912 w 67808"/>
                <a:gd name="connsiteY0" fmla="*/ 33693 h 67808"/>
                <a:gd name="connsiteX1" fmla="*/ 34007 w 67808"/>
                <a:gd name="connsiteY1" fmla="*/ 67598 h 67808"/>
                <a:gd name="connsiteX2" fmla="*/ 103 w 67808"/>
                <a:gd name="connsiteY2" fmla="*/ 33693 h 67808"/>
                <a:gd name="connsiteX3" fmla="*/ 34007 w 67808"/>
                <a:gd name="connsiteY3" fmla="*/ -211 h 67808"/>
                <a:gd name="connsiteX4" fmla="*/ 67912 w 67808"/>
                <a:gd name="connsiteY4" fmla="*/ 33693 h 6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67808">
                  <a:moveTo>
                    <a:pt x="67912" y="33693"/>
                  </a:moveTo>
                  <a:cubicBezTo>
                    <a:pt x="67912" y="52437"/>
                    <a:pt x="52751" y="67598"/>
                    <a:pt x="34007" y="67598"/>
                  </a:cubicBezTo>
                  <a:cubicBezTo>
                    <a:pt x="15287" y="67598"/>
                    <a:pt x="103" y="52437"/>
                    <a:pt x="103" y="33693"/>
                  </a:cubicBezTo>
                  <a:cubicBezTo>
                    <a:pt x="103" y="14973"/>
                    <a:pt x="15287" y="-211"/>
                    <a:pt x="34007" y="-211"/>
                  </a:cubicBezTo>
                  <a:cubicBezTo>
                    <a:pt x="52751" y="-211"/>
                    <a:pt x="67912" y="14973"/>
                    <a:pt x="67912" y="33693"/>
                  </a:cubicBezTo>
                  <a:close/>
                </a:path>
              </a:pathLst>
            </a:custGeom>
            <a:solidFill>
              <a:srgbClr val="FFFFFF"/>
            </a:solidFill>
            <a:ln w="2420" cap="flat">
              <a:noFill/>
              <a:prstDash val="solid"/>
              <a:miter/>
            </a:ln>
          </p:spPr>
          <p:txBody>
            <a:bodyPr rtlCol="0" anchor="ctr"/>
            <a:lstStyle/>
            <a:p>
              <a:endParaRPr lang="en-US" sz="500" dirty="0"/>
            </a:p>
          </p:txBody>
        </p:sp>
        <p:sp>
          <p:nvSpPr>
            <p:cNvPr id="47" name="Freeform: Shape 46">
              <a:extLst>
                <a:ext uri="{FF2B5EF4-FFF2-40B4-BE49-F238E27FC236}">
                  <a16:creationId xmlns:a16="http://schemas.microsoft.com/office/drawing/2014/main" id="{91E54448-BEC3-B3E6-AFB2-CB8E3071FB79}"/>
                </a:ext>
              </a:extLst>
            </p:cNvPr>
            <p:cNvSpPr/>
            <p:nvPr/>
          </p:nvSpPr>
          <p:spPr>
            <a:xfrm>
              <a:off x="10819131" y="3836407"/>
              <a:ext cx="297896" cy="201003"/>
            </a:xfrm>
            <a:custGeom>
              <a:avLst/>
              <a:gdLst>
                <a:gd name="connsiteX0" fmla="*/ 24708 w 297896"/>
                <a:gd name="connsiteY0" fmla="*/ 200793 h 201003"/>
                <a:gd name="connsiteX1" fmla="*/ 103 w 297896"/>
                <a:gd name="connsiteY1" fmla="*/ 183502 h 201003"/>
                <a:gd name="connsiteX2" fmla="*/ 96851 w 297896"/>
                <a:gd name="connsiteY2" fmla="*/ 45487 h 201003"/>
                <a:gd name="connsiteX3" fmla="*/ 191395 w 297896"/>
                <a:gd name="connsiteY3" fmla="*/ 109857 h 201003"/>
                <a:gd name="connsiteX4" fmla="*/ 274001 w 297896"/>
                <a:gd name="connsiteY4" fmla="*/ -211 h 201003"/>
                <a:gd name="connsiteX5" fmla="*/ 298000 w 297896"/>
                <a:gd name="connsiteY5" fmla="*/ 17879 h 201003"/>
                <a:gd name="connsiteX6" fmla="*/ 198225 w 297896"/>
                <a:gd name="connsiteY6" fmla="*/ 150881 h 201003"/>
                <a:gd name="connsiteX7" fmla="*/ 104431 w 297896"/>
                <a:gd name="connsiteY7" fmla="*/ 87044 h 201003"/>
                <a:gd name="connsiteX8" fmla="*/ 24708 w 297896"/>
                <a:gd name="connsiteY8" fmla="*/ 200793 h 20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96" h="201003">
                  <a:moveTo>
                    <a:pt x="24708" y="200793"/>
                  </a:moveTo>
                  <a:lnTo>
                    <a:pt x="103" y="183502"/>
                  </a:lnTo>
                  <a:lnTo>
                    <a:pt x="96851" y="45487"/>
                  </a:lnTo>
                  <a:lnTo>
                    <a:pt x="191395" y="109857"/>
                  </a:lnTo>
                  <a:lnTo>
                    <a:pt x="274001" y="-211"/>
                  </a:lnTo>
                  <a:lnTo>
                    <a:pt x="298000" y="17879"/>
                  </a:lnTo>
                  <a:lnTo>
                    <a:pt x="198225" y="150881"/>
                  </a:lnTo>
                  <a:lnTo>
                    <a:pt x="104431" y="87044"/>
                  </a:lnTo>
                  <a:lnTo>
                    <a:pt x="24708" y="200793"/>
                  </a:lnTo>
                  <a:close/>
                </a:path>
              </a:pathLst>
            </a:custGeom>
            <a:solidFill>
              <a:srgbClr val="FFFFFF"/>
            </a:solidFill>
            <a:ln w="2420" cap="flat">
              <a:noFill/>
              <a:prstDash val="solid"/>
              <a:miter/>
            </a:ln>
          </p:spPr>
          <p:txBody>
            <a:bodyPr rtlCol="0" anchor="ctr"/>
            <a:lstStyle/>
            <a:p>
              <a:endParaRPr lang="en-US" sz="500" dirty="0"/>
            </a:p>
          </p:txBody>
        </p:sp>
        <p:sp>
          <p:nvSpPr>
            <p:cNvPr id="48" name="Freeform: Shape 47">
              <a:extLst>
                <a:ext uri="{FF2B5EF4-FFF2-40B4-BE49-F238E27FC236}">
                  <a16:creationId xmlns:a16="http://schemas.microsoft.com/office/drawing/2014/main" id="{315BB391-5FF1-BAA0-2464-75FD8D5E44F9}"/>
                </a:ext>
              </a:extLst>
            </p:cNvPr>
            <p:cNvSpPr/>
            <p:nvPr/>
          </p:nvSpPr>
          <p:spPr>
            <a:xfrm>
              <a:off x="10896650" y="4030122"/>
              <a:ext cx="360834" cy="225221"/>
            </a:xfrm>
            <a:custGeom>
              <a:avLst/>
              <a:gdLst>
                <a:gd name="connsiteX0" fmla="*/ 35364 w 360834"/>
                <a:gd name="connsiteY0" fmla="*/ 225010 h 225221"/>
                <a:gd name="connsiteX1" fmla="*/ 103 w 360834"/>
                <a:gd name="connsiteY1" fmla="*/ 190113 h 225221"/>
                <a:gd name="connsiteX2" fmla="*/ 180499 w 360834"/>
                <a:gd name="connsiteY2" fmla="*/ -211 h 225221"/>
                <a:gd name="connsiteX3" fmla="*/ 360893 w 360834"/>
                <a:gd name="connsiteY3" fmla="*/ 188248 h 225221"/>
                <a:gd name="connsiteX4" fmla="*/ 327376 w 360834"/>
                <a:gd name="connsiteY4" fmla="*/ 224962 h 225221"/>
                <a:gd name="connsiteX5" fmla="*/ 327353 w 360834"/>
                <a:gd name="connsiteY5" fmla="*/ 224962 h 225221"/>
                <a:gd name="connsiteX6" fmla="*/ 35340 w 360834"/>
                <a:gd name="connsiteY6" fmla="*/ 224962 h 22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834" h="225221">
                  <a:moveTo>
                    <a:pt x="35364" y="225010"/>
                  </a:moveTo>
                  <a:cubicBezTo>
                    <a:pt x="15918" y="225010"/>
                    <a:pt x="128" y="209390"/>
                    <a:pt x="103" y="190113"/>
                  </a:cubicBezTo>
                  <a:cubicBezTo>
                    <a:pt x="6134" y="73773"/>
                    <a:pt x="76775" y="-211"/>
                    <a:pt x="180499" y="-211"/>
                  </a:cubicBezTo>
                  <a:cubicBezTo>
                    <a:pt x="284222" y="-211"/>
                    <a:pt x="355347" y="73773"/>
                    <a:pt x="360893" y="188248"/>
                  </a:cubicBezTo>
                  <a:cubicBezTo>
                    <a:pt x="361862" y="207574"/>
                    <a:pt x="346847" y="223993"/>
                    <a:pt x="327376" y="224962"/>
                  </a:cubicBezTo>
                  <a:cubicBezTo>
                    <a:pt x="327376" y="224962"/>
                    <a:pt x="327353" y="224962"/>
                    <a:pt x="327353" y="224962"/>
                  </a:cubicBezTo>
                  <a:lnTo>
                    <a:pt x="35340" y="224962"/>
                  </a:lnTo>
                  <a:close/>
                </a:path>
              </a:pathLst>
            </a:custGeom>
            <a:solidFill>
              <a:srgbClr val="FFFFFF"/>
            </a:solidFill>
            <a:ln w="2420" cap="flat">
              <a:noFill/>
              <a:prstDash val="solid"/>
              <a:miter/>
            </a:ln>
          </p:spPr>
          <p:txBody>
            <a:bodyPr rtlCol="0" anchor="ctr"/>
            <a:lstStyle/>
            <a:p>
              <a:endParaRPr lang="en-US" sz="500" dirty="0"/>
            </a:p>
          </p:txBody>
        </p:sp>
        <p:sp>
          <p:nvSpPr>
            <p:cNvPr id="49" name="Freeform: Shape 48">
              <a:extLst>
                <a:ext uri="{FF2B5EF4-FFF2-40B4-BE49-F238E27FC236}">
                  <a16:creationId xmlns:a16="http://schemas.microsoft.com/office/drawing/2014/main" id="{46AFF0C2-A09F-B92B-9FDC-7C19C57F11BF}"/>
                </a:ext>
              </a:extLst>
            </p:cNvPr>
            <p:cNvSpPr/>
            <p:nvPr/>
          </p:nvSpPr>
          <p:spPr>
            <a:xfrm>
              <a:off x="10889361" y="4020459"/>
              <a:ext cx="375376" cy="244595"/>
            </a:xfrm>
            <a:custGeom>
              <a:avLst/>
              <a:gdLst>
                <a:gd name="connsiteX0" fmla="*/ 187714 w 375376"/>
                <a:gd name="connsiteY0" fmla="*/ 17129 h 244595"/>
                <a:gd name="connsiteX1" fmla="*/ 358157 w 375376"/>
                <a:gd name="connsiteY1" fmla="*/ 199098 h 244595"/>
                <a:gd name="connsiteX2" fmla="*/ 333115 w 375376"/>
                <a:gd name="connsiteY2" fmla="*/ 226996 h 244595"/>
                <a:gd name="connsiteX3" fmla="*/ 333115 w 375376"/>
                <a:gd name="connsiteY3" fmla="*/ 226996 h 244595"/>
                <a:gd name="connsiteX4" fmla="*/ 43694 w 375376"/>
                <a:gd name="connsiteY4" fmla="*/ 226996 h 244595"/>
                <a:gd name="connsiteX5" fmla="*/ 17273 w 375376"/>
                <a:gd name="connsiteY5" fmla="*/ 200454 h 244595"/>
                <a:gd name="connsiteX6" fmla="*/ 17273 w 375376"/>
                <a:gd name="connsiteY6" fmla="*/ 200430 h 244595"/>
                <a:gd name="connsiteX7" fmla="*/ 17273 w 375376"/>
                <a:gd name="connsiteY7" fmla="*/ 199049 h 244595"/>
                <a:gd name="connsiteX8" fmla="*/ 187714 w 375376"/>
                <a:gd name="connsiteY8" fmla="*/ 17129 h 244595"/>
                <a:gd name="connsiteX9" fmla="*/ 187714 w 375376"/>
                <a:gd name="connsiteY9" fmla="*/ -211 h 244595"/>
                <a:gd name="connsiteX10" fmla="*/ 103 w 375376"/>
                <a:gd name="connsiteY10" fmla="*/ 198202 h 244595"/>
                <a:gd name="connsiteX11" fmla="*/ 103 w 375376"/>
                <a:gd name="connsiteY11" fmla="*/ 200502 h 244595"/>
                <a:gd name="connsiteX12" fmla="*/ 43743 w 375376"/>
                <a:gd name="connsiteY12" fmla="*/ 244384 h 244595"/>
                <a:gd name="connsiteX13" fmla="*/ 332244 w 375376"/>
                <a:gd name="connsiteY13" fmla="*/ 244384 h 244595"/>
                <a:gd name="connsiteX14" fmla="*/ 334011 w 375376"/>
                <a:gd name="connsiteY14" fmla="*/ 244384 h 244595"/>
                <a:gd name="connsiteX15" fmla="*/ 375423 w 375376"/>
                <a:gd name="connsiteY15" fmla="*/ 198250 h 244595"/>
                <a:gd name="connsiteX16" fmla="*/ 375423 w 375376"/>
                <a:gd name="connsiteY16" fmla="*/ 198226 h 244595"/>
                <a:gd name="connsiteX17" fmla="*/ 187787 w 375376"/>
                <a:gd name="connsiteY17" fmla="*/ -211 h 2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376" h="244595">
                  <a:moveTo>
                    <a:pt x="187714" y="17129"/>
                  </a:moveTo>
                  <a:cubicBezTo>
                    <a:pt x="290420" y="17129"/>
                    <a:pt x="353143" y="94067"/>
                    <a:pt x="358157" y="199098"/>
                  </a:cubicBezTo>
                  <a:cubicBezTo>
                    <a:pt x="358883" y="213773"/>
                    <a:pt x="347670" y="226245"/>
                    <a:pt x="333115" y="226996"/>
                  </a:cubicBezTo>
                  <a:cubicBezTo>
                    <a:pt x="333115" y="226996"/>
                    <a:pt x="333115" y="226996"/>
                    <a:pt x="333115" y="226996"/>
                  </a:cubicBezTo>
                  <a:lnTo>
                    <a:pt x="43694" y="226996"/>
                  </a:lnTo>
                  <a:cubicBezTo>
                    <a:pt x="29115" y="226996"/>
                    <a:pt x="17298" y="215130"/>
                    <a:pt x="17273" y="200454"/>
                  </a:cubicBezTo>
                  <a:cubicBezTo>
                    <a:pt x="17273" y="200454"/>
                    <a:pt x="17273" y="200430"/>
                    <a:pt x="17273" y="200430"/>
                  </a:cubicBezTo>
                  <a:cubicBezTo>
                    <a:pt x="17273" y="199970"/>
                    <a:pt x="17273" y="199534"/>
                    <a:pt x="17273" y="199049"/>
                  </a:cubicBezTo>
                  <a:cubicBezTo>
                    <a:pt x="22576" y="94091"/>
                    <a:pt x="85203" y="17129"/>
                    <a:pt x="187714" y="17129"/>
                  </a:cubicBezTo>
                  <a:moveTo>
                    <a:pt x="187714" y="-211"/>
                  </a:moveTo>
                  <a:cubicBezTo>
                    <a:pt x="79826" y="-211"/>
                    <a:pt x="6157" y="77672"/>
                    <a:pt x="103" y="198202"/>
                  </a:cubicBezTo>
                  <a:lnTo>
                    <a:pt x="103" y="200502"/>
                  </a:lnTo>
                  <a:cubicBezTo>
                    <a:pt x="175" y="224720"/>
                    <a:pt x="19694" y="244336"/>
                    <a:pt x="43743" y="244384"/>
                  </a:cubicBezTo>
                  <a:lnTo>
                    <a:pt x="332244" y="244384"/>
                  </a:lnTo>
                  <a:lnTo>
                    <a:pt x="334011" y="244384"/>
                  </a:lnTo>
                  <a:cubicBezTo>
                    <a:pt x="358083" y="243149"/>
                    <a:pt x="376634" y="222516"/>
                    <a:pt x="375423" y="198250"/>
                  </a:cubicBezTo>
                  <a:cubicBezTo>
                    <a:pt x="375423" y="198250"/>
                    <a:pt x="375423" y="198226"/>
                    <a:pt x="375423" y="198226"/>
                  </a:cubicBezTo>
                  <a:cubicBezTo>
                    <a:pt x="369757" y="79561"/>
                    <a:pt x="294344" y="-211"/>
                    <a:pt x="187787" y="-211"/>
                  </a:cubicBezTo>
                  <a:close/>
                </a:path>
              </a:pathLst>
            </a:custGeom>
            <a:solidFill>
              <a:srgbClr val="0078D4"/>
            </a:solidFill>
            <a:ln w="2420" cap="flat">
              <a:noFill/>
              <a:prstDash val="solid"/>
              <a:miter/>
            </a:ln>
          </p:spPr>
          <p:txBody>
            <a:bodyPr rtlCol="0" anchor="ctr"/>
            <a:lstStyle/>
            <a:p>
              <a:endParaRPr lang="en-US" sz="500" dirty="0"/>
            </a:p>
          </p:txBody>
        </p:sp>
        <p:sp>
          <p:nvSpPr>
            <p:cNvPr id="50" name="Freeform: Shape 49">
              <a:extLst>
                <a:ext uri="{FF2B5EF4-FFF2-40B4-BE49-F238E27FC236}">
                  <a16:creationId xmlns:a16="http://schemas.microsoft.com/office/drawing/2014/main" id="{A89E6597-836E-B715-E8A7-1E3AEB1715E0}"/>
                </a:ext>
              </a:extLst>
            </p:cNvPr>
            <p:cNvSpPr/>
            <p:nvPr/>
          </p:nvSpPr>
          <p:spPr>
            <a:xfrm>
              <a:off x="11085497" y="4080978"/>
              <a:ext cx="70230" cy="67808"/>
            </a:xfrm>
            <a:custGeom>
              <a:avLst/>
              <a:gdLst>
                <a:gd name="connsiteX0" fmla="*/ 70333 w 70230"/>
                <a:gd name="connsiteY0" fmla="*/ 29383 h 67808"/>
                <a:gd name="connsiteX1" fmla="*/ 103 w 70230"/>
                <a:gd name="connsiteY1" fmla="*/ -211 h 67808"/>
                <a:gd name="connsiteX2" fmla="*/ 103 w 70230"/>
                <a:gd name="connsiteY2" fmla="*/ 53818 h 67808"/>
                <a:gd name="connsiteX3" fmla="*/ 32724 w 70230"/>
                <a:gd name="connsiteY3" fmla="*/ 67598 h 67808"/>
              </a:gdLst>
              <a:ahLst/>
              <a:cxnLst>
                <a:cxn ang="0">
                  <a:pos x="connsiteX0" y="connsiteY0"/>
                </a:cxn>
                <a:cxn ang="0">
                  <a:pos x="connsiteX1" y="connsiteY1"/>
                </a:cxn>
                <a:cxn ang="0">
                  <a:pos x="connsiteX2" y="connsiteY2"/>
                </a:cxn>
                <a:cxn ang="0">
                  <a:pos x="connsiteX3" y="connsiteY3"/>
                </a:cxn>
              </a:cxnLst>
              <a:rect l="l" t="t" r="r" b="b"/>
              <a:pathLst>
                <a:path w="70230" h="67808">
                  <a:moveTo>
                    <a:pt x="70333" y="29383"/>
                  </a:moveTo>
                  <a:cubicBezTo>
                    <a:pt x="50887" y="12067"/>
                    <a:pt x="26185" y="1654"/>
                    <a:pt x="103" y="-211"/>
                  </a:cubicBezTo>
                  <a:lnTo>
                    <a:pt x="103" y="53818"/>
                  </a:lnTo>
                  <a:cubicBezTo>
                    <a:pt x="12043" y="55368"/>
                    <a:pt x="23328" y="60114"/>
                    <a:pt x="32724" y="67598"/>
                  </a:cubicBezTo>
                  <a:close/>
                </a:path>
              </a:pathLst>
            </a:custGeom>
            <a:solidFill>
              <a:srgbClr val="50E6FF"/>
            </a:solidFill>
            <a:ln w="2420" cap="flat">
              <a:noFill/>
              <a:prstDash val="solid"/>
              <a:miter/>
            </a:ln>
          </p:spPr>
          <p:txBody>
            <a:bodyPr rtlCol="0" anchor="ctr"/>
            <a:lstStyle/>
            <a:p>
              <a:endParaRPr lang="en-US" sz="500" dirty="0"/>
            </a:p>
          </p:txBody>
        </p:sp>
        <p:sp>
          <p:nvSpPr>
            <p:cNvPr id="51" name="Freeform: Shape 50">
              <a:extLst>
                <a:ext uri="{FF2B5EF4-FFF2-40B4-BE49-F238E27FC236}">
                  <a16:creationId xmlns:a16="http://schemas.microsoft.com/office/drawing/2014/main" id="{168F9A34-D799-F8FD-724D-318919867D94}"/>
                </a:ext>
              </a:extLst>
            </p:cNvPr>
            <p:cNvSpPr/>
            <p:nvPr/>
          </p:nvSpPr>
          <p:spPr>
            <a:xfrm>
              <a:off x="10995966" y="4080978"/>
              <a:ext cx="72652" cy="67808"/>
            </a:xfrm>
            <a:custGeom>
              <a:avLst/>
              <a:gdLst>
                <a:gd name="connsiteX0" fmla="*/ 103 w 72652"/>
                <a:gd name="connsiteY0" fmla="*/ 29383 h 67808"/>
                <a:gd name="connsiteX1" fmla="*/ 39020 w 72652"/>
                <a:gd name="connsiteY1" fmla="*/ 67598 h 67808"/>
                <a:gd name="connsiteX2" fmla="*/ 72755 w 72652"/>
                <a:gd name="connsiteY2" fmla="*/ 53818 h 67808"/>
                <a:gd name="connsiteX3" fmla="*/ 72755 w 72652"/>
                <a:gd name="connsiteY3" fmla="*/ -211 h 67808"/>
                <a:gd name="connsiteX4" fmla="*/ 103 w 72652"/>
                <a:gd name="connsiteY4" fmla="*/ 29383 h 6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2" h="67808">
                  <a:moveTo>
                    <a:pt x="103" y="29383"/>
                  </a:moveTo>
                  <a:lnTo>
                    <a:pt x="39020" y="67598"/>
                  </a:lnTo>
                  <a:cubicBezTo>
                    <a:pt x="48732" y="60114"/>
                    <a:pt x="60404" y="55368"/>
                    <a:pt x="72755" y="53818"/>
                  </a:cubicBezTo>
                  <a:lnTo>
                    <a:pt x="72755" y="-211"/>
                  </a:lnTo>
                  <a:cubicBezTo>
                    <a:pt x="45777" y="1654"/>
                    <a:pt x="20203" y="12067"/>
                    <a:pt x="103" y="29383"/>
                  </a:cubicBezTo>
                  <a:close/>
                </a:path>
              </a:pathLst>
            </a:custGeom>
            <a:solidFill>
              <a:srgbClr val="50E6FF"/>
            </a:solidFill>
            <a:ln w="2420" cap="flat">
              <a:noFill/>
              <a:prstDash val="solid"/>
              <a:miter/>
            </a:ln>
          </p:spPr>
          <p:txBody>
            <a:bodyPr rtlCol="0" anchor="ctr"/>
            <a:lstStyle/>
            <a:p>
              <a:endParaRPr lang="en-US" sz="500" dirty="0"/>
            </a:p>
          </p:txBody>
        </p:sp>
        <p:sp>
          <p:nvSpPr>
            <p:cNvPr id="52" name="Freeform: Shape 51">
              <a:extLst>
                <a:ext uri="{FF2B5EF4-FFF2-40B4-BE49-F238E27FC236}">
                  <a16:creationId xmlns:a16="http://schemas.microsoft.com/office/drawing/2014/main" id="{F799F10B-7CD4-05CF-4B3D-5DFD272D01B0}"/>
                </a:ext>
              </a:extLst>
            </p:cNvPr>
            <p:cNvSpPr/>
            <p:nvPr/>
          </p:nvSpPr>
          <p:spPr>
            <a:xfrm>
              <a:off x="11129113" y="4122172"/>
              <a:ext cx="67808" cy="75073"/>
            </a:xfrm>
            <a:custGeom>
              <a:avLst/>
              <a:gdLst>
                <a:gd name="connsiteX0" fmla="*/ 103 w 67808"/>
                <a:gd name="connsiteY0" fmla="*/ 39990 h 75073"/>
                <a:gd name="connsiteX1" fmla="*/ 13955 w 67808"/>
                <a:gd name="connsiteY1" fmla="*/ 74863 h 75073"/>
                <a:gd name="connsiteX2" fmla="*/ 67912 w 67808"/>
                <a:gd name="connsiteY2" fmla="*/ 74863 h 75073"/>
                <a:gd name="connsiteX3" fmla="*/ 38342 w 67808"/>
                <a:gd name="connsiteY3" fmla="*/ -211 h 75073"/>
              </a:gdLst>
              <a:ahLst/>
              <a:cxnLst>
                <a:cxn ang="0">
                  <a:pos x="connsiteX0" y="connsiteY0"/>
                </a:cxn>
                <a:cxn ang="0">
                  <a:pos x="connsiteX1" y="connsiteY1"/>
                </a:cxn>
                <a:cxn ang="0">
                  <a:pos x="connsiteX2" y="connsiteY2"/>
                </a:cxn>
                <a:cxn ang="0">
                  <a:pos x="connsiteX3" y="connsiteY3"/>
                </a:cxn>
              </a:cxnLst>
              <a:rect l="l" t="t" r="r" b="b"/>
              <a:pathLst>
                <a:path w="67808" h="75073">
                  <a:moveTo>
                    <a:pt x="103" y="39990"/>
                  </a:moveTo>
                  <a:cubicBezTo>
                    <a:pt x="7659" y="50161"/>
                    <a:pt x="12429" y="62197"/>
                    <a:pt x="13955" y="74863"/>
                  </a:cubicBezTo>
                  <a:lnTo>
                    <a:pt x="67912" y="74863"/>
                  </a:lnTo>
                  <a:cubicBezTo>
                    <a:pt x="66119" y="47255"/>
                    <a:pt x="55754" y="20955"/>
                    <a:pt x="38342" y="-211"/>
                  </a:cubicBezTo>
                  <a:close/>
                </a:path>
              </a:pathLst>
            </a:custGeom>
            <a:solidFill>
              <a:srgbClr val="32BEDD"/>
            </a:solidFill>
            <a:ln w="2420" cap="flat">
              <a:noFill/>
              <a:prstDash val="solid"/>
              <a:miter/>
            </a:ln>
          </p:spPr>
          <p:txBody>
            <a:bodyPr rtlCol="0" anchor="ctr"/>
            <a:lstStyle/>
            <a:p>
              <a:endParaRPr lang="en-US" sz="500" dirty="0"/>
            </a:p>
          </p:txBody>
        </p:sp>
        <p:sp>
          <p:nvSpPr>
            <p:cNvPr id="53" name="Freeform: Shape 52">
              <a:extLst>
                <a:ext uri="{FF2B5EF4-FFF2-40B4-BE49-F238E27FC236}">
                  <a16:creationId xmlns:a16="http://schemas.microsoft.com/office/drawing/2014/main" id="{70A1098D-8E0C-BBC4-5AC0-AFF7311895A7}"/>
                </a:ext>
              </a:extLst>
            </p:cNvPr>
            <p:cNvSpPr/>
            <p:nvPr/>
          </p:nvSpPr>
          <p:spPr>
            <a:xfrm>
              <a:off x="10954748" y="4122172"/>
              <a:ext cx="67808" cy="75073"/>
            </a:xfrm>
            <a:custGeom>
              <a:avLst/>
              <a:gdLst>
                <a:gd name="connsiteX0" fmla="*/ 67912 w 67808"/>
                <a:gd name="connsiteY0" fmla="*/ 39990 h 75073"/>
                <a:gd name="connsiteX1" fmla="*/ 29672 w 67808"/>
                <a:gd name="connsiteY1" fmla="*/ -211 h 75073"/>
                <a:gd name="connsiteX2" fmla="*/ 103 w 67808"/>
                <a:gd name="connsiteY2" fmla="*/ 74863 h 75073"/>
                <a:gd name="connsiteX3" fmla="*/ 54059 w 67808"/>
                <a:gd name="connsiteY3" fmla="*/ 74863 h 75073"/>
                <a:gd name="connsiteX4" fmla="*/ 67912 w 67808"/>
                <a:gd name="connsiteY4" fmla="*/ 39990 h 75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75073">
                  <a:moveTo>
                    <a:pt x="67912" y="39990"/>
                  </a:moveTo>
                  <a:lnTo>
                    <a:pt x="29672" y="-211"/>
                  </a:lnTo>
                  <a:cubicBezTo>
                    <a:pt x="12235" y="20931"/>
                    <a:pt x="1894" y="47255"/>
                    <a:pt x="103" y="74863"/>
                  </a:cubicBezTo>
                  <a:lnTo>
                    <a:pt x="54059" y="74863"/>
                  </a:lnTo>
                  <a:cubicBezTo>
                    <a:pt x="55585" y="62197"/>
                    <a:pt x="60380" y="50161"/>
                    <a:pt x="67912" y="39990"/>
                  </a:cubicBezTo>
                  <a:close/>
                </a:path>
              </a:pathLst>
            </a:custGeom>
            <a:solidFill>
              <a:srgbClr val="50E6FF"/>
            </a:solidFill>
            <a:ln w="2420" cap="flat">
              <a:noFill/>
              <a:prstDash val="solid"/>
              <a:miter/>
            </a:ln>
          </p:spPr>
          <p:txBody>
            <a:bodyPr rtlCol="0" anchor="ctr"/>
            <a:lstStyle/>
            <a:p>
              <a:endParaRPr lang="en-US" sz="500" dirty="0"/>
            </a:p>
          </p:txBody>
        </p:sp>
        <p:sp>
          <p:nvSpPr>
            <p:cNvPr id="54" name="Freeform: Shape 53">
              <a:extLst>
                <a:ext uri="{FF2B5EF4-FFF2-40B4-BE49-F238E27FC236}">
                  <a16:creationId xmlns:a16="http://schemas.microsoft.com/office/drawing/2014/main" id="{88E35EEA-F0C7-30CA-A038-5E2396793F55}"/>
                </a:ext>
              </a:extLst>
            </p:cNvPr>
            <p:cNvSpPr/>
            <p:nvPr/>
          </p:nvSpPr>
          <p:spPr>
            <a:xfrm>
              <a:off x="11068618" y="4141546"/>
              <a:ext cx="101712" cy="62965"/>
            </a:xfrm>
            <a:custGeom>
              <a:avLst/>
              <a:gdLst>
                <a:gd name="connsiteX0" fmla="*/ 100677 w 101712"/>
                <a:gd name="connsiteY0" fmla="*/ 6885 h 62965"/>
                <a:gd name="connsiteX1" fmla="*/ 89610 w 101712"/>
                <a:gd name="connsiteY1" fmla="*/ -211 h 62965"/>
                <a:gd name="connsiteX2" fmla="*/ 84524 w 101712"/>
                <a:gd name="connsiteY2" fmla="*/ 951 h 62965"/>
                <a:gd name="connsiteX3" fmla="*/ 103 w 101712"/>
                <a:gd name="connsiteY3" fmla="*/ 40595 h 62965"/>
                <a:gd name="connsiteX4" fmla="*/ 10274 w 101712"/>
                <a:gd name="connsiteY4" fmla="*/ 62754 h 62965"/>
                <a:gd name="connsiteX5" fmla="*/ 94793 w 101712"/>
                <a:gd name="connsiteY5" fmla="*/ 23086 h 62965"/>
                <a:gd name="connsiteX6" fmla="*/ 100677 w 101712"/>
                <a:gd name="connsiteY6" fmla="*/ 6885 h 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12" h="62965">
                  <a:moveTo>
                    <a:pt x="100677" y="6885"/>
                  </a:moveTo>
                  <a:cubicBezTo>
                    <a:pt x="98692" y="2574"/>
                    <a:pt x="94357" y="-211"/>
                    <a:pt x="89610" y="-211"/>
                  </a:cubicBezTo>
                  <a:cubicBezTo>
                    <a:pt x="87842" y="-211"/>
                    <a:pt x="86123" y="177"/>
                    <a:pt x="84524" y="951"/>
                  </a:cubicBezTo>
                  <a:lnTo>
                    <a:pt x="103" y="40595"/>
                  </a:lnTo>
                  <a:lnTo>
                    <a:pt x="10274" y="62754"/>
                  </a:lnTo>
                  <a:lnTo>
                    <a:pt x="94793" y="23086"/>
                  </a:lnTo>
                  <a:cubicBezTo>
                    <a:pt x="100871" y="20229"/>
                    <a:pt x="103510" y="12988"/>
                    <a:pt x="100677" y="6885"/>
                  </a:cubicBezTo>
                  <a:close/>
                </a:path>
              </a:pathLst>
            </a:custGeom>
            <a:solidFill>
              <a:srgbClr val="E62323"/>
            </a:solidFill>
            <a:ln w="2420" cap="flat">
              <a:noFill/>
              <a:prstDash val="solid"/>
              <a:miter/>
            </a:ln>
          </p:spPr>
          <p:txBody>
            <a:bodyPr rtlCol="0" anchor="ctr"/>
            <a:lstStyle/>
            <a:p>
              <a:endParaRPr lang="en-US" sz="500" dirty="0"/>
            </a:p>
          </p:txBody>
        </p:sp>
        <p:sp>
          <p:nvSpPr>
            <p:cNvPr id="55" name="Freeform: Shape 54">
              <a:extLst>
                <a:ext uri="{FF2B5EF4-FFF2-40B4-BE49-F238E27FC236}">
                  <a16:creationId xmlns:a16="http://schemas.microsoft.com/office/drawing/2014/main" id="{67A956A8-D0A3-E15D-4931-3186B70904FF}"/>
                </a:ext>
              </a:extLst>
            </p:cNvPr>
            <p:cNvSpPr/>
            <p:nvPr/>
          </p:nvSpPr>
          <p:spPr>
            <a:xfrm>
              <a:off x="11049147" y="4163317"/>
              <a:ext cx="55699" cy="55699"/>
            </a:xfrm>
            <a:custGeom>
              <a:avLst/>
              <a:gdLst>
                <a:gd name="connsiteX0" fmla="*/ 55803 w 55699"/>
                <a:gd name="connsiteY0" fmla="*/ 27639 h 55699"/>
                <a:gd name="connsiteX1" fmla="*/ 27953 w 55699"/>
                <a:gd name="connsiteY1" fmla="*/ 55489 h 55699"/>
                <a:gd name="connsiteX2" fmla="*/ 103 w 55699"/>
                <a:gd name="connsiteY2" fmla="*/ 27639 h 55699"/>
                <a:gd name="connsiteX3" fmla="*/ 27953 w 55699"/>
                <a:gd name="connsiteY3" fmla="*/ -211 h 55699"/>
                <a:gd name="connsiteX4" fmla="*/ 55803 w 55699"/>
                <a:gd name="connsiteY4" fmla="*/ 27639 h 55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99" h="55699">
                  <a:moveTo>
                    <a:pt x="55803" y="27639"/>
                  </a:moveTo>
                  <a:cubicBezTo>
                    <a:pt x="55803" y="43017"/>
                    <a:pt x="43331" y="55489"/>
                    <a:pt x="27953" y="55489"/>
                  </a:cubicBezTo>
                  <a:cubicBezTo>
                    <a:pt x="12575" y="55489"/>
                    <a:pt x="103" y="43017"/>
                    <a:pt x="103" y="27639"/>
                  </a:cubicBezTo>
                  <a:cubicBezTo>
                    <a:pt x="103" y="12261"/>
                    <a:pt x="12575" y="-211"/>
                    <a:pt x="27953" y="-211"/>
                  </a:cubicBezTo>
                  <a:cubicBezTo>
                    <a:pt x="43331" y="-211"/>
                    <a:pt x="55803" y="12261"/>
                    <a:pt x="55803" y="27639"/>
                  </a:cubicBezTo>
                  <a:close/>
                </a:path>
              </a:pathLst>
            </a:custGeom>
            <a:solidFill>
              <a:srgbClr val="4F4F4F"/>
            </a:solidFill>
            <a:ln w="2420" cap="flat">
              <a:noFill/>
              <a:prstDash val="solid"/>
              <a:miter/>
            </a:ln>
          </p:spPr>
          <p:txBody>
            <a:bodyPr rtlCol="0" anchor="ctr"/>
            <a:lstStyle/>
            <a:p>
              <a:endParaRPr lang="en-US" sz="500" dirty="0"/>
            </a:p>
          </p:txBody>
        </p:sp>
      </p:grpSp>
      <p:grpSp>
        <p:nvGrpSpPr>
          <p:cNvPr id="213" name="Group 212">
            <a:extLst>
              <a:ext uri="{FF2B5EF4-FFF2-40B4-BE49-F238E27FC236}">
                <a16:creationId xmlns:a16="http://schemas.microsoft.com/office/drawing/2014/main" id="{9254627C-0EEE-62EA-40AA-8659C7A9E271}"/>
              </a:ext>
              <a:ext uri="{C183D7F6-B498-43B3-948B-1728B52AA6E4}">
                <adec:decorative xmlns:adec="http://schemas.microsoft.com/office/drawing/2017/decorative" val="1"/>
              </a:ext>
            </a:extLst>
          </p:cNvPr>
          <p:cNvGrpSpPr/>
          <p:nvPr/>
        </p:nvGrpSpPr>
        <p:grpSpPr>
          <a:xfrm>
            <a:off x="3347806" y="3218831"/>
            <a:ext cx="920868" cy="380211"/>
            <a:chOff x="3348519" y="3819450"/>
            <a:chExt cx="920868" cy="380211"/>
          </a:xfrm>
          <a:effectLst/>
        </p:grpSpPr>
        <p:sp>
          <p:nvSpPr>
            <p:cNvPr id="56" name="Freeform: Shape 55">
              <a:extLst>
                <a:ext uri="{FF2B5EF4-FFF2-40B4-BE49-F238E27FC236}">
                  <a16:creationId xmlns:a16="http://schemas.microsoft.com/office/drawing/2014/main" id="{EEA73857-4177-A05F-D63C-293F8F7D8F51}"/>
                </a:ext>
              </a:extLst>
            </p:cNvPr>
            <p:cNvSpPr/>
            <p:nvPr/>
          </p:nvSpPr>
          <p:spPr>
            <a:xfrm>
              <a:off x="3348519" y="3832482"/>
              <a:ext cx="474659" cy="346310"/>
            </a:xfrm>
            <a:custGeom>
              <a:avLst/>
              <a:gdLst>
                <a:gd name="connsiteX0" fmla="*/ 474763 w 474659"/>
                <a:gd name="connsiteY0" fmla="*/ 237775 h 346310"/>
                <a:gd name="connsiteX1" fmla="*/ 382204 w 474659"/>
                <a:gd name="connsiteY1" fmla="*/ 131993 h 346310"/>
                <a:gd name="connsiteX2" fmla="*/ 243778 w 474659"/>
                <a:gd name="connsiteY2" fmla="*/ -185 h 346310"/>
                <a:gd name="connsiteX3" fmla="*/ 111915 w 474659"/>
                <a:gd name="connsiteY3" fmla="*/ 92108 h 346310"/>
                <a:gd name="connsiteX4" fmla="*/ 103 w 474659"/>
                <a:gd name="connsiteY4" fmla="*/ 218474 h 346310"/>
                <a:gd name="connsiteX5" fmla="*/ 133807 w 474659"/>
                <a:gd name="connsiteY5" fmla="*/ 345881 h 346310"/>
                <a:gd name="connsiteX6" fmla="*/ 145407 w 474659"/>
                <a:gd name="connsiteY6" fmla="*/ 345881 h 346310"/>
                <a:gd name="connsiteX7" fmla="*/ 361910 w 474659"/>
                <a:gd name="connsiteY7" fmla="*/ 345881 h 346310"/>
                <a:gd name="connsiteX8" fmla="*/ 367698 w 474659"/>
                <a:gd name="connsiteY8" fmla="*/ 345881 h 346310"/>
                <a:gd name="connsiteX9" fmla="*/ 474763 w 474659"/>
                <a:gd name="connsiteY9" fmla="*/ 237775 h 34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659" h="346310">
                  <a:moveTo>
                    <a:pt x="474763" y="237775"/>
                  </a:moveTo>
                  <a:cubicBezTo>
                    <a:pt x="473818" y="184594"/>
                    <a:pt x="434683" y="139864"/>
                    <a:pt x="382204" y="131993"/>
                  </a:cubicBezTo>
                  <a:cubicBezTo>
                    <a:pt x="380049" y="57331"/>
                    <a:pt x="318270" y="-1638"/>
                    <a:pt x="243778" y="-185"/>
                  </a:cubicBezTo>
                  <a:cubicBezTo>
                    <a:pt x="184687" y="-790"/>
                    <a:pt x="131724" y="36262"/>
                    <a:pt x="111915" y="92108"/>
                  </a:cubicBezTo>
                  <a:cubicBezTo>
                    <a:pt x="48393" y="100269"/>
                    <a:pt x="636" y="154225"/>
                    <a:pt x="103" y="218474"/>
                  </a:cubicBezTo>
                  <a:cubicBezTo>
                    <a:pt x="2670" y="290326"/>
                    <a:pt x="62075" y="346971"/>
                    <a:pt x="133807" y="345881"/>
                  </a:cubicBezTo>
                  <a:lnTo>
                    <a:pt x="145407" y="345881"/>
                  </a:lnTo>
                  <a:lnTo>
                    <a:pt x="361910" y="345881"/>
                  </a:lnTo>
                  <a:cubicBezTo>
                    <a:pt x="363823" y="346172"/>
                    <a:pt x="365785" y="346172"/>
                    <a:pt x="367698" y="345881"/>
                  </a:cubicBezTo>
                  <a:cubicBezTo>
                    <a:pt x="426716" y="344888"/>
                    <a:pt x="474206" y="296962"/>
                    <a:pt x="474763" y="237775"/>
                  </a:cubicBezTo>
                  <a:close/>
                </a:path>
              </a:pathLst>
            </a:custGeom>
            <a:gradFill>
              <a:gsLst>
                <a:gs pos="0">
                  <a:srgbClr val="5EA0EF"/>
                </a:gs>
                <a:gs pos="18000">
                  <a:srgbClr val="5EA0EF"/>
                </a:gs>
                <a:gs pos="100000">
                  <a:srgbClr val="0078D4"/>
                </a:gs>
              </a:gsLst>
              <a:lin ang="5400000" scaled="1"/>
            </a:gradFill>
            <a:ln w="2420" cap="flat">
              <a:noFill/>
              <a:prstDash val="solid"/>
              <a:miter/>
            </a:ln>
          </p:spPr>
          <p:txBody>
            <a:bodyPr rtlCol="0" anchor="ctr"/>
            <a:lstStyle/>
            <a:p>
              <a:endParaRPr lang="en-US" sz="500" dirty="0"/>
            </a:p>
          </p:txBody>
        </p:sp>
        <p:sp>
          <p:nvSpPr>
            <p:cNvPr id="57" name="Freeform: Shape 56">
              <a:extLst>
                <a:ext uri="{FF2B5EF4-FFF2-40B4-BE49-F238E27FC236}">
                  <a16:creationId xmlns:a16="http://schemas.microsoft.com/office/drawing/2014/main" id="{CB63CD48-E32F-6957-E765-99259BF14327}"/>
                </a:ext>
              </a:extLst>
            </p:cNvPr>
            <p:cNvSpPr/>
            <p:nvPr/>
          </p:nvSpPr>
          <p:spPr>
            <a:xfrm>
              <a:off x="3467190" y="3905149"/>
              <a:ext cx="217951" cy="220369"/>
            </a:xfrm>
            <a:custGeom>
              <a:avLst/>
              <a:gdLst>
                <a:gd name="connsiteX0" fmla="*/ 206525 w 217951"/>
                <a:gd name="connsiteY0" fmla="*/ 39105 h 220369"/>
                <a:gd name="connsiteX1" fmla="*/ 95755 w 217951"/>
                <a:gd name="connsiteY1" fmla="*/ 11473 h 220369"/>
                <a:gd name="connsiteX2" fmla="*/ 59066 w 217951"/>
                <a:gd name="connsiteY2" fmla="*/ 61627 h 220369"/>
                <a:gd name="connsiteX3" fmla="*/ 67736 w 217951"/>
                <a:gd name="connsiteY3" fmla="*/ 121710 h 220369"/>
                <a:gd name="connsiteX4" fmla="*/ 6224 w 217951"/>
                <a:gd name="connsiteY4" fmla="*/ 184409 h 220369"/>
                <a:gd name="connsiteX5" fmla="*/ 6151 w 217951"/>
                <a:gd name="connsiteY5" fmla="*/ 214002 h 220369"/>
                <a:gd name="connsiteX6" fmla="*/ 6224 w 217951"/>
                <a:gd name="connsiteY6" fmla="*/ 214099 h 220369"/>
                <a:gd name="connsiteX7" fmla="*/ 20948 w 217951"/>
                <a:gd name="connsiteY7" fmla="*/ 220154 h 220369"/>
                <a:gd name="connsiteX8" fmla="*/ 35672 w 217951"/>
                <a:gd name="connsiteY8" fmla="*/ 214099 h 220369"/>
                <a:gd name="connsiteX9" fmla="*/ 96918 w 217951"/>
                <a:gd name="connsiteY9" fmla="*/ 151594 h 220369"/>
                <a:gd name="connsiteX10" fmla="*/ 118205 w 217951"/>
                <a:gd name="connsiteY10" fmla="*/ 160337 h 220369"/>
                <a:gd name="connsiteX11" fmla="*/ 215825 w 217951"/>
                <a:gd name="connsiteY11" fmla="*/ 100084 h 220369"/>
                <a:gd name="connsiteX12" fmla="*/ 206525 w 217951"/>
                <a:gd name="connsiteY12" fmla="*/ 39105 h 220369"/>
                <a:gd name="connsiteX13" fmla="*/ 192310 w 217951"/>
                <a:gd name="connsiteY13" fmla="*/ 94708 h 220369"/>
                <a:gd name="connsiteX14" fmla="*/ 137385 w 217951"/>
                <a:gd name="connsiteY14" fmla="*/ 138372 h 220369"/>
                <a:gd name="connsiteX15" fmla="*/ 123969 w 217951"/>
                <a:gd name="connsiteY15" fmla="*/ 136507 h 220369"/>
                <a:gd name="connsiteX16" fmla="*/ 105588 w 217951"/>
                <a:gd name="connsiteY16" fmla="*/ 128055 h 220369"/>
                <a:gd name="connsiteX17" fmla="*/ 90863 w 217951"/>
                <a:gd name="connsiteY17" fmla="*/ 113210 h 220369"/>
                <a:gd name="connsiteX18" fmla="*/ 82702 w 217951"/>
                <a:gd name="connsiteY18" fmla="*/ 67415 h 220369"/>
                <a:gd name="connsiteX19" fmla="*/ 137385 w 217951"/>
                <a:gd name="connsiteY19" fmla="*/ 23509 h 220369"/>
                <a:gd name="connsiteX20" fmla="*/ 151043 w 217951"/>
                <a:gd name="connsiteY20" fmla="*/ 25059 h 220369"/>
                <a:gd name="connsiteX21" fmla="*/ 185747 w 217951"/>
                <a:gd name="connsiteY21" fmla="*/ 51528 h 220369"/>
                <a:gd name="connsiteX22" fmla="*/ 192310 w 217951"/>
                <a:gd name="connsiteY22" fmla="*/ 94708 h 22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51" h="220369">
                  <a:moveTo>
                    <a:pt x="206525" y="39105"/>
                  </a:moveTo>
                  <a:cubicBezTo>
                    <a:pt x="183495" y="672"/>
                    <a:pt x="133922" y="-11703"/>
                    <a:pt x="95755" y="11473"/>
                  </a:cubicBezTo>
                  <a:cubicBezTo>
                    <a:pt x="77399" y="22589"/>
                    <a:pt x="64176" y="40655"/>
                    <a:pt x="59066" y="61627"/>
                  </a:cubicBezTo>
                  <a:cubicBezTo>
                    <a:pt x="54368" y="82018"/>
                    <a:pt x="57468" y="103475"/>
                    <a:pt x="67736" y="121710"/>
                  </a:cubicBezTo>
                  <a:lnTo>
                    <a:pt x="6224" y="184409"/>
                  </a:lnTo>
                  <a:cubicBezTo>
                    <a:pt x="-1913" y="192570"/>
                    <a:pt x="-1937" y="205817"/>
                    <a:pt x="6151" y="214002"/>
                  </a:cubicBezTo>
                  <a:cubicBezTo>
                    <a:pt x="6175" y="214051"/>
                    <a:pt x="6200" y="214051"/>
                    <a:pt x="6224" y="214099"/>
                  </a:cubicBezTo>
                  <a:cubicBezTo>
                    <a:pt x="10123" y="218022"/>
                    <a:pt x="15426" y="220202"/>
                    <a:pt x="20948" y="220154"/>
                  </a:cubicBezTo>
                  <a:cubicBezTo>
                    <a:pt x="26470" y="220275"/>
                    <a:pt x="31797" y="218071"/>
                    <a:pt x="35672" y="214099"/>
                  </a:cubicBezTo>
                  <a:lnTo>
                    <a:pt x="96918" y="151594"/>
                  </a:lnTo>
                  <a:cubicBezTo>
                    <a:pt x="103553" y="155493"/>
                    <a:pt x="110722" y="158424"/>
                    <a:pt x="118205" y="160337"/>
                  </a:cubicBezTo>
                  <a:cubicBezTo>
                    <a:pt x="161675" y="170871"/>
                    <a:pt x="205387" y="143869"/>
                    <a:pt x="215825" y="100084"/>
                  </a:cubicBezTo>
                  <a:cubicBezTo>
                    <a:pt x="220765" y="79330"/>
                    <a:pt x="217423" y="57413"/>
                    <a:pt x="206525" y="39105"/>
                  </a:cubicBezTo>
                  <a:close/>
                  <a:moveTo>
                    <a:pt x="192310" y="94708"/>
                  </a:moveTo>
                  <a:cubicBezTo>
                    <a:pt x="186159" y="120233"/>
                    <a:pt x="163491" y="138251"/>
                    <a:pt x="137385" y="138372"/>
                  </a:cubicBezTo>
                  <a:cubicBezTo>
                    <a:pt x="132857" y="138420"/>
                    <a:pt x="128328" y="137766"/>
                    <a:pt x="123969" y="136507"/>
                  </a:cubicBezTo>
                  <a:cubicBezTo>
                    <a:pt x="117333" y="135005"/>
                    <a:pt x="111061" y="132148"/>
                    <a:pt x="105588" y="128055"/>
                  </a:cubicBezTo>
                  <a:cubicBezTo>
                    <a:pt x="99800" y="124083"/>
                    <a:pt x="94811" y="119046"/>
                    <a:pt x="90863" y="113210"/>
                  </a:cubicBezTo>
                  <a:cubicBezTo>
                    <a:pt x="81855" y="99794"/>
                    <a:pt x="78900" y="83156"/>
                    <a:pt x="82702" y="67415"/>
                  </a:cubicBezTo>
                  <a:cubicBezTo>
                    <a:pt x="88563" y="41793"/>
                    <a:pt x="111230" y="23557"/>
                    <a:pt x="137385" y="23509"/>
                  </a:cubicBezTo>
                  <a:cubicBezTo>
                    <a:pt x="141986" y="23509"/>
                    <a:pt x="146563" y="24017"/>
                    <a:pt x="151043" y="25059"/>
                  </a:cubicBezTo>
                  <a:cubicBezTo>
                    <a:pt x="165622" y="28958"/>
                    <a:pt x="178094" y="38499"/>
                    <a:pt x="185747" y="51528"/>
                  </a:cubicBezTo>
                  <a:cubicBezTo>
                    <a:pt x="193593" y="64436"/>
                    <a:pt x="195967" y="79984"/>
                    <a:pt x="192310" y="94708"/>
                  </a:cubicBezTo>
                  <a:close/>
                </a:path>
              </a:pathLst>
            </a:custGeom>
            <a:solidFill>
              <a:srgbClr val="F2F2F2"/>
            </a:solidFill>
            <a:ln w="2420" cap="flat">
              <a:noFill/>
              <a:prstDash val="solid"/>
              <a:miter/>
            </a:ln>
          </p:spPr>
          <p:txBody>
            <a:bodyPr rtlCol="0" anchor="ctr"/>
            <a:lstStyle/>
            <a:p>
              <a:endParaRPr lang="en-US" sz="500" dirty="0"/>
            </a:p>
          </p:txBody>
        </p:sp>
        <p:sp>
          <p:nvSpPr>
            <p:cNvPr id="58" name="Freeform: Shape 57">
              <a:extLst>
                <a:ext uri="{FF2B5EF4-FFF2-40B4-BE49-F238E27FC236}">
                  <a16:creationId xmlns:a16="http://schemas.microsoft.com/office/drawing/2014/main" id="{AAFB953F-7C27-CB21-4F06-7DB387F65230}"/>
                </a:ext>
              </a:extLst>
            </p:cNvPr>
            <p:cNvSpPr/>
            <p:nvPr/>
          </p:nvSpPr>
          <p:spPr>
            <a:xfrm>
              <a:off x="3547101" y="3929353"/>
              <a:ext cx="113821" cy="113821"/>
            </a:xfrm>
            <a:custGeom>
              <a:avLst/>
              <a:gdLst>
                <a:gd name="connsiteX0" fmla="*/ 113924 w 113821"/>
                <a:gd name="connsiteY0" fmla="*/ 56700 h 113821"/>
                <a:gd name="connsiteX1" fmla="*/ 57014 w 113821"/>
                <a:gd name="connsiteY1" fmla="*/ 113610 h 113821"/>
                <a:gd name="connsiteX2" fmla="*/ 103 w 113821"/>
                <a:gd name="connsiteY2" fmla="*/ 56700 h 113821"/>
                <a:gd name="connsiteX3" fmla="*/ 57014 w 113821"/>
                <a:gd name="connsiteY3" fmla="*/ -211 h 113821"/>
                <a:gd name="connsiteX4" fmla="*/ 113924 w 113821"/>
                <a:gd name="connsiteY4" fmla="*/ 56700 h 1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21" h="113821">
                  <a:moveTo>
                    <a:pt x="113924" y="56700"/>
                  </a:moveTo>
                  <a:cubicBezTo>
                    <a:pt x="113924" y="88134"/>
                    <a:pt x="88448" y="113610"/>
                    <a:pt x="57014" y="113610"/>
                  </a:cubicBezTo>
                  <a:cubicBezTo>
                    <a:pt x="25580" y="113610"/>
                    <a:pt x="103" y="88134"/>
                    <a:pt x="103" y="56700"/>
                  </a:cubicBezTo>
                  <a:cubicBezTo>
                    <a:pt x="103" y="25290"/>
                    <a:pt x="25580" y="-211"/>
                    <a:pt x="57014" y="-211"/>
                  </a:cubicBezTo>
                  <a:cubicBezTo>
                    <a:pt x="88448" y="-211"/>
                    <a:pt x="113924" y="25290"/>
                    <a:pt x="113924" y="56700"/>
                  </a:cubicBezTo>
                  <a:close/>
                </a:path>
              </a:pathLst>
            </a:custGeom>
            <a:solidFill>
              <a:srgbClr val="83B9F9"/>
            </a:solidFill>
            <a:ln w="2420" cap="flat">
              <a:noFill/>
              <a:prstDash val="solid"/>
              <a:miter/>
            </a:ln>
          </p:spPr>
          <p:txBody>
            <a:bodyPr rtlCol="0" anchor="ctr"/>
            <a:lstStyle/>
            <a:p>
              <a:endParaRPr lang="en-US" sz="500" dirty="0"/>
            </a:p>
          </p:txBody>
        </p:sp>
        <p:pic>
          <p:nvPicPr>
            <p:cNvPr id="59" name="Picture 58">
              <a:extLst>
                <a:ext uri="{FF2B5EF4-FFF2-40B4-BE49-F238E27FC236}">
                  <a16:creationId xmlns:a16="http://schemas.microsoft.com/office/drawing/2014/main" id="{ABB4EEB9-1CB0-161E-6C82-1A3C159E7D82}"/>
                </a:ext>
              </a:extLst>
            </p:cNvPr>
            <p:cNvPicPr>
              <a:picLocks noChangeAspect="1"/>
            </p:cNvPicPr>
            <p:nvPr/>
          </p:nvPicPr>
          <p:blipFill>
            <a:blip r:embed="rId5"/>
            <a:stretch>
              <a:fillRect/>
            </a:stretch>
          </p:blipFill>
          <p:spPr>
            <a:xfrm>
              <a:off x="3894018" y="3819450"/>
              <a:ext cx="375369" cy="380211"/>
            </a:xfrm>
            <a:custGeom>
              <a:avLst/>
              <a:gdLst>
                <a:gd name="connsiteX0" fmla="*/ 1366 w 375369"/>
                <a:gd name="connsiteY0" fmla="*/ 1201 h 380211"/>
                <a:gd name="connsiteX1" fmla="*/ 376735 w 375369"/>
                <a:gd name="connsiteY1" fmla="*/ 1201 h 380211"/>
                <a:gd name="connsiteX2" fmla="*/ 376735 w 375369"/>
                <a:gd name="connsiteY2" fmla="*/ 381412 h 380211"/>
                <a:gd name="connsiteX3" fmla="*/ 1366 w 375369"/>
                <a:gd name="connsiteY3" fmla="*/ 381412 h 380211"/>
              </a:gdLst>
              <a:ahLst/>
              <a:cxnLst>
                <a:cxn ang="0">
                  <a:pos x="connsiteX0" y="connsiteY0"/>
                </a:cxn>
                <a:cxn ang="0">
                  <a:pos x="connsiteX1" y="connsiteY1"/>
                </a:cxn>
                <a:cxn ang="0">
                  <a:pos x="connsiteX2" y="connsiteY2"/>
                </a:cxn>
                <a:cxn ang="0">
                  <a:pos x="connsiteX3" y="connsiteY3"/>
                </a:cxn>
              </a:cxnLst>
              <a:rect l="l" t="t" r="r" b="b"/>
              <a:pathLst>
                <a:path w="375369" h="380211">
                  <a:moveTo>
                    <a:pt x="1366" y="1201"/>
                  </a:moveTo>
                  <a:lnTo>
                    <a:pt x="376735" y="1201"/>
                  </a:lnTo>
                  <a:lnTo>
                    <a:pt x="376735" y="381412"/>
                  </a:lnTo>
                  <a:lnTo>
                    <a:pt x="1366" y="381412"/>
                  </a:lnTo>
                  <a:close/>
                </a:path>
              </a:pathLst>
            </a:custGeom>
          </p:spPr>
        </p:pic>
      </p:grpSp>
      <p:grpSp>
        <p:nvGrpSpPr>
          <p:cNvPr id="212" name="Group 211">
            <a:extLst>
              <a:ext uri="{FF2B5EF4-FFF2-40B4-BE49-F238E27FC236}">
                <a16:creationId xmlns:a16="http://schemas.microsoft.com/office/drawing/2014/main" id="{3ED5634B-7051-AE22-A2B8-1A7C9863FABD}"/>
              </a:ext>
              <a:ext uri="{C183D7F6-B498-43B3-948B-1728B52AA6E4}">
                <adec:decorative xmlns:adec="http://schemas.microsoft.com/office/drawing/2017/decorative" val="1"/>
              </a:ext>
            </a:extLst>
          </p:cNvPr>
          <p:cNvGrpSpPr/>
          <p:nvPr/>
        </p:nvGrpSpPr>
        <p:grpSpPr>
          <a:xfrm>
            <a:off x="4544011" y="3195822"/>
            <a:ext cx="899335" cy="426228"/>
            <a:chOff x="4547277" y="3796169"/>
            <a:chExt cx="899335" cy="426228"/>
          </a:xfrm>
          <a:effectLst/>
        </p:grpSpPr>
        <p:sp>
          <p:nvSpPr>
            <p:cNvPr id="60" name="Freeform: Shape 59">
              <a:extLst>
                <a:ext uri="{FF2B5EF4-FFF2-40B4-BE49-F238E27FC236}">
                  <a16:creationId xmlns:a16="http://schemas.microsoft.com/office/drawing/2014/main" id="{FF1FE2E9-8768-B553-E318-AA2B5DF8EC22}"/>
                </a:ext>
              </a:extLst>
            </p:cNvPr>
            <p:cNvSpPr/>
            <p:nvPr/>
          </p:nvSpPr>
          <p:spPr>
            <a:xfrm>
              <a:off x="4886319" y="3934318"/>
              <a:ext cx="19373" cy="16952"/>
            </a:xfrm>
            <a:custGeom>
              <a:avLst/>
              <a:gdLst>
                <a:gd name="connsiteX0" fmla="*/ 19477 w 19373"/>
                <a:gd name="connsiteY0" fmla="*/ 8265 h 16952"/>
                <a:gd name="connsiteX1" fmla="*/ 9790 w 19373"/>
                <a:gd name="connsiteY1" fmla="*/ 16741 h 16952"/>
                <a:gd name="connsiteX2" fmla="*/ 103 w 19373"/>
                <a:gd name="connsiteY2" fmla="*/ 8265 h 16952"/>
                <a:gd name="connsiteX3" fmla="*/ 9790 w 19373"/>
                <a:gd name="connsiteY3" fmla="*/ -211 h 16952"/>
                <a:gd name="connsiteX4" fmla="*/ 19477 w 19373"/>
                <a:gd name="connsiteY4" fmla="*/ 8265 h 16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 h="16952">
                  <a:moveTo>
                    <a:pt x="19477" y="8265"/>
                  </a:moveTo>
                  <a:cubicBezTo>
                    <a:pt x="19477" y="12939"/>
                    <a:pt x="15142" y="16741"/>
                    <a:pt x="9790" y="16741"/>
                  </a:cubicBezTo>
                  <a:cubicBezTo>
                    <a:pt x="4438" y="16741"/>
                    <a:pt x="103" y="12939"/>
                    <a:pt x="103" y="8265"/>
                  </a:cubicBezTo>
                  <a:cubicBezTo>
                    <a:pt x="103" y="3567"/>
                    <a:pt x="4438" y="-211"/>
                    <a:pt x="9790" y="-211"/>
                  </a:cubicBezTo>
                  <a:cubicBezTo>
                    <a:pt x="15142" y="-211"/>
                    <a:pt x="19477" y="3567"/>
                    <a:pt x="19477" y="8265"/>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61" name="Freeform: Shape 60">
              <a:extLst>
                <a:ext uri="{FF2B5EF4-FFF2-40B4-BE49-F238E27FC236}">
                  <a16:creationId xmlns:a16="http://schemas.microsoft.com/office/drawing/2014/main" id="{DDD7F3D7-DC53-7D1C-BF65-434AE4F4196D}"/>
                </a:ext>
              </a:extLst>
            </p:cNvPr>
            <p:cNvSpPr/>
            <p:nvPr/>
          </p:nvSpPr>
          <p:spPr>
            <a:xfrm>
              <a:off x="4886319" y="4074657"/>
              <a:ext cx="19373" cy="19373"/>
            </a:xfrm>
            <a:custGeom>
              <a:avLst/>
              <a:gdLst>
                <a:gd name="connsiteX0" fmla="*/ 19477 w 19373"/>
                <a:gd name="connsiteY0" fmla="*/ 9476 h 19373"/>
                <a:gd name="connsiteX1" fmla="*/ 9790 w 19373"/>
                <a:gd name="connsiteY1" fmla="*/ 19163 h 19373"/>
                <a:gd name="connsiteX2" fmla="*/ 103 w 19373"/>
                <a:gd name="connsiteY2" fmla="*/ 9476 h 19373"/>
                <a:gd name="connsiteX3" fmla="*/ 9790 w 19373"/>
                <a:gd name="connsiteY3" fmla="*/ -211 h 19373"/>
                <a:gd name="connsiteX4" fmla="*/ 19477 w 19373"/>
                <a:gd name="connsiteY4" fmla="*/ 9476 h 19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 h="19373">
                  <a:moveTo>
                    <a:pt x="19477" y="9476"/>
                  </a:moveTo>
                  <a:cubicBezTo>
                    <a:pt x="19477" y="14828"/>
                    <a:pt x="15142" y="19163"/>
                    <a:pt x="9790" y="19163"/>
                  </a:cubicBezTo>
                  <a:cubicBezTo>
                    <a:pt x="4438" y="19163"/>
                    <a:pt x="103" y="14828"/>
                    <a:pt x="103" y="9476"/>
                  </a:cubicBezTo>
                  <a:cubicBezTo>
                    <a:pt x="103" y="4124"/>
                    <a:pt x="4438" y="-211"/>
                    <a:pt x="9790" y="-211"/>
                  </a:cubicBezTo>
                  <a:cubicBezTo>
                    <a:pt x="15142" y="-211"/>
                    <a:pt x="19477" y="4124"/>
                    <a:pt x="19477" y="9476"/>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62" name="Freeform: Shape 61">
              <a:extLst>
                <a:ext uri="{FF2B5EF4-FFF2-40B4-BE49-F238E27FC236}">
                  <a16:creationId xmlns:a16="http://schemas.microsoft.com/office/drawing/2014/main" id="{29600329-3BF9-ACDC-E673-C3CF78B3D7EA}"/>
                </a:ext>
              </a:extLst>
            </p:cNvPr>
            <p:cNvSpPr/>
            <p:nvPr/>
          </p:nvSpPr>
          <p:spPr>
            <a:xfrm>
              <a:off x="4547277" y="3796169"/>
              <a:ext cx="104138" cy="426224"/>
            </a:xfrm>
            <a:custGeom>
              <a:avLst/>
              <a:gdLst>
                <a:gd name="connsiteX0" fmla="*/ 103 w 104138"/>
                <a:gd name="connsiteY0" fmla="*/ 374856 h 426224"/>
                <a:gd name="connsiteX1" fmla="*/ 2186 w 104138"/>
                <a:gd name="connsiteY1" fmla="*/ 378537 h 426224"/>
                <a:gd name="connsiteX2" fmla="*/ 31513 w 104138"/>
                <a:gd name="connsiteY2" fmla="*/ 395949 h 426224"/>
                <a:gd name="connsiteX3" fmla="*/ 81328 w 104138"/>
                <a:gd name="connsiteY3" fmla="*/ 425422 h 426224"/>
                <a:gd name="connsiteX4" fmla="*/ 86898 w 104138"/>
                <a:gd name="connsiteY4" fmla="*/ 423969 h 426224"/>
                <a:gd name="connsiteX5" fmla="*/ 86898 w 104138"/>
                <a:gd name="connsiteY5" fmla="*/ 423969 h 426224"/>
                <a:gd name="connsiteX6" fmla="*/ 86898 w 104138"/>
                <a:gd name="connsiteY6" fmla="*/ 423969 h 426224"/>
                <a:gd name="connsiteX7" fmla="*/ 103705 w 104138"/>
                <a:gd name="connsiteY7" fmla="*/ 394084 h 426224"/>
                <a:gd name="connsiteX8" fmla="*/ 102203 w 104138"/>
                <a:gd name="connsiteY8" fmla="*/ 388272 h 426224"/>
                <a:gd name="connsiteX9" fmla="*/ 43888 w 104138"/>
                <a:gd name="connsiteY9" fmla="*/ 353859 h 426224"/>
                <a:gd name="connsiteX10" fmla="*/ 41829 w 104138"/>
                <a:gd name="connsiteY10" fmla="*/ 350178 h 426224"/>
                <a:gd name="connsiteX11" fmla="*/ 41829 w 104138"/>
                <a:gd name="connsiteY11" fmla="*/ 75820 h 426224"/>
                <a:gd name="connsiteX12" fmla="*/ 43888 w 104138"/>
                <a:gd name="connsiteY12" fmla="*/ 72139 h 426224"/>
                <a:gd name="connsiteX13" fmla="*/ 102203 w 104138"/>
                <a:gd name="connsiteY13" fmla="*/ 37508 h 426224"/>
                <a:gd name="connsiteX14" fmla="*/ 103705 w 104138"/>
                <a:gd name="connsiteY14" fmla="*/ 31745 h 426224"/>
                <a:gd name="connsiteX15" fmla="*/ 86946 w 104138"/>
                <a:gd name="connsiteY15" fmla="*/ 1885 h 426224"/>
                <a:gd name="connsiteX16" fmla="*/ 81352 w 104138"/>
                <a:gd name="connsiteY16" fmla="*/ 335 h 426224"/>
                <a:gd name="connsiteX17" fmla="*/ 81352 w 104138"/>
                <a:gd name="connsiteY17" fmla="*/ 335 h 426224"/>
                <a:gd name="connsiteX18" fmla="*/ 32506 w 104138"/>
                <a:gd name="connsiteY18" fmla="*/ 29323 h 426224"/>
                <a:gd name="connsiteX19" fmla="*/ 2186 w 104138"/>
                <a:gd name="connsiteY19" fmla="*/ 47341 h 426224"/>
                <a:gd name="connsiteX20" fmla="*/ 103 w 104138"/>
                <a:gd name="connsiteY20" fmla="*/ 51022 h 4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138" h="426224">
                  <a:moveTo>
                    <a:pt x="103" y="374856"/>
                  </a:moveTo>
                  <a:cubicBezTo>
                    <a:pt x="127" y="376381"/>
                    <a:pt x="902" y="377762"/>
                    <a:pt x="2186" y="378537"/>
                  </a:cubicBezTo>
                  <a:lnTo>
                    <a:pt x="31513" y="395949"/>
                  </a:lnTo>
                  <a:lnTo>
                    <a:pt x="81328" y="425422"/>
                  </a:lnTo>
                  <a:cubicBezTo>
                    <a:pt x="83265" y="426608"/>
                    <a:pt x="85760" y="425954"/>
                    <a:pt x="86898" y="423969"/>
                  </a:cubicBezTo>
                  <a:lnTo>
                    <a:pt x="86898" y="423969"/>
                  </a:lnTo>
                  <a:lnTo>
                    <a:pt x="86898" y="423969"/>
                  </a:lnTo>
                  <a:lnTo>
                    <a:pt x="103705" y="394084"/>
                  </a:lnTo>
                  <a:cubicBezTo>
                    <a:pt x="104819" y="392050"/>
                    <a:pt x="104141" y="389507"/>
                    <a:pt x="102203" y="388272"/>
                  </a:cubicBezTo>
                  <a:lnTo>
                    <a:pt x="43888" y="353859"/>
                  </a:lnTo>
                  <a:cubicBezTo>
                    <a:pt x="42605" y="353133"/>
                    <a:pt x="41805" y="351704"/>
                    <a:pt x="41829" y="350178"/>
                  </a:cubicBezTo>
                  <a:lnTo>
                    <a:pt x="41829" y="75820"/>
                  </a:lnTo>
                  <a:cubicBezTo>
                    <a:pt x="41805" y="74319"/>
                    <a:pt x="42605" y="72938"/>
                    <a:pt x="43888" y="72139"/>
                  </a:cubicBezTo>
                  <a:lnTo>
                    <a:pt x="102203" y="37508"/>
                  </a:lnTo>
                  <a:cubicBezTo>
                    <a:pt x="104141" y="36346"/>
                    <a:pt x="104819" y="33779"/>
                    <a:pt x="103705" y="31745"/>
                  </a:cubicBezTo>
                  <a:lnTo>
                    <a:pt x="86946" y="1885"/>
                  </a:lnTo>
                  <a:cubicBezTo>
                    <a:pt x="85832" y="-101"/>
                    <a:pt x="83338" y="-804"/>
                    <a:pt x="81352" y="335"/>
                  </a:cubicBezTo>
                  <a:lnTo>
                    <a:pt x="81352" y="335"/>
                  </a:lnTo>
                  <a:lnTo>
                    <a:pt x="32506" y="29323"/>
                  </a:lnTo>
                  <a:lnTo>
                    <a:pt x="2186" y="47341"/>
                  </a:lnTo>
                  <a:cubicBezTo>
                    <a:pt x="902" y="48115"/>
                    <a:pt x="103" y="49496"/>
                    <a:pt x="103" y="51022"/>
                  </a:cubicBezTo>
                  <a:close/>
                </a:path>
              </a:pathLst>
            </a:custGeom>
            <a:solidFill>
              <a:srgbClr val="949494"/>
            </a:solidFill>
            <a:ln w="2420" cap="flat">
              <a:noFill/>
              <a:prstDash val="solid"/>
              <a:miter/>
            </a:ln>
          </p:spPr>
          <p:txBody>
            <a:bodyPr rtlCol="0" anchor="ctr"/>
            <a:lstStyle/>
            <a:p>
              <a:endParaRPr lang="en-US" sz="500" dirty="0"/>
            </a:p>
          </p:txBody>
        </p:sp>
        <p:sp>
          <p:nvSpPr>
            <p:cNvPr id="63" name="Freeform: Shape 62">
              <a:extLst>
                <a:ext uri="{FF2B5EF4-FFF2-40B4-BE49-F238E27FC236}">
                  <a16:creationId xmlns:a16="http://schemas.microsoft.com/office/drawing/2014/main" id="{9DFD3D8B-5AAB-D885-44B6-8E5C68ECECB9}"/>
                </a:ext>
              </a:extLst>
            </p:cNvPr>
            <p:cNvSpPr/>
            <p:nvPr/>
          </p:nvSpPr>
          <p:spPr>
            <a:xfrm>
              <a:off x="4547277" y="3796181"/>
              <a:ext cx="104145" cy="75074"/>
            </a:xfrm>
            <a:custGeom>
              <a:avLst/>
              <a:gdLst>
                <a:gd name="connsiteX0" fmla="*/ 103729 w 104145"/>
                <a:gd name="connsiteY0" fmla="*/ 31345 h 75074"/>
                <a:gd name="connsiteX1" fmla="*/ 86946 w 104145"/>
                <a:gd name="connsiteY1" fmla="*/ 1849 h 75074"/>
                <a:gd name="connsiteX2" fmla="*/ 82781 w 104145"/>
                <a:gd name="connsiteY2" fmla="*/ -161 h 75074"/>
                <a:gd name="connsiteX3" fmla="*/ 80698 w 104145"/>
                <a:gd name="connsiteY3" fmla="*/ 299 h 75074"/>
                <a:gd name="connsiteX4" fmla="*/ 31900 w 104145"/>
                <a:gd name="connsiteY4" fmla="*/ 28948 h 75074"/>
                <a:gd name="connsiteX5" fmla="*/ 1580 w 104145"/>
                <a:gd name="connsiteY5" fmla="*/ 46723 h 75074"/>
                <a:gd name="connsiteX6" fmla="*/ 103 w 104145"/>
                <a:gd name="connsiteY6" fmla="*/ 48176 h 75074"/>
                <a:gd name="connsiteX7" fmla="*/ 587 w 104145"/>
                <a:gd name="connsiteY7" fmla="*/ 48491 h 75074"/>
                <a:gd name="connsiteX8" fmla="*/ 103 w 104145"/>
                <a:gd name="connsiteY8" fmla="*/ 50356 h 75074"/>
                <a:gd name="connsiteX9" fmla="*/ 41878 w 104145"/>
                <a:gd name="connsiteY9" fmla="*/ 74864 h 75074"/>
                <a:gd name="connsiteX10" fmla="*/ 43936 w 104145"/>
                <a:gd name="connsiteY10" fmla="*/ 71231 h 75074"/>
                <a:gd name="connsiteX11" fmla="*/ 102203 w 104145"/>
                <a:gd name="connsiteY11" fmla="*/ 37036 h 75074"/>
                <a:gd name="connsiteX12" fmla="*/ 103729 w 104145"/>
                <a:gd name="connsiteY12" fmla="*/ 31345 h 7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45" h="75074">
                  <a:moveTo>
                    <a:pt x="103729" y="31345"/>
                  </a:moveTo>
                  <a:lnTo>
                    <a:pt x="86946" y="1849"/>
                  </a:lnTo>
                  <a:cubicBezTo>
                    <a:pt x="86123" y="396"/>
                    <a:pt x="84452" y="-428"/>
                    <a:pt x="82781" y="-161"/>
                  </a:cubicBezTo>
                  <a:cubicBezTo>
                    <a:pt x="82054" y="-210"/>
                    <a:pt x="81328" y="-40"/>
                    <a:pt x="80698" y="299"/>
                  </a:cubicBezTo>
                  <a:lnTo>
                    <a:pt x="31900" y="28948"/>
                  </a:lnTo>
                  <a:lnTo>
                    <a:pt x="1580" y="46723"/>
                  </a:lnTo>
                  <a:cubicBezTo>
                    <a:pt x="975" y="47063"/>
                    <a:pt x="466" y="47595"/>
                    <a:pt x="103" y="48176"/>
                  </a:cubicBezTo>
                  <a:lnTo>
                    <a:pt x="587" y="48491"/>
                  </a:lnTo>
                  <a:cubicBezTo>
                    <a:pt x="297" y="49048"/>
                    <a:pt x="127" y="49678"/>
                    <a:pt x="103" y="50356"/>
                  </a:cubicBezTo>
                  <a:lnTo>
                    <a:pt x="41878" y="74864"/>
                  </a:lnTo>
                  <a:cubicBezTo>
                    <a:pt x="41854" y="73363"/>
                    <a:pt x="42653" y="71958"/>
                    <a:pt x="43936" y="71231"/>
                  </a:cubicBezTo>
                  <a:lnTo>
                    <a:pt x="102203" y="37036"/>
                  </a:lnTo>
                  <a:cubicBezTo>
                    <a:pt x="104141" y="35874"/>
                    <a:pt x="104819" y="33355"/>
                    <a:pt x="103729" y="31345"/>
                  </a:cubicBezTo>
                  <a:close/>
                </a:path>
              </a:pathLst>
            </a:custGeom>
            <a:solidFill>
              <a:srgbClr val="A3A3A3"/>
            </a:solidFill>
            <a:ln w="2420" cap="flat">
              <a:noFill/>
              <a:prstDash val="solid"/>
              <a:miter/>
            </a:ln>
          </p:spPr>
          <p:txBody>
            <a:bodyPr rtlCol="0" anchor="ctr"/>
            <a:lstStyle/>
            <a:p>
              <a:endParaRPr lang="en-US" sz="500" dirty="0"/>
            </a:p>
          </p:txBody>
        </p:sp>
        <p:sp>
          <p:nvSpPr>
            <p:cNvPr id="64" name="Freeform: Shape 63">
              <a:extLst>
                <a:ext uri="{FF2B5EF4-FFF2-40B4-BE49-F238E27FC236}">
                  <a16:creationId xmlns:a16="http://schemas.microsoft.com/office/drawing/2014/main" id="{7D830A7F-0807-C351-DDFF-1D8FA0E25E8C}"/>
                </a:ext>
              </a:extLst>
            </p:cNvPr>
            <p:cNvSpPr/>
            <p:nvPr/>
          </p:nvSpPr>
          <p:spPr>
            <a:xfrm>
              <a:off x="4547277" y="4144888"/>
              <a:ext cx="104138" cy="77495"/>
            </a:xfrm>
            <a:custGeom>
              <a:avLst/>
              <a:gdLst>
                <a:gd name="connsiteX0" fmla="*/ 103705 w 104138"/>
                <a:gd name="connsiteY0" fmla="*/ 44664 h 77495"/>
                <a:gd name="connsiteX1" fmla="*/ 86898 w 104138"/>
                <a:gd name="connsiteY1" fmla="*/ 75105 h 77495"/>
                <a:gd name="connsiteX2" fmla="*/ 82733 w 104138"/>
                <a:gd name="connsiteY2" fmla="*/ 77236 h 77495"/>
                <a:gd name="connsiteX3" fmla="*/ 80674 w 104138"/>
                <a:gd name="connsiteY3" fmla="*/ 76703 h 77495"/>
                <a:gd name="connsiteX4" fmla="*/ 31852 w 104138"/>
                <a:gd name="connsiteY4" fmla="*/ 47134 h 77495"/>
                <a:gd name="connsiteX5" fmla="*/ 1580 w 104138"/>
                <a:gd name="connsiteY5" fmla="*/ 28826 h 77495"/>
                <a:gd name="connsiteX6" fmla="*/ 103 w 104138"/>
                <a:gd name="connsiteY6" fmla="*/ 27276 h 77495"/>
                <a:gd name="connsiteX7" fmla="*/ 587 w 104138"/>
                <a:gd name="connsiteY7" fmla="*/ 27009 h 77495"/>
                <a:gd name="connsiteX8" fmla="*/ 103 w 104138"/>
                <a:gd name="connsiteY8" fmla="*/ 25072 h 77495"/>
                <a:gd name="connsiteX9" fmla="*/ 41878 w 104138"/>
                <a:gd name="connsiteY9" fmla="*/ -211 h 77495"/>
                <a:gd name="connsiteX10" fmla="*/ 43936 w 104138"/>
                <a:gd name="connsiteY10" fmla="*/ 3494 h 77495"/>
                <a:gd name="connsiteX11" fmla="*/ 102203 w 104138"/>
                <a:gd name="connsiteY11" fmla="*/ 38779 h 77495"/>
                <a:gd name="connsiteX12" fmla="*/ 103705 w 104138"/>
                <a:gd name="connsiteY12" fmla="*/ 44664 h 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38" h="77495">
                  <a:moveTo>
                    <a:pt x="103705" y="44664"/>
                  </a:moveTo>
                  <a:lnTo>
                    <a:pt x="86898" y="75105"/>
                  </a:lnTo>
                  <a:cubicBezTo>
                    <a:pt x="86050" y="76655"/>
                    <a:pt x="84404" y="77502"/>
                    <a:pt x="82733" y="77236"/>
                  </a:cubicBezTo>
                  <a:cubicBezTo>
                    <a:pt x="82006" y="77260"/>
                    <a:pt x="81280" y="77042"/>
                    <a:pt x="80674" y="76703"/>
                  </a:cubicBezTo>
                  <a:lnTo>
                    <a:pt x="31852" y="47134"/>
                  </a:lnTo>
                  <a:lnTo>
                    <a:pt x="1580" y="28826"/>
                  </a:lnTo>
                  <a:cubicBezTo>
                    <a:pt x="975" y="28414"/>
                    <a:pt x="466" y="27881"/>
                    <a:pt x="103" y="27276"/>
                  </a:cubicBezTo>
                  <a:lnTo>
                    <a:pt x="587" y="27009"/>
                  </a:lnTo>
                  <a:cubicBezTo>
                    <a:pt x="273" y="26380"/>
                    <a:pt x="103" y="25726"/>
                    <a:pt x="103" y="25072"/>
                  </a:cubicBezTo>
                  <a:lnTo>
                    <a:pt x="41878" y="-211"/>
                  </a:lnTo>
                  <a:cubicBezTo>
                    <a:pt x="41854" y="1315"/>
                    <a:pt x="42653" y="2743"/>
                    <a:pt x="43936" y="3494"/>
                  </a:cubicBezTo>
                  <a:lnTo>
                    <a:pt x="102203" y="38779"/>
                  </a:lnTo>
                  <a:cubicBezTo>
                    <a:pt x="104141" y="39990"/>
                    <a:pt x="104819" y="42630"/>
                    <a:pt x="103705" y="44664"/>
                  </a:cubicBezTo>
                  <a:close/>
                </a:path>
              </a:pathLst>
            </a:custGeom>
            <a:solidFill>
              <a:srgbClr val="A3A3A3"/>
            </a:solidFill>
            <a:ln w="2420" cap="flat">
              <a:noFill/>
              <a:prstDash val="solid"/>
              <a:miter/>
            </a:ln>
          </p:spPr>
          <p:txBody>
            <a:bodyPr rtlCol="0" anchor="ctr"/>
            <a:lstStyle/>
            <a:p>
              <a:endParaRPr lang="en-US" sz="500" dirty="0"/>
            </a:p>
          </p:txBody>
        </p:sp>
        <p:sp>
          <p:nvSpPr>
            <p:cNvPr id="65" name="Freeform: Shape 64">
              <a:extLst>
                <a:ext uri="{FF2B5EF4-FFF2-40B4-BE49-F238E27FC236}">
                  <a16:creationId xmlns:a16="http://schemas.microsoft.com/office/drawing/2014/main" id="{57195451-162A-BA05-E98F-1A2496B14C15}"/>
                </a:ext>
              </a:extLst>
            </p:cNvPr>
            <p:cNvSpPr/>
            <p:nvPr/>
          </p:nvSpPr>
          <p:spPr>
            <a:xfrm>
              <a:off x="4881481" y="3796169"/>
              <a:ext cx="106550" cy="426228"/>
            </a:xfrm>
            <a:custGeom>
              <a:avLst/>
              <a:gdLst>
                <a:gd name="connsiteX0" fmla="*/ 106654 w 106550"/>
                <a:gd name="connsiteY0" fmla="*/ 51022 h 426228"/>
                <a:gd name="connsiteX1" fmla="*/ 104547 w 106550"/>
                <a:gd name="connsiteY1" fmla="*/ 47341 h 426228"/>
                <a:gd name="connsiteX2" fmla="*/ 74566 w 106550"/>
                <a:gd name="connsiteY2" fmla="*/ 29929 h 426228"/>
                <a:gd name="connsiteX3" fmla="*/ 23540 w 106550"/>
                <a:gd name="connsiteY3" fmla="*/ 335 h 426228"/>
                <a:gd name="connsiteX4" fmla="*/ 17849 w 106550"/>
                <a:gd name="connsiteY4" fmla="*/ 1861 h 426228"/>
                <a:gd name="connsiteX5" fmla="*/ 17849 w 106550"/>
                <a:gd name="connsiteY5" fmla="*/ 1861 h 426228"/>
                <a:gd name="connsiteX6" fmla="*/ 17849 w 106550"/>
                <a:gd name="connsiteY6" fmla="*/ 1861 h 426228"/>
                <a:gd name="connsiteX7" fmla="*/ 655 w 106550"/>
                <a:gd name="connsiteY7" fmla="*/ 31721 h 426228"/>
                <a:gd name="connsiteX8" fmla="*/ 2205 w 106550"/>
                <a:gd name="connsiteY8" fmla="*/ 37509 h 426228"/>
                <a:gd name="connsiteX9" fmla="*/ 61803 w 106550"/>
                <a:gd name="connsiteY9" fmla="*/ 72091 h 426228"/>
                <a:gd name="connsiteX10" fmla="*/ 63910 w 106550"/>
                <a:gd name="connsiteY10" fmla="*/ 75772 h 426228"/>
                <a:gd name="connsiteX11" fmla="*/ 63910 w 106550"/>
                <a:gd name="connsiteY11" fmla="*/ 349961 h 426228"/>
                <a:gd name="connsiteX12" fmla="*/ 61803 w 106550"/>
                <a:gd name="connsiteY12" fmla="*/ 353642 h 426228"/>
                <a:gd name="connsiteX13" fmla="*/ 2180 w 106550"/>
                <a:gd name="connsiteY13" fmla="*/ 388273 h 426228"/>
                <a:gd name="connsiteX14" fmla="*/ 655 w 106550"/>
                <a:gd name="connsiteY14" fmla="*/ 394012 h 426228"/>
                <a:gd name="connsiteX15" fmla="*/ 17825 w 106550"/>
                <a:gd name="connsiteY15" fmla="*/ 423872 h 426228"/>
                <a:gd name="connsiteX16" fmla="*/ 23564 w 106550"/>
                <a:gd name="connsiteY16" fmla="*/ 425495 h 426228"/>
                <a:gd name="connsiteX17" fmla="*/ 23564 w 106550"/>
                <a:gd name="connsiteY17" fmla="*/ 425495 h 426228"/>
                <a:gd name="connsiteX18" fmla="*/ 73476 w 106550"/>
                <a:gd name="connsiteY18" fmla="*/ 396483 h 426228"/>
                <a:gd name="connsiteX19" fmla="*/ 104499 w 106550"/>
                <a:gd name="connsiteY19" fmla="*/ 378440 h 426228"/>
                <a:gd name="connsiteX20" fmla="*/ 106654 w 106550"/>
                <a:gd name="connsiteY20" fmla="*/ 374759 h 42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6550" h="426228">
                  <a:moveTo>
                    <a:pt x="106654" y="51022"/>
                  </a:moveTo>
                  <a:cubicBezTo>
                    <a:pt x="106654" y="49497"/>
                    <a:pt x="105855" y="48116"/>
                    <a:pt x="104547" y="47341"/>
                  </a:cubicBezTo>
                  <a:lnTo>
                    <a:pt x="74566" y="29929"/>
                  </a:lnTo>
                  <a:lnTo>
                    <a:pt x="23540" y="335"/>
                  </a:lnTo>
                  <a:cubicBezTo>
                    <a:pt x="21554" y="-779"/>
                    <a:pt x="19036" y="-149"/>
                    <a:pt x="17849" y="1861"/>
                  </a:cubicBezTo>
                  <a:lnTo>
                    <a:pt x="17849" y="1861"/>
                  </a:lnTo>
                  <a:lnTo>
                    <a:pt x="17849" y="1861"/>
                  </a:lnTo>
                  <a:lnTo>
                    <a:pt x="655" y="31721"/>
                  </a:lnTo>
                  <a:cubicBezTo>
                    <a:pt x="-483" y="33755"/>
                    <a:pt x="195" y="36298"/>
                    <a:pt x="2205" y="37509"/>
                  </a:cubicBezTo>
                  <a:lnTo>
                    <a:pt x="61803" y="72091"/>
                  </a:lnTo>
                  <a:cubicBezTo>
                    <a:pt x="63111" y="72866"/>
                    <a:pt x="63935" y="74271"/>
                    <a:pt x="63910" y="75772"/>
                  </a:cubicBezTo>
                  <a:lnTo>
                    <a:pt x="63910" y="349961"/>
                  </a:lnTo>
                  <a:cubicBezTo>
                    <a:pt x="63935" y="351462"/>
                    <a:pt x="63111" y="352867"/>
                    <a:pt x="61803" y="353642"/>
                  </a:cubicBezTo>
                  <a:lnTo>
                    <a:pt x="2180" y="388273"/>
                  </a:lnTo>
                  <a:cubicBezTo>
                    <a:pt x="195" y="389435"/>
                    <a:pt x="-483" y="391978"/>
                    <a:pt x="655" y="394012"/>
                  </a:cubicBezTo>
                  <a:lnTo>
                    <a:pt x="17825" y="423872"/>
                  </a:lnTo>
                  <a:cubicBezTo>
                    <a:pt x="18987" y="425882"/>
                    <a:pt x="21530" y="426609"/>
                    <a:pt x="23564" y="425495"/>
                  </a:cubicBezTo>
                  <a:lnTo>
                    <a:pt x="23564" y="425495"/>
                  </a:lnTo>
                  <a:lnTo>
                    <a:pt x="73476" y="396483"/>
                  </a:lnTo>
                  <a:lnTo>
                    <a:pt x="104499" y="378440"/>
                  </a:lnTo>
                  <a:cubicBezTo>
                    <a:pt x="105831" y="377690"/>
                    <a:pt x="106654" y="376309"/>
                    <a:pt x="106654" y="374759"/>
                  </a:cubicBezTo>
                  <a:close/>
                </a:path>
              </a:pathLst>
            </a:custGeom>
            <a:solidFill>
              <a:srgbClr val="949494"/>
            </a:solidFill>
            <a:ln w="2420" cap="flat">
              <a:noFill/>
              <a:prstDash val="solid"/>
              <a:miter/>
            </a:ln>
          </p:spPr>
          <p:txBody>
            <a:bodyPr rtlCol="0" anchor="ctr"/>
            <a:lstStyle/>
            <a:p>
              <a:endParaRPr lang="en-US" sz="500" dirty="0"/>
            </a:p>
          </p:txBody>
        </p:sp>
        <p:sp>
          <p:nvSpPr>
            <p:cNvPr id="66" name="Freeform: Shape 65">
              <a:extLst>
                <a:ext uri="{FF2B5EF4-FFF2-40B4-BE49-F238E27FC236}">
                  <a16:creationId xmlns:a16="http://schemas.microsoft.com/office/drawing/2014/main" id="{85680F75-B9A8-8AFB-0216-5E2D2C5B4662}"/>
                </a:ext>
              </a:extLst>
            </p:cNvPr>
            <p:cNvSpPr/>
            <p:nvPr/>
          </p:nvSpPr>
          <p:spPr>
            <a:xfrm>
              <a:off x="4881481" y="4144888"/>
              <a:ext cx="106551" cy="77495"/>
            </a:xfrm>
            <a:custGeom>
              <a:avLst/>
              <a:gdLst>
                <a:gd name="connsiteX0" fmla="*/ 631 w 106551"/>
                <a:gd name="connsiteY0" fmla="*/ 44712 h 77495"/>
                <a:gd name="connsiteX1" fmla="*/ 17826 w 106551"/>
                <a:gd name="connsiteY1" fmla="*/ 75153 h 77495"/>
                <a:gd name="connsiteX2" fmla="*/ 22088 w 106551"/>
                <a:gd name="connsiteY2" fmla="*/ 77236 h 77495"/>
                <a:gd name="connsiteX3" fmla="*/ 24219 w 106551"/>
                <a:gd name="connsiteY3" fmla="*/ 76703 h 77495"/>
                <a:gd name="connsiteX4" fmla="*/ 74131 w 106551"/>
                <a:gd name="connsiteY4" fmla="*/ 47182 h 77495"/>
                <a:gd name="connsiteX5" fmla="*/ 105153 w 106551"/>
                <a:gd name="connsiteY5" fmla="*/ 28826 h 77495"/>
                <a:gd name="connsiteX6" fmla="*/ 106655 w 106551"/>
                <a:gd name="connsiteY6" fmla="*/ 27324 h 77495"/>
                <a:gd name="connsiteX7" fmla="*/ 106170 w 106551"/>
                <a:gd name="connsiteY7" fmla="*/ 27009 h 77495"/>
                <a:gd name="connsiteX8" fmla="*/ 106655 w 106551"/>
                <a:gd name="connsiteY8" fmla="*/ 25072 h 77495"/>
                <a:gd name="connsiteX9" fmla="*/ 63935 w 106551"/>
                <a:gd name="connsiteY9" fmla="*/ -211 h 77495"/>
                <a:gd name="connsiteX10" fmla="*/ 61828 w 106551"/>
                <a:gd name="connsiteY10" fmla="*/ 3519 h 77495"/>
                <a:gd name="connsiteX11" fmla="*/ 2229 w 106551"/>
                <a:gd name="connsiteY11" fmla="*/ 38827 h 77495"/>
                <a:gd name="connsiteX12" fmla="*/ 631 w 106551"/>
                <a:gd name="connsiteY12" fmla="*/ 44712 h 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551" h="77495">
                  <a:moveTo>
                    <a:pt x="631" y="44712"/>
                  </a:moveTo>
                  <a:lnTo>
                    <a:pt x="17826" y="75153"/>
                  </a:lnTo>
                  <a:cubicBezTo>
                    <a:pt x="18673" y="76655"/>
                    <a:pt x="20392" y="77502"/>
                    <a:pt x="22088" y="77236"/>
                  </a:cubicBezTo>
                  <a:cubicBezTo>
                    <a:pt x="22838" y="77260"/>
                    <a:pt x="23565" y="77091"/>
                    <a:pt x="24219" y="76703"/>
                  </a:cubicBezTo>
                  <a:lnTo>
                    <a:pt x="74131" y="47182"/>
                  </a:lnTo>
                  <a:lnTo>
                    <a:pt x="105153" y="28826"/>
                  </a:lnTo>
                  <a:cubicBezTo>
                    <a:pt x="105783" y="28462"/>
                    <a:pt x="106291" y="27930"/>
                    <a:pt x="106655" y="27324"/>
                  </a:cubicBezTo>
                  <a:lnTo>
                    <a:pt x="106170" y="27009"/>
                  </a:lnTo>
                  <a:cubicBezTo>
                    <a:pt x="106485" y="26428"/>
                    <a:pt x="106655" y="25774"/>
                    <a:pt x="106655" y="25072"/>
                  </a:cubicBezTo>
                  <a:lnTo>
                    <a:pt x="63935" y="-211"/>
                  </a:lnTo>
                  <a:cubicBezTo>
                    <a:pt x="63959" y="1315"/>
                    <a:pt x="63160" y="2768"/>
                    <a:pt x="61828" y="3519"/>
                  </a:cubicBezTo>
                  <a:lnTo>
                    <a:pt x="2229" y="38827"/>
                  </a:lnTo>
                  <a:cubicBezTo>
                    <a:pt x="220" y="40014"/>
                    <a:pt x="-483" y="42630"/>
                    <a:pt x="631" y="44712"/>
                  </a:cubicBezTo>
                  <a:close/>
                </a:path>
              </a:pathLst>
            </a:custGeom>
            <a:solidFill>
              <a:srgbClr val="A3A3A3"/>
            </a:solidFill>
            <a:ln w="2420" cap="flat">
              <a:noFill/>
              <a:prstDash val="solid"/>
              <a:miter/>
            </a:ln>
          </p:spPr>
          <p:txBody>
            <a:bodyPr rtlCol="0" anchor="ctr"/>
            <a:lstStyle/>
            <a:p>
              <a:endParaRPr lang="en-US" sz="500" dirty="0"/>
            </a:p>
          </p:txBody>
        </p:sp>
        <p:sp>
          <p:nvSpPr>
            <p:cNvPr id="67" name="Freeform: Shape 66">
              <a:extLst>
                <a:ext uri="{FF2B5EF4-FFF2-40B4-BE49-F238E27FC236}">
                  <a16:creationId xmlns:a16="http://schemas.microsoft.com/office/drawing/2014/main" id="{C6B5F92F-F0C5-886C-04CA-B0E4E4185E4F}"/>
                </a:ext>
              </a:extLst>
            </p:cNvPr>
            <p:cNvSpPr/>
            <p:nvPr/>
          </p:nvSpPr>
          <p:spPr>
            <a:xfrm>
              <a:off x="4881482" y="3796181"/>
              <a:ext cx="106550" cy="75074"/>
            </a:xfrm>
            <a:custGeom>
              <a:avLst/>
              <a:gdLst>
                <a:gd name="connsiteX0" fmla="*/ 654 w 106550"/>
                <a:gd name="connsiteY0" fmla="*/ 31394 h 75074"/>
                <a:gd name="connsiteX1" fmla="*/ 17824 w 106550"/>
                <a:gd name="connsiteY1" fmla="*/ 1873 h 75074"/>
                <a:gd name="connsiteX2" fmla="*/ 22110 w 106550"/>
                <a:gd name="connsiteY2" fmla="*/ -161 h 75074"/>
                <a:gd name="connsiteX3" fmla="*/ 24217 w 106550"/>
                <a:gd name="connsiteY3" fmla="*/ 347 h 75074"/>
                <a:gd name="connsiteX4" fmla="*/ 74129 w 106550"/>
                <a:gd name="connsiteY4" fmla="*/ 28996 h 75074"/>
                <a:gd name="connsiteX5" fmla="*/ 105152 w 106550"/>
                <a:gd name="connsiteY5" fmla="*/ 46723 h 75074"/>
                <a:gd name="connsiteX6" fmla="*/ 106653 w 106550"/>
                <a:gd name="connsiteY6" fmla="*/ 48225 h 75074"/>
                <a:gd name="connsiteX7" fmla="*/ 106169 w 106550"/>
                <a:gd name="connsiteY7" fmla="*/ 48491 h 75074"/>
                <a:gd name="connsiteX8" fmla="*/ 106653 w 106550"/>
                <a:gd name="connsiteY8" fmla="*/ 50356 h 75074"/>
                <a:gd name="connsiteX9" fmla="*/ 63909 w 106550"/>
                <a:gd name="connsiteY9" fmla="*/ 74864 h 75074"/>
                <a:gd name="connsiteX10" fmla="*/ 61778 w 106550"/>
                <a:gd name="connsiteY10" fmla="*/ 71280 h 75074"/>
                <a:gd name="connsiteX11" fmla="*/ 2204 w 106550"/>
                <a:gd name="connsiteY11" fmla="*/ 37061 h 75074"/>
                <a:gd name="connsiteX12" fmla="*/ 654 w 106550"/>
                <a:gd name="connsiteY12" fmla="*/ 31394 h 7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550" h="75074">
                  <a:moveTo>
                    <a:pt x="654" y="31394"/>
                  </a:moveTo>
                  <a:lnTo>
                    <a:pt x="17824" y="1873"/>
                  </a:lnTo>
                  <a:cubicBezTo>
                    <a:pt x="18696" y="396"/>
                    <a:pt x="20391" y="-428"/>
                    <a:pt x="22110" y="-161"/>
                  </a:cubicBezTo>
                  <a:cubicBezTo>
                    <a:pt x="22861" y="-210"/>
                    <a:pt x="23588" y="-40"/>
                    <a:pt x="24217" y="347"/>
                  </a:cubicBezTo>
                  <a:lnTo>
                    <a:pt x="74129" y="28996"/>
                  </a:lnTo>
                  <a:lnTo>
                    <a:pt x="105152" y="46723"/>
                  </a:lnTo>
                  <a:cubicBezTo>
                    <a:pt x="105781" y="47111"/>
                    <a:pt x="106290" y="47619"/>
                    <a:pt x="106653" y="48225"/>
                  </a:cubicBezTo>
                  <a:lnTo>
                    <a:pt x="106169" y="48491"/>
                  </a:lnTo>
                  <a:cubicBezTo>
                    <a:pt x="106484" y="49072"/>
                    <a:pt x="106653" y="49726"/>
                    <a:pt x="106653" y="50356"/>
                  </a:cubicBezTo>
                  <a:lnTo>
                    <a:pt x="63909" y="74864"/>
                  </a:lnTo>
                  <a:cubicBezTo>
                    <a:pt x="63909" y="73362"/>
                    <a:pt x="63110" y="72006"/>
                    <a:pt x="61778" y="71280"/>
                  </a:cubicBezTo>
                  <a:lnTo>
                    <a:pt x="2204" y="37061"/>
                  </a:lnTo>
                  <a:cubicBezTo>
                    <a:pt x="194" y="35923"/>
                    <a:pt x="-484" y="33355"/>
                    <a:pt x="654" y="31394"/>
                  </a:cubicBezTo>
                  <a:close/>
                </a:path>
              </a:pathLst>
            </a:custGeom>
            <a:solidFill>
              <a:srgbClr val="A3A3A3"/>
            </a:solidFill>
            <a:ln w="2420" cap="flat">
              <a:noFill/>
              <a:prstDash val="solid"/>
              <a:miter/>
            </a:ln>
          </p:spPr>
          <p:txBody>
            <a:bodyPr rtlCol="0" anchor="ctr"/>
            <a:lstStyle/>
            <a:p>
              <a:endParaRPr lang="en-US" sz="500" dirty="0"/>
            </a:p>
          </p:txBody>
        </p:sp>
        <p:sp>
          <p:nvSpPr>
            <p:cNvPr id="68" name="Freeform: Shape 67">
              <a:extLst>
                <a:ext uri="{FF2B5EF4-FFF2-40B4-BE49-F238E27FC236}">
                  <a16:creationId xmlns:a16="http://schemas.microsoft.com/office/drawing/2014/main" id="{D1FC2B16-E807-BD47-AE2C-14403398E23C}"/>
                </a:ext>
              </a:extLst>
            </p:cNvPr>
            <p:cNvSpPr/>
            <p:nvPr/>
          </p:nvSpPr>
          <p:spPr>
            <a:xfrm>
              <a:off x="4653833" y="3863967"/>
              <a:ext cx="251860" cy="254282"/>
            </a:xfrm>
            <a:custGeom>
              <a:avLst/>
              <a:gdLst>
                <a:gd name="connsiteX0" fmla="*/ 238087 w 251860"/>
                <a:gd name="connsiteY0" fmla="*/ -211 h 254282"/>
                <a:gd name="connsiteX1" fmla="*/ 251963 w 251860"/>
                <a:gd name="connsiteY1" fmla="*/ 13811 h 254282"/>
                <a:gd name="connsiteX2" fmla="*/ 251963 w 251860"/>
                <a:gd name="connsiteY2" fmla="*/ 240049 h 254282"/>
                <a:gd name="connsiteX3" fmla="*/ 238087 w 251860"/>
                <a:gd name="connsiteY3" fmla="*/ 254071 h 254282"/>
                <a:gd name="connsiteX4" fmla="*/ 14004 w 251860"/>
                <a:gd name="connsiteY4" fmla="*/ 254071 h 254282"/>
                <a:gd name="connsiteX5" fmla="*/ 103 w 251860"/>
                <a:gd name="connsiteY5" fmla="*/ 240049 h 254282"/>
                <a:gd name="connsiteX6" fmla="*/ 103 w 251860"/>
                <a:gd name="connsiteY6" fmla="*/ 13811 h 254282"/>
                <a:gd name="connsiteX7" fmla="*/ 14004 w 251860"/>
                <a:gd name="connsiteY7" fmla="*/ -211 h 2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60" h="254282">
                  <a:moveTo>
                    <a:pt x="238087" y="-211"/>
                  </a:moveTo>
                  <a:cubicBezTo>
                    <a:pt x="245740" y="-211"/>
                    <a:pt x="251963" y="6110"/>
                    <a:pt x="251963" y="13811"/>
                  </a:cubicBezTo>
                  <a:lnTo>
                    <a:pt x="251963" y="240049"/>
                  </a:lnTo>
                  <a:cubicBezTo>
                    <a:pt x="251963" y="247799"/>
                    <a:pt x="245740" y="254071"/>
                    <a:pt x="238087" y="254071"/>
                  </a:cubicBezTo>
                  <a:lnTo>
                    <a:pt x="14004" y="254071"/>
                  </a:lnTo>
                  <a:cubicBezTo>
                    <a:pt x="6327" y="254071"/>
                    <a:pt x="103" y="247799"/>
                    <a:pt x="103" y="240049"/>
                  </a:cubicBezTo>
                  <a:lnTo>
                    <a:pt x="103" y="13811"/>
                  </a:lnTo>
                  <a:cubicBezTo>
                    <a:pt x="103" y="6110"/>
                    <a:pt x="6327" y="-211"/>
                    <a:pt x="14004" y="-211"/>
                  </a:cubicBezTo>
                  <a:close/>
                </a:path>
              </a:pathLst>
            </a:custGeom>
            <a:solidFill>
              <a:srgbClr val="005BA1"/>
            </a:solidFill>
            <a:ln w="2420" cap="flat">
              <a:noFill/>
              <a:prstDash val="solid"/>
              <a:miter/>
            </a:ln>
          </p:spPr>
          <p:txBody>
            <a:bodyPr rtlCol="0" anchor="ctr"/>
            <a:lstStyle/>
            <a:p>
              <a:endParaRPr lang="en-US" sz="500" dirty="0"/>
            </a:p>
          </p:txBody>
        </p:sp>
        <p:sp>
          <p:nvSpPr>
            <p:cNvPr id="69" name="Freeform: Shape 68">
              <a:extLst>
                <a:ext uri="{FF2B5EF4-FFF2-40B4-BE49-F238E27FC236}">
                  <a16:creationId xmlns:a16="http://schemas.microsoft.com/office/drawing/2014/main" id="{B248A3A7-ECD1-CBEF-5FA6-117A88F6F126}"/>
                </a:ext>
              </a:extLst>
            </p:cNvPr>
            <p:cNvSpPr/>
            <p:nvPr/>
          </p:nvSpPr>
          <p:spPr>
            <a:xfrm>
              <a:off x="4622350" y="3893027"/>
              <a:ext cx="254282" cy="251860"/>
            </a:xfrm>
            <a:custGeom>
              <a:avLst/>
              <a:gdLst>
                <a:gd name="connsiteX0" fmla="*/ 240363 w 254282"/>
                <a:gd name="connsiteY0" fmla="*/ -211 h 251860"/>
                <a:gd name="connsiteX1" fmla="*/ 254385 w 254282"/>
                <a:gd name="connsiteY1" fmla="*/ 13690 h 251860"/>
                <a:gd name="connsiteX2" fmla="*/ 254385 w 254282"/>
                <a:gd name="connsiteY2" fmla="*/ 237724 h 251860"/>
                <a:gd name="connsiteX3" fmla="*/ 240363 w 254282"/>
                <a:gd name="connsiteY3" fmla="*/ 251649 h 251860"/>
                <a:gd name="connsiteX4" fmla="*/ 14149 w 254282"/>
                <a:gd name="connsiteY4" fmla="*/ 251649 h 251860"/>
                <a:gd name="connsiteX5" fmla="*/ 103 w 254282"/>
                <a:gd name="connsiteY5" fmla="*/ 237724 h 251860"/>
                <a:gd name="connsiteX6" fmla="*/ 103 w 254282"/>
                <a:gd name="connsiteY6" fmla="*/ 13690 h 251860"/>
                <a:gd name="connsiteX7" fmla="*/ 14149 w 254282"/>
                <a:gd name="connsiteY7" fmla="*/ -211 h 25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282" h="251860">
                  <a:moveTo>
                    <a:pt x="240363" y="-211"/>
                  </a:moveTo>
                  <a:cubicBezTo>
                    <a:pt x="248113" y="-211"/>
                    <a:pt x="254385" y="6013"/>
                    <a:pt x="254385" y="13690"/>
                  </a:cubicBezTo>
                  <a:lnTo>
                    <a:pt x="254385" y="237724"/>
                  </a:lnTo>
                  <a:cubicBezTo>
                    <a:pt x="254385" y="245401"/>
                    <a:pt x="248113" y="251649"/>
                    <a:pt x="240363" y="251649"/>
                  </a:cubicBezTo>
                  <a:lnTo>
                    <a:pt x="14149" y="251649"/>
                  </a:lnTo>
                  <a:cubicBezTo>
                    <a:pt x="6399" y="251649"/>
                    <a:pt x="103" y="245401"/>
                    <a:pt x="103" y="237724"/>
                  </a:cubicBezTo>
                  <a:lnTo>
                    <a:pt x="103" y="13690"/>
                  </a:lnTo>
                  <a:cubicBezTo>
                    <a:pt x="103" y="6013"/>
                    <a:pt x="6399" y="-211"/>
                    <a:pt x="14149" y="-211"/>
                  </a:cubicBezTo>
                  <a:close/>
                </a:path>
              </a:pathLst>
            </a:custGeom>
            <a:gradFill>
              <a:gsLst>
                <a:gs pos="0">
                  <a:srgbClr val="0078D4"/>
                </a:gs>
                <a:gs pos="50000">
                  <a:srgbClr val="2F8CE1"/>
                </a:gs>
                <a:gs pos="100000">
                  <a:srgbClr val="5EA0EF"/>
                </a:gs>
              </a:gsLst>
              <a:lin ang="16200000" scaled="1"/>
            </a:gradFill>
            <a:ln w="2420" cap="flat">
              <a:noFill/>
              <a:prstDash val="solid"/>
              <a:miter/>
            </a:ln>
          </p:spPr>
          <p:txBody>
            <a:bodyPr rtlCol="0" anchor="ctr"/>
            <a:lstStyle/>
            <a:p>
              <a:endParaRPr lang="en-US" sz="500" dirty="0"/>
            </a:p>
          </p:txBody>
        </p:sp>
        <p:sp>
          <p:nvSpPr>
            <p:cNvPr id="70" name="Freeform: Shape 69">
              <a:extLst>
                <a:ext uri="{FF2B5EF4-FFF2-40B4-BE49-F238E27FC236}">
                  <a16:creationId xmlns:a16="http://schemas.microsoft.com/office/drawing/2014/main" id="{CC538081-0790-21E8-B41D-9CF81F871DE5}"/>
                </a:ext>
              </a:extLst>
            </p:cNvPr>
            <p:cNvSpPr/>
            <p:nvPr/>
          </p:nvSpPr>
          <p:spPr>
            <a:xfrm>
              <a:off x="4825776" y="3910028"/>
              <a:ext cx="31482" cy="31482"/>
            </a:xfrm>
            <a:custGeom>
              <a:avLst/>
              <a:gdLst>
                <a:gd name="connsiteX0" fmla="*/ 31586 w 31482"/>
                <a:gd name="connsiteY0" fmla="*/ 15506 h 31482"/>
                <a:gd name="connsiteX1" fmla="*/ 15844 w 31482"/>
                <a:gd name="connsiteY1" fmla="*/ 31272 h 31482"/>
                <a:gd name="connsiteX2" fmla="*/ 103 w 31482"/>
                <a:gd name="connsiteY2" fmla="*/ 15506 h 31482"/>
                <a:gd name="connsiteX3" fmla="*/ 15844 w 31482"/>
                <a:gd name="connsiteY3" fmla="*/ -211 h 31482"/>
                <a:gd name="connsiteX4" fmla="*/ 31586 w 31482"/>
                <a:gd name="connsiteY4" fmla="*/ 15506 h 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2" h="31482">
                  <a:moveTo>
                    <a:pt x="31586" y="15506"/>
                  </a:moveTo>
                  <a:cubicBezTo>
                    <a:pt x="31586" y="24200"/>
                    <a:pt x="24538" y="31272"/>
                    <a:pt x="15844" y="31272"/>
                  </a:cubicBezTo>
                  <a:cubicBezTo>
                    <a:pt x="7150" y="31272"/>
                    <a:pt x="103" y="24200"/>
                    <a:pt x="103" y="15506"/>
                  </a:cubicBezTo>
                  <a:cubicBezTo>
                    <a:pt x="103" y="6812"/>
                    <a:pt x="7150" y="-211"/>
                    <a:pt x="15844" y="-211"/>
                  </a:cubicBezTo>
                  <a:cubicBezTo>
                    <a:pt x="24538" y="-211"/>
                    <a:pt x="31586" y="6812"/>
                    <a:pt x="31586" y="15506"/>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71" name="Freeform: Shape 70">
              <a:extLst>
                <a:ext uri="{FF2B5EF4-FFF2-40B4-BE49-F238E27FC236}">
                  <a16:creationId xmlns:a16="http://schemas.microsoft.com/office/drawing/2014/main" id="{061ECD43-9474-07DB-0367-0DB8E8D7D91D}"/>
                </a:ext>
              </a:extLst>
            </p:cNvPr>
            <p:cNvSpPr/>
            <p:nvPr/>
          </p:nvSpPr>
          <p:spPr>
            <a:xfrm>
              <a:off x="4641724" y="4089236"/>
              <a:ext cx="31482" cy="31482"/>
            </a:xfrm>
            <a:custGeom>
              <a:avLst/>
              <a:gdLst>
                <a:gd name="connsiteX0" fmla="*/ 31586 w 31482"/>
                <a:gd name="connsiteY0" fmla="*/ 15530 h 31482"/>
                <a:gd name="connsiteX1" fmla="*/ 15844 w 31482"/>
                <a:gd name="connsiteY1" fmla="*/ 31272 h 31482"/>
                <a:gd name="connsiteX2" fmla="*/ 103 w 31482"/>
                <a:gd name="connsiteY2" fmla="*/ 15530 h 31482"/>
                <a:gd name="connsiteX3" fmla="*/ 15844 w 31482"/>
                <a:gd name="connsiteY3" fmla="*/ -211 h 31482"/>
                <a:gd name="connsiteX4" fmla="*/ 31586 w 31482"/>
                <a:gd name="connsiteY4" fmla="*/ 15530 h 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2" h="31482">
                  <a:moveTo>
                    <a:pt x="31586" y="15530"/>
                  </a:moveTo>
                  <a:cubicBezTo>
                    <a:pt x="31586" y="24248"/>
                    <a:pt x="24538" y="31272"/>
                    <a:pt x="15844" y="31272"/>
                  </a:cubicBezTo>
                  <a:cubicBezTo>
                    <a:pt x="7150" y="31272"/>
                    <a:pt x="103" y="24248"/>
                    <a:pt x="103" y="15530"/>
                  </a:cubicBezTo>
                  <a:cubicBezTo>
                    <a:pt x="103" y="6836"/>
                    <a:pt x="7150" y="-211"/>
                    <a:pt x="15844" y="-211"/>
                  </a:cubicBezTo>
                  <a:cubicBezTo>
                    <a:pt x="24538" y="-211"/>
                    <a:pt x="31586" y="6836"/>
                    <a:pt x="31586" y="15530"/>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72" name="Freeform: Shape 71">
              <a:extLst>
                <a:ext uri="{FF2B5EF4-FFF2-40B4-BE49-F238E27FC236}">
                  <a16:creationId xmlns:a16="http://schemas.microsoft.com/office/drawing/2014/main" id="{4265205C-E329-9CCB-66E4-57B2584EC476}"/>
                </a:ext>
              </a:extLst>
            </p:cNvPr>
            <p:cNvSpPr/>
            <p:nvPr/>
          </p:nvSpPr>
          <p:spPr>
            <a:xfrm>
              <a:off x="4665942" y="3934197"/>
              <a:ext cx="167099" cy="167099"/>
            </a:xfrm>
            <a:custGeom>
              <a:avLst/>
              <a:gdLst>
                <a:gd name="connsiteX0" fmla="*/ 167203 w 167099"/>
                <a:gd name="connsiteY0" fmla="*/ 83315 h 167099"/>
                <a:gd name="connsiteX1" fmla="*/ 83653 w 167099"/>
                <a:gd name="connsiteY1" fmla="*/ 166889 h 167099"/>
                <a:gd name="connsiteX2" fmla="*/ 103 w 167099"/>
                <a:gd name="connsiteY2" fmla="*/ 83315 h 167099"/>
                <a:gd name="connsiteX3" fmla="*/ 83653 w 167099"/>
                <a:gd name="connsiteY3" fmla="*/ -211 h 167099"/>
                <a:gd name="connsiteX4" fmla="*/ 167203 w 167099"/>
                <a:gd name="connsiteY4" fmla="*/ 83315 h 16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99" h="167099">
                  <a:moveTo>
                    <a:pt x="167203" y="83315"/>
                  </a:moveTo>
                  <a:cubicBezTo>
                    <a:pt x="167203" y="129473"/>
                    <a:pt x="129811" y="166889"/>
                    <a:pt x="83653" y="166889"/>
                  </a:cubicBezTo>
                  <a:cubicBezTo>
                    <a:pt x="37519" y="166889"/>
                    <a:pt x="103" y="129473"/>
                    <a:pt x="103" y="83315"/>
                  </a:cubicBezTo>
                  <a:cubicBezTo>
                    <a:pt x="103" y="37205"/>
                    <a:pt x="37519" y="-211"/>
                    <a:pt x="83653" y="-211"/>
                  </a:cubicBezTo>
                  <a:cubicBezTo>
                    <a:pt x="129811" y="-211"/>
                    <a:pt x="167203" y="37205"/>
                    <a:pt x="167203" y="83315"/>
                  </a:cubicBezTo>
                  <a:close/>
                </a:path>
              </a:pathLst>
            </a:custGeom>
            <a:solidFill>
              <a:srgbClr val="FFFFFF">
                <a:alpha val="70000"/>
              </a:srgbClr>
            </a:solidFill>
            <a:ln w="2420" cap="flat">
              <a:noFill/>
              <a:prstDash val="solid"/>
              <a:miter/>
            </a:ln>
          </p:spPr>
          <p:txBody>
            <a:bodyPr rtlCol="0" anchor="ctr"/>
            <a:lstStyle/>
            <a:p>
              <a:endParaRPr lang="en-US" sz="500" dirty="0"/>
            </a:p>
          </p:txBody>
        </p:sp>
        <p:sp>
          <p:nvSpPr>
            <p:cNvPr id="73" name="Freeform: Shape 72">
              <a:extLst>
                <a:ext uri="{FF2B5EF4-FFF2-40B4-BE49-F238E27FC236}">
                  <a16:creationId xmlns:a16="http://schemas.microsoft.com/office/drawing/2014/main" id="{D736FF34-7783-902C-C3EC-AA1BAF2BE269}"/>
                </a:ext>
              </a:extLst>
            </p:cNvPr>
            <p:cNvSpPr/>
            <p:nvPr/>
          </p:nvSpPr>
          <p:spPr>
            <a:xfrm>
              <a:off x="4675629" y="3943884"/>
              <a:ext cx="147725" cy="147731"/>
            </a:xfrm>
            <a:custGeom>
              <a:avLst/>
              <a:gdLst>
                <a:gd name="connsiteX0" fmla="*/ 136229 w 147725"/>
                <a:gd name="connsiteY0" fmla="*/ 34323 h 147731"/>
                <a:gd name="connsiteX1" fmla="*/ 132257 w 147725"/>
                <a:gd name="connsiteY1" fmla="*/ 28293 h 147731"/>
                <a:gd name="connsiteX2" fmla="*/ 75661 w 147725"/>
                <a:gd name="connsiteY2" fmla="*/ -211 h 147731"/>
                <a:gd name="connsiteX3" fmla="*/ 73869 w 147725"/>
                <a:gd name="connsiteY3" fmla="*/ -211 h 147731"/>
                <a:gd name="connsiteX4" fmla="*/ 5286 w 147725"/>
                <a:gd name="connsiteY4" fmla="*/ 46214 h 147731"/>
                <a:gd name="connsiteX5" fmla="*/ 2331 w 147725"/>
                <a:gd name="connsiteY5" fmla="*/ 55731 h 147731"/>
                <a:gd name="connsiteX6" fmla="*/ 781 w 147725"/>
                <a:gd name="connsiteY6" fmla="*/ 64812 h 147731"/>
                <a:gd name="connsiteX7" fmla="*/ 103 w 147725"/>
                <a:gd name="connsiteY7" fmla="*/ 71376 h 147731"/>
                <a:gd name="connsiteX8" fmla="*/ 611 w 147725"/>
                <a:gd name="connsiteY8" fmla="*/ 80748 h 147731"/>
                <a:gd name="connsiteX9" fmla="*/ 1193 w 147725"/>
                <a:gd name="connsiteY9" fmla="*/ 86826 h 147731"/>
                <a:gd name="connsiteX10" fmla="*/ 4511 w 147725"/>
                <a:gd name="connsiteY10" fmla="*/ 98596 h 147731"/>
                <a:gd name="connsiteX11" fmla="*/ 5383 w 147725"/>
                <a:gd name="connsiteY11" fmla="*/ 101478 h 147731"/>
                <a:gd name="connsiteX12" fmla="*/ 13035 w 147725"/>
                <a:gd name="connsiteY12" fmla="*/ 115596 h 147731"/>
                <a:gd name="connsiteX13" fmla="*/ 13035 w 147725"/>
                <a:gd name="connsiteY13" fmla="*/ 115596 h 147731"/>
                <a:gd name="connsiteX14" fmla="*/ 13229 w 147725"/>
                <a:gd name="connsiteY14" fmla="*/ 115814 h 147731"/>
                <a:gd name="connsiteX15" fmla="*/ 116080 w 147725"/>
                <a:gd name="connsiteY15" fmla="*/ 134316 h 147731"/>
                <a:gd name="connsiteX16" fmla="*/ 147829 w 147725"/>
                <a:gd name="connsiteY16" fmla="*/ 73628 h 147731"/>
                <a:gd name="connsiteX17" fmla="*/ 136229 w 147725"/>
                <a:gd name="connsiteY17" fmla="*/ 34323 h 147731"/>
                <a:gd name="connsiteX18" fmla="*/ 57014 w 147725"/>
                <a:gd name="connsiteY18" fmla="*/ 73628 h 147731"/>
                <a:gd name="connsiteX19" fmla="*/ 73724 w 147725"/>
                <a:gd name="connsiteY19" fmla="*/ 56918 h 147731"/>
                <a:gd name="connsiteX20" fmla="*/ 90458 w 147725"/>
                <a:gd name="connsiteY20" fmla="*/ 73555 h 147731"/>
                <a:gd name="connsiteX21" fmla="*/ 73772 w 147725"/>
                <a:gd name="connsiteY21" fmla="*/ 90313 h 147731"/>
                <a:gd name="connsiteX22" fmla="*/ 73772 w 147725"/>
                <a:gd name="connsiteY22" fmla="*/ 90313 h 147731"/>
                <a:gd name="connsiteX23" fmla="*/ 73748 w 147725"/>
                <a:gd name="connsiteY23" fmla="*/ 90313 h 147731"/>
                <a:gd name="connsiteX24" fmla="*/ 57038 w 147725"/>
                <a:gd name="connsiteY24" fmla="*/ 73628 h 147731"/>
                <a:gd name="connsiteX25" fmla="*/ 135478 w 147725"/>
                <a:gd name="connsiteY25" fmla="*/ 94576 h 147731"/>
                <a:gd name="connsiteX26" fmla="*/ 98861 w 147725"/>
                <a:gd name="connsiteY26" fmla="*/ 73797 h 147731"/>
                <a:gd name="connsiteX27" fmla="*/ 98861 w 147725"/>
                <a:gd name="connsiteY27" fmla="*/ 73628 h 147731"/>
                <a:gd name="connsiteX28" fmla="*/ 92323 w 147725"/>
                <a:gd name="connsiteY28" fmla="*/ 57087 h 147731"/>
                <a:gd name="connsiteX29" fmla="*/ 126832 w 147725"/>
                <a:gd name="connsiteY29" fmla="*/ 35534 h 147731"/>
                <a:gd name="connsiteX30" fmla="*/ 135478 w 147725"/>
                <a:gd name="connsiteY30" fmla="*/ 94576 h 147731"/>
                <a:gd name="connsiteX31" fmla="*/ 68105 w 147725"/>
                <a:gd name="connsiteY31" fmla="*/ 8701 h 147731"/>
                <a:gd name="connsiteX32" fmla="*/ 64182 w 147725"/>
                <a:gd name="connsiteY32" fmla="*/ 50403 h 147731"/>
                <a:gd name="connsiteX33" fmla="*/ 49773 w 147725"/>
                <a:gd name="connsiteY33" fmla="*/ 68106 h 147731"/>
                <a:gd name="connsiteX34" fmla="*/ 12018 w 147725"/>
                <a:gd name="connsiteY34" fmla="*/ 52994 h 147731"/>
                <a:gd name="connsiteX35" fmla="*/ 68178 w 147725"/>
                <a:gd name="connsiteY35" fmla="*/ 8701 h 147731"/>
                <a:gd name="connsiteX36" fmla="*/ 24466 w 147725"/>
                <a:gd name="connsiteY36" fmla="*/ 116202 h 147731"/>
                <a:gd name="connsiteX37" fmla="*/ 60937 w 147725"/>
                <a:gd name="connsiteY37" fmla="*/ 94697 h 147731"/>
                <a:gd name="connsiteX38" fmla="*/ 73821 w 147725"/>
                <a:gd name="connsiteY38" fmla="*/ 98789 h 147731"/>
                <a:gd name="connsiteX39" fmla="*/ 81158 w 147725"/>
                <a:gd name="connsiteY39" fmla="*/ 97312 h 147731"/>
                <a:gd name="connsiteX40" fmla="*/ 86922 w 147725"/>
                <a:gd name="connsiteY40" fmla="*/ 137658 h 147731"/>
                <a:gd name="connsiteX41" fmla="*/ 73893 w 147725"/>
                <a:gd name="connsiteY41" fmla="*/ 138990 h 147731"/>
                <a:gd name="connsiteX42" fmla="*/ 24514 w 147725"/>
                <a:gd name="connsiteY42" fmla="*/ 116226 h 14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725" h="147731">
                  <a:moveTo>
                    <a:pt x="136229" y="34323"/>
                  </a:moveTo>
                  <a:lnTo>
                    <a:pt x="132257" y="28293"/>
                  </a:lnTo>
                  <a:cubicBezTo>
                    <a:pt x="118647" y="10735"/>
                    <a:pt x="97844" y="274"/>
                    <a:pt x="75661" y="-211"/>
                  </a:cubicBezTo>
                  <a:lnTo>
                    <a:pt x="73869" y="-211"/>
                  </a:lnTo>
                  <a:cubicBezTo>
                    <a:pt x="43670" y="-163"/>
                    <a:pt x="16522" y="18218"/>
                    <a:pt x="5286" y="46214"/>
                  </a:cubicBezTo>
                  <a:cubicBezTo>
                    <a:pt x="5286" y="46214"/>
                    <a:pt x="2597" y="54835"/>
                    <a:pt x="2331" y="55731"/>
                  </a:cubicBezTo>
                  <a:cubicBezTo>
                    <a:pt x="1604" y="58734"/>
                    <a:pt x="1072" y="61761"/>
                    <a:pt x="781" y="64812"/>
                  </a:cubicBezTo>
                  <a:cubicBezTo>
                    <a:pt x="442" y="66992"/>
                    <a:pt x="200" y="69147"/>
                    <a:pt x="103" y="71376"/>
                  </a:cubicBezTo>
                  <a:cubicBezTo>
                    <a:pt x="103" y="72150"/>
                    <a:pt x="345" y="78398"/>
                    <a:pt x="611" y="80748"/>
                  </a:cubicBezTo>
                  <a:cubicBezTo>
                    <a:pt x="854" y="83145"/>
                    <a:pt x="854" y="84840"/>
                    <a:pt x="1193" y="86826"/>
                  </a:cubicBezTo>
                  <a:cubicBezTo>
                    <a:pt x="1968" y="90822"/>
                    <a:pt x="3082" y="94745"/>
                    <a:pt x="4511" y="98596"/>
                  </a:cubicBezTo>
                  <a:cubicBezTo>
                    <a:pt x="4850" y="99565"/>
                    <a:pt x="5019" y="100557"/>
                    <a:pt x="5383" y="101478"/>
                  </a:cubicBezTo>
                  <a:cubicBezTo>
                    <a:pt x="7417" y="106466"/>
                    <a:pt x="9984" y="111165"/>
                    <a:pt x="13035" y="115596"/>
                  </a:cubicBezTo>
                  <a:lnTo>
                    <a:pt x="13035" y="115596"/>
                  </a:lnTo>
                  <a:lnTo>
                    <a:pt x="13229" y="115814"/>
                  </a:lnTo>
                  <a:cubicBezTo>
                    <a:pt x="36502" y="149283"/>
                    <a:pt x="82563" y="157589"/>
                    <a:pt x="116080" y="134316"/>
                  </a:cubicBezTo>
                  <a:cubicBezTo>
                    <a:pt x="135986" y="120488"/>
                    <a:pt x="147853" y="97821"/>
                    <a:pt x="147829" y="73628"/>
                  </a:cubicBezTo>
                  <a:cubicBezTo>
                    <a:pt x="147805" y="59678"/>
                    <a:pt x="143784" y="46044"/>
                    <a:pt x="136229" y="34323"/>
                  </a:cubicBezTo>
                  <a:close/>
                  <a:moveTo>
                    <a:pt x="57014" y="73628"/>
                  </a:moveTo>
                  <a:cubicBezTo>
                    <a:pt x="57014" y="64377"/>
                    <a:pt x="64473" y="56918"/>
                    <a:pt x="73724" y="56918"/>
                  </a:cubicBezTo>
                  <a:cubicBezTo>
                    <a:pt x="82950" y="56869"/>
                    <a:pt x="90458" y="64328"/>
                    <a:pt x="90458" y="73555"/>
                  </a:cubicBezTo>
                  <a:cubicBezTo>
                    <a:pt x="90482" y="82806"/>
                    <a:pt x="82999" y="90265"/>
                    <a:pt x="73772" y="90313"/>
                  </a:cubicBezTo>
                  <a:cubicBezTo>
                    <a:pt x="73772" y="90313"/>
                    <a:pt x="73772" y="90313"/>
                    <a:pt x="73772" y="90313"/>
                  </a:cubicBezTo>
                  <a:lnTo>
                    <a:pt x="73748" y="90313"/>
                  </a:lnTo>
                  <a:cubicBezTo>
                    <a:pt x="64521" y="90313"/>
                    <a:pt x="57038" y="82830"/>
                    <a:pt x="57038" y="73628"/>
                  </a:cubicBezTo>
                  <a:close/>
                  <a:moveTo>
                    <a:pt x="135478" y="94576"/>
                  </a:moveTo>
                  <a:cubicBezTo>
                    <a:pt x="125815" y="83920"/>
                    <a:pt x="112980" y="76631"/>
                    <a:pt x="98861" y="73797"/>
                  </a:cubicBezTo>
                  <a:lnTo>
                    <a:pt x="98861" y="73628"/>
                  </a:lnTo>
                  <a:cubicBezTo>
                    <a:pt x="98813" y="67501"/>
                    <a:pt x="96488" y="61592"/>
                    <a:pt x="92323" y="57087"/>
                  </a:cubicBezTo>
                  <a:cubicBezTo>
                    <a:pt x="100847" y="45996"/>
                    <a:pt x="113101" y="38367"/>
                    <a:pt x="126832" y="35534"/>
                  </a:cubicBezTo>
                  <a:cubicBezTo>
                    <a:pt x="139401" y="52559"/>
                    <a:pt x="142646" y="74718"/>
                    <a:pt x="135478" y="94576"/>
                  </a:cubicBezTo>
                  <a:close/>
                  <a:moveTo>
                    <a:pt x="68105" y="8701"/>
                  </a:moveTo>
                  <a:cubicBezTo>
                    <a:pt x="62438" y="21851"/>
                    <a:pt x="61058" y="36454"/>
                    <a:pt x="64182" y="50403"/>
                  </a:cubicBezTo>
                  <a:cubicBezTo>
                    <a:pt x="56796" y="53600"/>
                    <a:pt x="51420" y="60211"/>
                    <a:pt x="49773" y="68106"/>
                  </a:cubicBezTo>
                  <a:cubicBezTo>
                    <a:pt x="35775" y="67767"/>
                    <a:pt x="22383" y="62415"/>
                    <a:pt x="12018" y="52994"/>
                  </a:cubicBezTo>
                  <a:cubicBezTo>
                    <a:pt x="20228" y="28366"/>
                    <a:pt x="42290" y="10953"/>
                    <a:pt x="68178" y="8701"/>
                  </a:cubicBezTo>
                  <a:close/>
                  <a:moveTo>
                    <a:pt x="24466" y="116202"/>
                  </a:moveTo>
                  <a:cubicBezTo>
                    <a:pt x="38609" y="113102"/>
                    <a:pt x="51395" y="105546"/>
                    <a:pt x="60937" y="94697"/>
                  </a:cubicBezTo>
                  <a:cubicBezTo>
                    <a:pt x="64763" y="97215"/>
                    <a:pt x="69244" y="98644"/>
                    <a:pt x="73821" y="98789"/>
                  </a:cubicBezTo>
                  <a:cubicBezTo>
                    <a:pt x="76339" y="98644"/>
                    <a:pt x="78809" y="98160"/>
                    <a:pt x="81158" y="97312"/>
                  </a:cubicBezTo>
                  <a:cubicBezTo>
                    <a:pt x="87964" y="109590"/>
                    <a:pt x="90022" y="123976"/>
                    <a:pt x="86922" y="137658"/>
                  </a:cubicBezTo>
                  <a:cubicBezTo>
                    <a:pt x="82636" y="138530"/>
                    <a:pt x="78252" y="138990"/>
                    <a:pt x="73893" y="138990"/>
                  </a:cubicBezTo>
                  <a:cubicBezTo>
                    <a:pt x="54907" y="138966"/>
                    <a:pt x="36889" y="130660"/>
                    <a:pt x="24514" y="116226"/>
                  </a:cubicBezTo>
                  <a:close/>
                </a:path>
              </a:pathLst>
            </a:custGeom>
            <a:gradFill>
              <a:gsLst>
                <a:gs pos="0">
                  <a:srgbClr val="005BA1"/>
                </a:gs>
                <a:gs pos="50000">
                  <a:srgbClr val="004584"/>
                </a:gs>
                <a:gs pos="100000">
                  <a:srgbClr val="003067"/>
                </a:gs>
              </a:gsLst>
              <a:lin ang="5400000" scaled="1"/>
            </a:gradFill>
            <a:ln w="2420" cap="flat">
              <a:noFill/>
              <a:prstDash val="solid"/>
              <a:miter/>
            </a:ln>
          </p:spPr>
          <p:txBody>
            <a:bodyPr rtlCol="0" anchor="ctr"/>
            <a:lstStyle/>
            <a:p>
              <a:endParaRPr lang="en-US" sz="500" dirty="0"/>
            </a:p>
          </p:txBody>
        </p:sp>
        <p:sp>
          <p:nvSpPr>
            <p:cNvPr id="74" name="Freeform: Shape 73">
              <a:extLst>
                <a:ext uri="{FF2B5EF4-FFF2-40B4-BE49-F238E27FC236}">
                  <a16:creationId xmlns:a16="http://schemas.microsoft.com/office/drawing/2014/main" id="{3D6C2E0C-3C5D-4832-F2E8-BF2BE3ABE2C1}"/>
                </a:ext>
              </a:extLst>
            </p:cNvPr>
            <p:cNvSpPr/>
            <p:nvPr/>
          </p:nvSpPr>
          <p:spPr>
            <a:xfrm>
              <a:off x="5054267" y="4107641"/>
              <a:ext cx="392320" cy="89604"/>
            </a:xfrm>
            <a:custGeom>
              <a:avLst/>
              <a:gdLst>
                <a:gd name="connsiteX0" fmla="*/ 365131 w 392320"/>
                <a:gd name="connsiteY0" fmla="*/ 89393 h 89604"/>
                <a:gd name="connsiteX1" fmla="*/ 27420 w 392320"/>
                <a:gd name="connsiteY1" fmla="*/ 89393 h 89604"/>
                <a:gd name="connsiteX2" fmla="*/ 103 w 392320"/>
                <a:gd name="connsiteY2" fmla="*/ -211 h 89604"/>
                <a:gd name="connsiteX3" fmla="*/ 392424 w 392320"/>
                <a:gd name="connsiteY3" fmla="*/ -211 h 89604"/>
              </a:gdLst>
              <a:ahLst/>
              <a:cxnLst>
                <a:cxn ang="0">
                  <a:pos x="connsiteX0" y="connsiteY0"/>
                </a:cxn>
                <a:cxn ang="0">
                  <a:pos x="connsiteX1" y="connsiteY1"/>
                </a:cxn>
                <a:cxn ang="0">
                  <a:pos x="connsiteX2" y="connsiteY2"/>
                </a:cxn>
                <a:cxn ang="0">
                  <a:pos x="connsiteX3" y="connsiteY3"/>
                </a:cxn>
              </a:cxnLst>
              <a:rect l="l" t="t" r="r" b="b"/>
              <a:pathLst>
                <a:path w="392320" h="89604">
                  <a:moveTo>
                    <a:pt x="365131" y="89393"/>
                  </a:moveTo>
                  <a:lnTo>
                    <a:pt x="27420" y="89393"/>
                  </a:lnTo>
                  <a:lnTo>
                    <a:pt x="103" y="-211"/>
                  </a:lnTo>
                  <a:lnTo>
                    <a:pt x="392424" y="-211"/>
                  </a:lnTo>
                  <a:close/>
                </a:path>
              </a:pathLst>
            </a:custGeom>
            <a:solidFill>
              <a:srgbClr val="198AB3"/>
            </a:solidFill>
            <a:ln w="2420" cap="flat">
              <a:noFill/>
              <a:prstDash val="solid"/>
              <a:miter/>
            </a:ln>
          </p:spPr>
          <p:txBody>
            <a:bodyPr rtlCol="0" anchor="ctr"/>
            <a:lstStyle/>
            <a:p>
              <a:endParaRPr lang="en-US" sz="500" dirty="0"/>
            </a:p>
          </p:txBody>
        </p:sp>
        <p:sp>
          <p:nvSpPr>
            <p:cNvPr id="75" name="Freeform: Shape 74">
              <a:extLst>
                <a:ext uri="{FF2B5EF4-FFF2-40B4-BE49-F238E27FC236}">
                  <a16:creationId xmlns:a16="http://schemas.microsoft.com/office/drawing/2014/main" id="{A3E670A5-42D9-EA23-4BFC-4653DB60EF8C}"/>
                </a:ext>
              </a:extLst>
            </p:cNvPr>
            <p:cNvSpPr/>
            <p:nvPr/>
          </p:nvSpPr>
          <p:spPr>
            <a:xfrm>
              <a:off x="5054267" y="3821877"/>
              <a:ext cx="247016" cy="375368"/>
            </a:xfrm>
            <a:custGeom>
              <a:avLst/>
              <a:gdLst>
                <a:gd name="connsiteX0" fmla="*/ 143373 w 247016"/>
                <a:gd name="connsiteY0" fmla="*/ -211 h 375368"/>
                <a:gd name="connsiteX1" fmla="*/ 143373 w 247016"/>
                <a:gd name="connsiteY1" fmla="*/ 141097 h 375368"/>
                <a:gd name="connsiteX2" fmla="*/ 103 w 247016"/>
                <a:gd name="connsiteY2" fmla="*/ 284633 h 375368"/>
                <a:gd name="connsiteX3" fmla="*/ 27275 w 247016"/>
                <a:gd name="connsiteY3" fmla="*/ 375158 h 375368"/>
                <a:gd name="connsiteX4" fmla="*/ 247120 w 247016"/>
                <a:gd name="connsiteY4" fmla="*/ 141097 h 375368"/>
                <a:gd name="connsiteX5" fmla="*/ 247120 w 247016"/>
                <a:gd name="connsiteY5" fmla="*/ -211 h 375368"/>
                <a:gd name="connsiteX6" fmla="*/ 143373 w 247016"/>
                <a:gd name="connsiteY6" fmla="*/ -211 h 37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6" h="375368">
                  <a:moveTo>
                    <a:pt x="143373" y="-211"/>
                  </a:moveTo>
                  <a:lnTo>
                    <a:pt x="143373" y="141097"/>
                  </a:lnTo>
                  <a:lnTo>
                    <a:pt x="103" y="284633"/>
                  </a:lnTo>
                  <a:lnTo>
                    <a:pt x="27275" y="375158"/>
                  </a:lnTo>
                  <a:lnTo>
                    <a:pt x="247120" y="141097"/>
                  </a:lnTo>
                  <a:lnTo>
                    <a:pt x="247120" y="-211"/>
                  </a:lnTo>
                  <a:lnTo>
                    <a:pt x="143373" y="-211"/>
                  </a:lnTo>
                  <a:close/>
                </a:path>
              </a:pathLst>
            </a:custGeom>
            <a:gradFill>
              <a:gsLst>
                <a:gs pos="0">
                  <a:srgbClr val="50C7E8"/>
                </a:gs>
                <a:gs pos="25000">
                  <a:srgbClr val="4CC3E4"/>
                </a:gs>
                <a:gs pos="51000">
                  <a:srgbClr val="41B6DA"/>
                </a:gs>
                <a:gs pos="77000">
                  <a:srgbClr val="2FA2C8"/>
                </a:gs>
                <a:gs pos="100000">
                  <a:srgbClr val="1989B2"/>
                </a:gs>
              </a:gsLst>
              <a:lin ang="0" scaled="1"/>
            </a:gradFill>
            <a:ln w="2420" cap="flat">
              <a:noFill/>
              <a:prstDash val="solid"/>
              <a:miter/>
            </a:ln>
          </p:spPr>
          <p:txBody>
            <a:bodyPr rtlCol="0" anchor="ctr"/>
            <a:lstStyle/>
            <a:p>
              <a:endParaRPr lang="en-US" sz="500" dirty="0"/>
            </a:p>
          </p:txBody>
        </p:sp>
        <p:sp>
          <p:nvSpPr>
            <p:cNvPr id="76" name="Freeform: Shape 75">
              <a:extLst>
                <a:ext uri="{FF2B5EF4-FFF2-40B4-BE49-F238E27FC236}">
                  <a16:creationId xmlns:a16="http://schemas.microsoft.com/office/drawing/2014/main" id="{E6CAE6FE-F6AF-3FBE-E5B3-53B4DF4C9A43}"/>
                </a:ext>
              </a:extLst>
            </p:cNvPr>
            <p:cNvSpPr/>
            <p:nvPr/>
          </p:nvSpPr>
          <p:spPr>
            <a:xfrm>
              <a:off x="5264982" y="3991398"/>
              <a:ext cx="181630" cy="205847"/>
            </a:xfrm>
            <a:custGeom>
              <a:avLst/>
              <a:gdLst>
                <a:gd name="connsiteX0" fmla="*/ 154343 w 181630"/>
                <a:gd name="connsiteY0" fmla="*/ 205636 h 205847"/>
                <a:gd name="connsiteX1" fmla="*/ 103 w 181630"/>
                <a:gd name="connsiteY1" fmla="*/ 65491 h 205847"/>
                <a:gd name="connsiteX2" fmla="*/ 64788 w 181630"/>
                <a:gd name="connsiteY2" fmla="*/ -211 h 205847"/>
                <a:gd name="connsiteX3" fmla="*/ 181733 w 181630"/>
                <a:gd name="connsiteY3" fmla="*/ 115839 h 205847"/>
              </a:gdLst>
              <a:ahLst/>
              <a:cxnLst>
                <a:cxn ang="0">
                  <a:pos x="connsiteX0" y="connsiteY0"/>
                </a:cxn>
                <a:cxn ang="0">
                  <a:pos x="connsiteX1" y="connsiteY1"/>
                </a:cxn>
                <a:cxn ang="0">
                  <a:pos x="connsiteX2" y="connsiteY2"/>
                </a:cxn>
                <a:cxn ang="0">
                  <a:pos x="connsiteX3" y="connsiteY3"/>
                </a:cxn>
              </a:cxnLst>
              <a:rect l="l" t="t" r="r" b="b"/>
              <a:pathLst>
                <a:path w="181630" h="205847">
                  <a:moveTo>
                    <a:pt x="154343" y="205636"/>
                  </a:moveTo>
                  <a:lnTo>
                    <a:pt x="103" y="65491"/>
                  </a:lnTo>
                  <a:lnTo>
                    <a:pt x="64788" y="-211"/>
                  </a:lnTo>
                  <a:lnTo>
                    <a:pt x="181733" y="115839"/>
                  </a:lnTo>
                  <a:close/>
                </a:path>
              </a:pathLst>
            </a:custGeom>
            <a:solidFill>
              <a:srgbClr val="32BEDD"/>
            </a:solidFill>
            <a:ln w="2420" cap="flat">
              <a:noFill/>
              <a:prstDash val="solid"/>
              <a:miter/>
            </a:ln>
          </p:spPr>
          <p:txBody>
            <a:bodyPr rtlCol="0" anchor="ctr"/>
            <a:lstStyle/>
            <a:p>
              <a:endParaRPr lang="en-US" sz="500" dirty="0"/>
            </a:p>
          </p:txBody>
        </p:sp>
      </p:grpSp>
      <p:sp>
        <p:nvSpPr>
          <p:cNvPr id="77" name="TextBox 76">
            <a:extLst>
              <a:ext uri="{FF2B5EF4-FFF2-40B4-BE49-F238E27FC236}">
                <a16:creationId xmlns:a16="http://schemas.microsoft.com/office/drawing/2014/main" id="{FF699DCF-C3EE-7024-24E3-622B33B45299}"/>
              </a:ext>
              <a:ext uri="{C183D7F6-B498-43B3-948B-1728B52AA6E4}">
                <adec:decorative xmlns:adec="http://schemas.microsoft.com/office/drawing/2017/decorative" val="1"/>
              </a:ext>
            </a:extLst>
          </p:cNvPr>
          <p:cNvSpPr txBox="1"/>
          <p:nvPr/>
        </p:nvSpPr>
        <p:spPr>
          <a:xfrm>
            <a:off x="3263367" y="3937940"/>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Azure AI Search</a:t>
            </a:r>
          </a:p>
          <a:p>
            <a:pPr algn="ctr">
              <a:spcAft>
                <a:spcPts val="600"/>
              </a:spcAft>
            </a:pPr>
            <a:r>
              <a:rPr lang="en-US" sz="1200" spc="0" baseline="0" dirty="0">
                <a:ln/>
                <a:latin typeface="+mj-lt"/>
                <a:cs typeface="Arial"/>
                <a:sym typeface="Arial"/>
                <a:rtl val="0"/>
              </a:rPr>
              <a:t>Microsoft</a:t>
            </a:r>
            <a:br>
              <a:rPr lang="en-US" sz="1200" spc="0" baseline="0" dirty="0">
                <a:ln/>
                <a:latin typeface="+mj-lt"/>
                <a:cs typeface="Arial"/>
                <a:sym typeface="Arial"/>
                <a:rtl val="0"/>
              </a:rPr>
            </a:br>
            <a:r>
              <a:rPr lang="en-US" sz="1200" spc="0" baseline="0" dirty="0">
                <a:ln/>
                <a:latin typeface="+mj-lt"/>
                <a:cs typeface="Arial"/>
                <a:sym typeface="Arial"/>
                <a:rtl val="0"/>
              </a:rPr>
              <a:t>Fabric</a:t>
            </a:r>
          </a:p>
        </p:txBody>
      </p:sp>
      <p:sp>
        <p:nvSpPr>
          <p:cNvPr id="89" name="TextBox 88">
            <a:extLst>
              <a:ext uri="{FF2B5EF4-FFF2-40B4-BE49-F238E27FC236}">
                <a16:creationId xmlns:a16="http://schemas.microsoft.com/office/drawing/2014/main" id="{571FBBDA-9E69-96A1-D234-55BBD6BB75C8}"/>
              </a:ext>
              <a:ext uri="{C183D7F6-B498-43B3-948B-1728B52AA6E4}">
                <adec:decorative xmlns:adec="http://schemas.microsoft.com/office/drawing/2017/decorative" val="1"/>
              </a:ext>
            </a:extLst>
          </p:cNvPr>
          <p:cNvSpPr txBox="1"/>
          <p:nvPr/>
        </p:nvSpPr>
        <p:spPr>
          <a:xfrm>
            <a:off x="4449445" y="3937940"/>
            <a:ext cx="1097280" cy="815608"/>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Serverless </a:t>
            </a:r>
            <a:r>
              <a:rPr lang="en-US" sz="1200" dirty="0">
                <a:ln/>
                <a:latin typeface="+mj-lt"/>
                <a:cs typeface="Arial"/>
                <a:sym typeface="Arial"/>
                <a:rtl val="0"/>
              </a:rPr>
              <a:t>Fine-tuning</a:t>
            </a:r>
          </a:p>
          <a:p>
            <a:pPr algn="ctr">
              <a:spcAft>
                <a:spcPts val="600"/>
              </a:spcAft>
            </a:pPr>
            <a:r>
              <a:rPr lang="en-US" sz="1200" spc="0" baseline="0" dirty="0">
                <a:ln/>
                <a:latin typeface="+mj-lt"/>
                <a:cs typeface="Arial"/>
                <a:sym typeface="Arial"/>
                <a:rtl val="0"/>
              </a:rPr>
              <a:t>Azure AI Agents</a:t>
            </a:r>
          </a:p>
        </p:txBody>
      </p:sp>
      <p:sp>
        <p:nvSpPr>
          <p:cNvPr id="106" name="TextBox 105">
            <a:extLst>
              <a:ext uri="{FF2B5EF4-FFF2-40B4-BE49-F238E27FC236}">
                <a16:creationId xmlns:a16="http://schemas.microsoft.com/office/drawing/2014/main" id="{798B42EA-C759-C729-BF79-4DF3C4C257E0}"/>
              </a:ext>
              <a:ext uri="{C183D7F6-B498-43B3-948B-1728B52AA6E4}">
                <adec:decorative xmlns:adec="http://schemas.microsoft.com/office/drawing/2017/decorative" val="1"/>
              </a:ext>
            </a:extLst>
          </p:cNvPr>
          <p:cNvSpPr txBox="1"/>
          <p:nvPr/>
        </p:nvSpPr>
        <p:spPr>
          <a:xfrm>
            <a:off x="5635523" y="3937940"/>
            <a:ext cx="1097280" cy="553998"/>
          </a:xfrm>
          <a:prstGeom prst="rect">
            <a:avLst/>
          </a:prstGeom>
          <a:noFill/>
          <a:effectLst/>
        </p:spPr>
        <p:txBody>
          <a:bodyPr wrap="square" lIns="91440" tIns="0" rIns="91440" bIns="0" rtlCol="0">
            <a:spAutoFit/>
          </a:bodyPr>
          <a:lstStyle/>
          <a:p>
            <a:pPr algn="ctr"/>
            <a:r>
              <a:rPr lang="en-US" sz="1200" spc="0" baseline="0" dirty="0">
                <a:ln/>
                <a:latin typeface="+mj-lt"/>
                <a:cs typeface="Arial"/>
                <a:sym typeface="Arial"/>
                <a:rtl val="0"/>
              </a:rPr>
              <a:t>Prompty</a:t>
            </a:r>
          </a:p>
          <a:p>
            <a:pPr algn="ctr"/>
            <a:r>
              <a:rPr lang="en-US" sz="1200" dirty="0">
                <a:ln/>
                <a:latin typeface="+mj-lt"/>
                <a:cs typeface="Arial"/>
                <a:sym typeface="Arial"/>
                <a:rtl val="0"/>
              </a:rPr>
              <a:t>Azure AI Foundry</a:t>
            </a:r>
            <a:endParaRPr lang="en-US" sz="1200" spc="0" baseline="0" dirty="0">
              <a:ln/>
              <a:latin typeface="+mj-lt"/>
              <a:cs typeface="Arial"/>
              <a:sym typeface="Arial"/>
              <a:rtl val="0"/>
            </a:endParaRPr>
          </a:p>
        </p:txBody>
      </p:sp>
      <p:sp>
        <p:nvSpPr>
          <p:cNvPr id="110" name="TextBox 109">
            <a:extLst>
              <a:ext uri="{FF2B5EF4-FFF2-40B4-BE49-F238E27FC236}">
                <a16:creationId xmlns:a16="http://schemas.microsoft.com/office/drawing/2014/main" id="{68F7663B-2B75-ACA0-07B8-BB27CF86EAB3}"/>
              </a:ext>
              <a:ext uri="{C183D7F6-B498-43B3-948B-1728B52AA6E4}">
                <adec:decorative xmlns:adec="http://schemas.microsoft.com/office/drawing/2017/decorative" val="1"/>
              </a:ext>
            </a:extLst>
          </p:cNvPr>
          <p:cNvSpPr txBox="1"/>
          <p:nvPr/>
        </p:nvSpPr>
        <p:spPr>
          <a:xfrm>
            <a:off x="6821601" y="3937940"/>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Tracing</a:t>
            </a:r>
          </a:p>
          <a:p>
            <a:pPr algn="ctr">
              <a:spcAft>
                <a:spcPts val="600"/>
              </a:spcAft>
            </a:pPr>
            <a:r>
              <a:rPr lang="en-US" sz="1200" spc="0" baseline="0" dirty="0">
                <a:ln/>
                <a:latin typeface="+mj-lt"/>
                <a:cs typeface="Arial"/>
                <a:sym typeface="Arial"/>
                <a:rtl val="0"/>
              </a:rPr>
              <a:t>Azure AI Content</a:t>
            </a:r>
            <a:r>
              <a:rPr lang="en-US" sz="1200" dirty="0">
                <a:ln/>
                <a:latin typeface="+mj-lt"/>
                <a:cs typeface="Arial"/>
                <a:sym typeface="Arial"/>
                <a:rtl val="0"/>
              </a:rPr>
              <a:t> </a:t>
            </a:r>
            <a:r>
              <a:rPr lang="en-US" sz="1200" spc="0" baseline="0" dirty="0">
                <a:ln/>
                <a:latin typeface="+mj-lt"/>
                <a:cs typeface="Arial"/>
                <a:sym typeface="Arial"/>
                <a:rtl val="0"/>
              </a:rPr>
              <a:t>Safety</a:t>
            </a:r>
          </a:p>
          <a:p>
            <a:pPr algn="ctr">
              <a:spcAft>
                <a:spcPts val="600"/>
              </a:spcAft>
            </a:pPr>
            <a:r>
              <a:rPr lang="en-US" sz="1200" spc="0" baseline="0" dirty="0">
                <a:ln/>
                <a:latin typeface="+mj-lt"/>
                <a:cs typeface="Arial"/>
                <a:sym typeface="Arial"/>
                <a:rtl val="0"/>
              </a:rPr>
              <a:t>Evaluators </a:t>
            </a:r>
          </a:p>
          <a:p>
            <a:pPr algn="ctr"/>
            <a:endParaRPr lang="en-US" sz="1200" spc="0" baseline="0" dirty="0">
              <a:ln/>
              <a:latin typeface="+mj-lt"/>
              <a:cs typeface="Arial"/>
              <a:sym typeface="Arial"/>
              <a:rtl val="0"/>
            </a:endParaRPr>
          </a:p>
        </p:txBody>
      </p:sp>
      <p:sp>
        <p:nvSpPr>
          <p:cNvPr id="126" name="TextBox 125">
            <a:extLst>
              <a:ext uri="{FF2B5EF4-FFF2-40B4-BE49-F238E27FC236}">
                <a16:creationId xmlns:a16="http://schemas.microsoft.com/office/drawing/2014/main" id="{D11DD03C-F8C3-C5B9-C66E-57A0F1149594}"/>
              </a:ext>
              <a:ext uri="{C183D7F6-B498-43B3-948B-1728B52AA6E4}">
                <adec:decorative xmlns:adec="http://schemas.microsoft.com/office/drawing/2017/decorative" val="1"/>
              </a:ext>
            </a:extLst>
          </p:cNvPr>
          <p:cNvSpPr txBox="1"/>
          <p:nvPr/>
        </p:nvSpPr>
        <p:spPr>
          <a:xfrm>
            <a:off x="8007679" y="3937940"/>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Prompt flow</a:t>
            </a:r>
          </a:p>
          <a:p>
            <a:pPr algn="ctr">
              <a:spcAft>
                <a:spcPts val="600"/>
              </a:spcAft>
            </a:pPr>
            <a:r>
              <a:rPr lang="en-US" sz="1200" spc="0" baseline="0" dirty="0">
                <a:ln/>
                <a:latin typeface="+mj-lt"/>
                <a:cs typeface="Arial"/>
                <a:sym typeface="Arial"/>
                <a:rtl val="0"/>
              </a:rPr>
              <a:t>LangChain</a:t>
            </a:r>
            <a:endParaRPr lang="en-US" sz="1200" dirty="0">
              <a:ln/>
              <a:latin typeface="+mj-lt"/>
              <a:cs typeface="Arial"/>
              <a:sym typeface="Arial"/>
              <a:rtl val="0"/>
            </a:endParaRPr>
          </a:p>
          <a:p>
            <a:pPr algn="ctr">
              <a:spcAft>
                <a:spcPts val="600"/>
              </a:spcAft>
            </a:pPr>
            <a:r>
              <a:rPr lang="en-US" sz="1200" spc="0" baseline="0" dirty="0">
                <a:ln/>
                <a:latin typeface="+mj-lt"/>
                <a:cs typeface="Arial"/>
                <a:sym typeface="Arial"/>
                <a:rtl val="0"/>
              </a:rPr>
              <a:t> Semantic Kernel</a:t>
            </a:r>
          </a:p>
        </p:txBody>
      </p:sp>
      <p:sp>
        <p:nvSpPr>
          <p:cNvPr id="142" name="TextBox 141">
            <a:extLst>
              <a:ext uri="{FF2B5EF4-FFF2-40B4-BE49-F238E27FC236}">
                <a16:creationId xmlns:a16="http://schemas.microsoft.com/office/drawing/2014/main" id="{12CAB1AF-B973-FB2B-ACB1-EAE873A7AAC1}"/>
              </a:ext>
              <a:ext uri="{C183D7F6-B498-43B3-948B-1728B52AA6E4}">
                <adec:decorative xmlns:adec="http://schemas.microsoft.com/office/drawing/2017/decorative" val="1"/>
              </a:ext>
            </a:extLst>
          </p:cNvPr>
          <p:cNvSpPr txBox="1"/>
          <p:nvPr/>
        </p:nvSpPr>
        <p:spPr>
          <a:xfrm>
            <a:off x="10379832" y="3937940"/>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Azure</a:t>
            </a:r>
            <a:r>
              <a:rPr lang="en-US" sz="1200" dirty="0">
                <a:ln/>
                <a:latin typeface="+mj-lt"/>
                <a:cs typeface="Arial"/>
                <a:sym typeface="Arial"/>
                <a:rtl val="0"/>
              </a:rPr>
              <a:t> Monitor</a:t>
            </a:r>
          </a:p>
          <a:p>
            <a:pPr algn="ctr">
              <a:spcAft>
                <a:spcPts val="600"/>
              </a:spcAft>
            </a:pPr>
            <a:r>
              <a:rPr lang="en-US" sz="1200" spc="0" baseline="0" dirty="0">
                <a:ln/>
                <a:latin typeface="+mj-lt"/>
                <a:cs typeface="Arial"/>
                <a:sym typeface="Arial"/>
                <a:rtl val="0"/>
              </a:rPr>
              <a:t>Application </a:t>
            </a:r>
            <a:r>
              <a:rPr lang="en-US" sz="1200" dirty="0">
                <a:ln/>
                <a:latin typeface="+mj-lt"/>
                <a:cs typeface="Arial"/>
                <a:sym typeface="Arial"/>
                <a:rtl val="0"/>
              </a:rPr>
              <a:t>Insights</a:t>
            </a:r>
            <a:r>
              <a:rPr lang="en-US" sz="1200" spc="0" baseline="0" dirty="0">
                <a:ln/>
                <a:latin typeface="+mj-lt"/>
                <a:cs typeface="Arial"/>
                <a:sym typeface="Arial"/>
                <a:rtl val="0"/>
              </a:rPr>
              <a:t> </a:t>
            </a:r>
          </a:p>
        </p:txBody>
      </p:sp>
      <p:sp>
        <p:nvSpPr>
          <p:cNvPr id="158" name="Freeform: Shape 157">
            <a:extLst>
              <a:ext uri="{FF2B5EF4-FFF2-40B4-BE49-F238E27FC236}">
                <a16:creationId xmlns:a16="http://schemas.microsoft.com/office/drawing/2014/main" id="{1D29B1F6-3D3C-F9D1-C3C4-154E0C5AD734}"/>
              </a:ext>
              <a:ext uri="{C183D7F6-B498-43B3-948B-1728B52AA6E4}">
                <adec:decorative xmlns:adec="http://schemas.microsoft.com/office/drawing/2017/decorative" val="1"/>
              </a:ext>
            </a:extLst>
          </p:cNvPr>
          <p:cNvSpPr/>
          <p:nvPr/>
        </p:nvSpPr>
        <p:spPr>
          <a:xfrm>
            <a:off x="1307685" y="1720614"/>
            <a:ext cx="1511161" cy="220377"/>
          </a:xfrm>
          <a:custGeom>
            <a:avLst/>
            <a:gdLst>
              <a:gd name="connsiteX0" fmla="*/ 1072732 w 1511161"/>
              <a:gd name="connsiteY0" fmla="*/ 111518 h 220377"/>
              <a:gd name="connsiteX1" fmla="*/ 1049118 w 1511161"/>
              <a:gd name="connsiteY1" fmla="*/ 114821 h 220377"/>
              <a:gd name="connsiteX2" fmla="*/ 1032587 w 1511161"/>
              <a:gd name="connsiteY2" fmla="*/ 120164 h 220377"/>
              <a:gd name="connsiteX3" fmla="*/ 1027037 w 1511161"/>
              <a:gd name="connsiteY3" fmla="*/ 133893 h 220377"/>
              <a:gd name="connsiteX4" fmla="*/ 1032147 w 1511161"/>
              <a:gd name="connsiteY4" fmla="*/ 145665 h 220377"/>
              <a:gd name="connsiteX5" fmla="*/ 1045822 w 1511161"/>
              <a:gd name="connsiteY5" fmla="*/ 150225 h 220377"/>
              <a:gd name="connsiteX6" fmla="*/ 1065097 w 1511161"/>
              <a:gd name="connsiteY6" fmla="*/ 142015 h 220377"/>
              <a:gd name="connsiteX7" fmla="*/ 1072732 w 1511161"/>
              <a:gd name="connsiteY7" fmla="*/ 121336 h 220377"/>
              <a:gd name="connsiteX8" fmla="*/ 1458430 w 1511161"/>
              <a:gd name="connsiteY8" fmla="*/ 71814 h 220377"/>
              <a:gd name="connsiteX9" fmla="*/ 1435968 w 1511161"/>
              <a:gd name="connsiteY9" fmla="*/ 82501 h 220377"/>
              <a:gd name="connsiteX10" fmla="*/ 1427783 w 1511161"/>
              <a:gd name="connsiteY10" fmla="*/ 112172 h 220377"/>
              <a:gd name="connsiteX11" fmla="*/ 1435641 w 1511161"/>
              <a:gd name="connsiteY11" fmla="*/ 139366 h 220377"/>
              <a:gd name="connsiteX12" fmla="*/ 1456781 w 1511161"/>
              <a:gd name="connsiteY12" fmla="*/ 149358 h 220377"/>
              <a:gd name="connsiteX13" fmla="*/ 1477983 w 1511161"/>
              <a:gd name="connsiteY13" fmla="*/ 139714 h 220377"/>
              <a:gd name="connsiteX14" fmla="*/ 1486113 w 1511161"/>
              <a:gd name="connsiteY14" fmla="*/ 115386 h 220377"/>
              <a:gd name="connsiteX15" fmla="*/ 1486113 w 1511161"/>
              <a:gd name="connsiteY15" fmla="*/ 100615 h 220377"/>
              <a:gd name="connsiteX16" fmla="*/ 1478312 w 1511161"/>
              <a:gd name="connsiteY16" fmla="*/ 80198 h 220377"/>
              <a:gd name="connsiteX17" fmla="*/ 1458430 w 1511161"/>
              <a:gd name="connsiteY17" fmla="*/ 71814 h 220377"/>
              <a:gd name="connsiteX18" fmla="*/ 688607 w 1511161"/>
              <a:gd name="connsiteY18" fmla="*/ 71814 h 220377"/>
              <a:gd name="connsiteX19" fmla="*/ 665925 w 1511161"/>
              <a:gd name="connsiteY19" fmla="*/ 82544 h 220377"/>
              <a:gd name="connsiteX20" fmla="*/ 657739 w 1511161"/>
              <a:gd name="connsiteY20" fmla="*/ 112606 h 220377"/>
              <a:gd name="connsiteX21" fmla="*/ 665598 w 1511161"/>
              <a:gd name="connsiteY21" fmla="*/ 139235 h 220377"/>
              <a:gd name="connsiteX22" fmla="*/ 686410 w 1511161"/>
              <a:gd name="connsiteY22" fmla="*/ 149227 h 220377"/>
              <a:gd name="connsiteX23" fmla="*/ 707828 w 1511161"/>
              <a:gd name="connsiteY23" fmla="*/ 139714 h 220377"/>
              <a:gd name="connsiteX24" fmla="*/ 716069 w 1511161"/>
              <a:gd name="connsiteY24" fmla="*/ 115255 h 220377"/>
              <a:gd name="connsiteX25" fmla="*/ 716069 w 1511161"/>
              <a:gd name="connsiteY25" fmla="*/ 100615 h 220377"/>
              <a:gd name="connsiteX26" fmla="*/ 708213 w 1511161"/>
              <a:gd name="connsiteY26" fmla="*/ 80241 h 220377"/>
              <a:gd name="connsiteX27" fmla="*/ 688607 w 1511161"/>
              <a:gd name="connsiteY27" fmla="*/ 71814 h 220377"/>
              <a:gd name="connsiteX28" fmla="*/ 1338770 w 1511161"/>
              <a:gd name="connsiteY28" fmla="*/ 70249 h 220377"/>
              <a:gd name="connsiteX29" fmla="*/ 1320151 w 1511161"/>
              <a:gd name="connsiteY29" fmla="*/ 78331 h 220377"/>
              <a:gd name="connsiteX30" fmla="*/ 1310760 w 1511161"/>
              <a:gd name="connsiteY30" fmla="*/ 99400 h 220377"/>
              <a:gd name="connsiteX31" fmla="*/ 1362827 w 1511161"/>
              <a:gd name="connsiteY31" fmla="*/ 99400 h 220377"/>
              <a:gd name="connsiteX32" fmla="*/ 1356347 w 1511161"/>
              <a:gd name="connsiteY32" fmla="*/ 77941 h 220377"/>
              <a:gd name="connsiteX33" fmla="*/ 1338770 w 1511161"/>
              <a:gd name="connsiteY33" fmla="*/ 70249 h 220377"/>
              <a:gd name="connsiteX34" fmla="*/ 209663 w 1511161"/>
              <a:gd name="connsiteY34" fmla="*/ 70249 h 220377"/>
              <a:gd name="connsiteX35" fmla="*/ 191042 w 1511161"/>
              <a:gd name="connsiteY35" fmla="*/ 78331 h 220377"/>
              <a:gd name="connsiteX36" fmla="*/ 181651 w 1511161"/>
              <a:gd name="connsiteY36" fmla="*/ 99400 h 220377"/>
              <a:gd name="connsiteX37" fmla="*/ 233720 w 1511161"/>
              <a:gd name="connsiteY37" fmla="*/ 99400 h 220377"/>
              <a:gd name="connsiteX38" fmla="*/ 227240 w 1511161"/>
              <a:gd name="connsiteY38" fmla="*/ 77941 h 220377"/>
              <a:gd name="connsiteX39" fmla="*/ 209663 w 1511161"/>
              <a:gd name="connsiteY39" fmla="*/ 70249 h 220377"/>
              <a:gd name="connsiteX40" fmla="*/ 444283 w 1511161"/>
              <a:gd name="connsiteY40" fmla="*/ 54045 h 220377"/>
              <a:gd name="connsiteX41" fmla="*/ 469767 w 1511161"/>
              <a:gd name="connsiteY41" fmla="*/ 54045 h 220377"/>
              <a:gd name="connsiteX42" fmla="*/ 469767 w 1511161"/>
              <a:gd name="connsiteY42" fmla="*/ 166993 h 220377"/>
              <a:gd name="connsiteX43" fmla="*/ 444283 w 1511161"/>
              <a:gd name="connsiteY43" fmla="*/ 166993 h 220377"/>
              <a:gd name="connsiteX44" fmla="*/ 1182507 w 1511161"/>
              <a:gd name="connsiteY44" fmla="*/ 52048 h 220377"/>
              <a:gd name="connsiteX45" fmla="*/ 1193051 w 1511161"/>
              <a:gd name="connsiteY45" fmla="*/ 54176 h 220377"/>
              <a:gd name="connsiteX46" fmla="*/ 1193051 w 1511161"/>
              <a:gd name="connsiteY46" fmla="*/ 78418 h 220377"/>
              <a:gd name="connsiteX47" fmla="*/ 1179761 w 1511161"/>
              <a:gd name="connsiteY47" fmla="*/ 74768 h 220377"/>
              <a:gd name="connsiteX48" fmla="*/ 1160869 w 1511161"/>
              <a:gd name="connsiteY48" fmla="*/ 85063 h 220377"/>
              <a:gd name="connsiteX49" fmla="*/ 1153289 w 1511161"/>
              <a:gd name="connsiteY49" fmla="*/ 112954 h 220377"/>
              <a:gd name="connsiteX50" fmla="*/ 1153289 w 1511161"/>
              <a:gd name="connsiteY50" fmla="*/ 166993 h 220377"/>
              <a:gd name="connsiteX51" fmla="*/ 1127805 w 1511161"/>
              <a:gd name="connsiteY51" fmla="*/ 166993 h 220377"/>
              <a:gd name="connsiteX52" fmla="*/ 1127805 w 1511161"/>
              <a:gd name="connsiteY52" fmla="*/ 54045 h 220377"/>
              <a:gd name="connsiteX53" fmla="*/ 1153289 w 1511161"/>
              <a:gd name="connsiteY53" fmla="*/ 54045 h 220377"/>
              <a:gd name="connsiteX54" fmla="*/ 1153289 w 1511161"/>
              <a:gd name="connsiteY54" fmla="*/ 77330 h 220377"/>
              <a:gd name="connsiteX55" fmla="*/ 1153730 w 1511161"/>
              <a:gd name="connsiteY55" fmla="*/ 77330 h 220377"/>
              <a:gd name="connsiteX56" fmla="*/ 1165206 w 1511161"/>
              <a:gd name="connsiteY56" fmla="*/ 58739 h 220377"/>
              <a:gd name="connsiteX57" fmla="*/ 1182507 w 1511161"/>
              <a:gd name="connsiteY57" fmla="*/ 52048 h 220377"/>
              <a:gd name="connsiteX58" fmla="*/ 1339099 w 1511161"/>
              <a:gd name="connsiteY58" fmla="*/ 51396 h 220377"/>
              <a:gd name="connsiteX59" fmla="*/ 1374798 w 1511161"/>
              <a:gd name="connsiteY59" fmla="*/ 66297 h 220377"/>
              <a:gd name="connsiteX60" fmla="*/ 1387429 w 1511161"/>
              <a:gd name="connsiteY60" fmla="*/ 107653 h 220377"/>
              <a:gd name="connsiteX61" fmla="*/ 1387429 w 1511161"/>
              <a:gd name="connsiteY61" fmla="*/ 117471 h 220377"/>
              <a:gd name="connsiteX62" fmla="*/ 1310760 w 1511161"/>
              <a:gd name="connsiteY62" fmla="*/ 117471 h 220377"/>
              <a:gd name="connsiteX63" fmla="*/ 1320372 w 1511161"/>
              <a:gd name="connsiteY63" fmla="*/ 141625 h 220377"/>
              <a:gd name="connsiteX64" fmla="*/ 1345580 w 1511161"/>
              <a:gd name="connsiteY64" fmla="*/ 150140 h 220377"/>
              <a:gd name="connsiteX65" fmla="*/ 1378643 w 1511161"/>
              <a:gd name="connsiteY65" fmla="*/ 139322 h 220377"/>
              <a:gd name="connsiteX66" fmla="*/ 1378643 w 1511161"/>
              <a:gd name="connsiteY66" fmla="*/ 159958 h 220377"/>
              <a:gd name="connsiteX67" fmla="*/ 1337999 w 1511161"/>
              <a:gd name="connsiteY67" fmla="*/ 169645 h 220377"/>
              <a:gd name="connsiteX68" fmla="*/ 1299060 w 1511161"/>
              <a:gd name="connsiteY68" fmla="*/ 154267 h 220377"/>
              <a:gd name="connsiteX69" fmla="*/ 1284949 w 1511161"/>
              <a:gd name="connsiteY69" fmla="*/ 110956 h 220377"/>
              <a:gd name="connsiteX70" fmla="*/ 1300489 w 1511161"/>
              <a:gd name="connsiteY70" fmla="*/ 67992 h 220377"/>
              <a:gd name="connsiteX71" fmla="*/ 1339099 w 1511161"/>
              <a:gd name="connsiteY71" fmla="*/ 51396 h 220377"/>
              <a:gd name="connsiteX72" fmla="*/ 1054720 w 1511161"/>
              <a:gd name="connsiteY72" fmla="*/ 51396 h 220377"/>
              <a:gd name="connsiteX73" fmla="*/ 1097335 w 1511161"/>
              <a:gd name="connsiteY73" fmla="*/ 93534 h 220377"/>
              <a:gd name="connsiteX74" fmla="*/ 1097335 w 1511161"/>
              <a:gd name="connsiteY74" fmla="*/ 166993 h 220377"/>
              <a:gd name="connsiteX75" fmla="*/ 1072626 w 1511161"/>
              <a:gd name="connsiteY75" fmla="*/ 166993 h 220377"/>
              <a:gd name="connsiteX76" fmla="*/ 1072626 w 1511161"/>
              <a:gd name="connsiteY76" fmla="*/ 149358 h 220377"/>
              <a:gd name="connsiteX77" fmla="*/ 1072185 w 1511161"/>
              <a:gd name="connsiteY77" fmla="*/ 149358 h 220377"/>
              <a:gd name="connsiteX78" fmla="*/ 1038019 w 1511161"/>
              <a:gd name="connsiteY78" fmla="*/ 169645 h 220377"/>
              <a:gd name="connsiteX79" fmla="*/ 1012046 w 1511161"/>
              <a:gd name="connsiteY79" fmla="*/ 160609 h 220377"/>
              <a:gd name="connsiteX80" fmla="*/ 1002655 w 1511161"/>
              <a:gd name="connsiteY80" fmla="*/ 136673 h 220377"/>
              <a:gd name="connsiteX81" fmla="*/ 1039339 w 1511161"/>
              <a:gd name="connsiteY81" fmla="*/ 99400 h 220377"/>
              <a:gd name="connsiteX82" fmla="*/ 1072732 w 1511161"/>
              <a:gd name="connsiteY82" fmla="*/ 94619 h 220377"/>
              <a:gd name="connsiteX83" fmla="*/ 1049888 w 1511161"/>
              <a:gd name="connsiteY83" fmla="*/ 70467 h 220377"/>
              <a:gd name="connsiteX84" fmla="*/ 1013640 w 1511161"/>
              <a:gd name="connsiteY84" fmla="*/ 84368 h 220377"/>
              <a:gd name="connsiteX85" fmla="*/ 1013640 w 1511161"/>
              <a:gd name="connsiteY85" fmla="*/ 61996 h 220377"/>
              <a:gd name="connsiteX86" fmla="*/ 1054720 w 1511161"/>
              <a:gd name="connsiteY86" fmla="*/ 51396 h 220377"/>
              <a:gd name="connsiteX87" fmla="*/ 872627 w 1511161"/>
              <a:gd name="connsiteY87" fmla="*/ 51396 h 220377"/>
              <a:gd name="connsiteX88" fmla="*/ 900525 w 1511161"/>
              <a:gd name="connsiteY88" fmla="*/ 56133 h 220377"/>
              <a:gd name="connsiteX89" fmla="*/ 900525 w 1511161"/>
              <a:gd name="connsiteY89" fmla="*/ 78546 h 220377"/>
              <a:gd name="connsiteX90" fmla="*/ 873283 w 1511161"/>
              <a:gd name="connsiteY90" fmla="*/ 70380 h 220377"/>
              <a:gd name="connsiteX91" fmla="*/ 864553 w 1511161"/>
              <a:gd name="connsiteY91" fmla="*/ 71380 h 220377"/>
              <a:gd name="connsiteX92" fmla="*/ 857908 w 1511161"/>
              <a:gd name="connsiteY92" fmla="*/ 74117 h 220377"/>
              <a:gd name="connsiteX93" fmla="*/ 853621 w 1511161"/>
              <a:gd name="connsiteY93" fmla="*/ 78374 h 220377"/>
              <a:gd name="connsiteX94" fmla="*/ 852086 w 1511161"/>
              <a:gd name="connsiteY94" fmla="*/ 83847 h 220377"/>
              <a:gd name="connsiteX95" fmla="*/ 853621 w 1511161"/>
              <a:gd name="connsiteY95" fmla="*/ 90016 h 220377"/>
              <a:gd name="connsiteX96" fmla="*/ 858181 w 1511161"/>
              <a:gd name="connsiteY96" fmla="*/ 94491 h 220377"/>
              <a:gd name="connsiteX97" fmla="*/ 865432 w 1511161"/>
              <a:gd name="connsiteY97" fmla="*/ 98010 h 220377"/>
              <a:gd name="connsiteX98" fmla="*/ 875153 w 1511161"/>
              <a:gd name="connsiteY98" fmla="*/ 101485 h 220377"/>
              <a:gd name="connsiteX99" fmla="*/ 888170 w 1511161"/>
              <a:gd name="connsiteY99" fmla="*/ 107522 h 220377"/>
              <a:gd name="connsiteX100" fmla="*/ 897999 w 1511161"/>
              <a:gd name="connsiteY100" fmla="*/ 114560 h 220377"/>
              <a:gd name="connsiteX101" fmla="*/ 904262 w 1511161"/>
              <a:gd name="connsiteY101" fmla="*/ 123595 h 220377"/>
              <a:gd name="connsiteX102" fmla="*/ 906456 w 1511161"/>
              <a:gd name="connsiteY102" fmla="*/ 135760 h 220377"/>
              <a:gd name="connsiteX103" fmla="*/ 902501 w 1511161"/>
              <a:gd name="connsiteY103" fmla="*/ 150791 h 220377"/>
              <a:gd name="connsiteX104" fmla="*/ 891960 w 1511161"/>
              <a:gd name="connsiteY104" fmla="*/ 161391 h 220377"/>
              <a:gd name="connsiteX105" fmla="*/ 876744 w 1511161"/>
              <a:gd name="connsiteY105" fmla="*/ 167603 h 220377"/>
              <a:gd name="connsiteX106" fmla="*/ 858566 w 1511161"/>
              <a:gd name="connsiteY106" fmla="*/ 169645 h 220377"/>
              <a:gd name="connsiteX107" fmla="*/ 826600 w 1511161"/>
              <a:gd name="connsiteY107" fmla="*/ 163476 h 220377"/>
              <a:gd name="connsiteX108" fmla="*/ 826600 w 1511161"/>
              <a:gd name="connsiteY108" fmla="*/ 139756 h 220377"/>
              <a:gd name="connsiteX109" fmla="*/ 858128 w 1511161"/>
              <a:gd name="connsiteY109" fmla="*/ 150661 h 220377"/>
              <a:gd name="connsiteX110" fmla="*/ 881195 w 1511161"/>
              <a:gd name="connsiteY110" fmla="*/ 136975 h 220377"/>
              <a:gd name="connsiteX111" fmla="*/ 879219 w 1511161"/>
              <a:gd name="connsiteY111" fmla="*/ 130417 h 220377"/>
              <a:gd name="connsiteX112" fmla="*/ 873889 w 1511161"/>
              <a:gd name="connsiteY112" fmla="*/ 125637 h 220377"/>
              <a:gd name="connsiteX113" fmla="*/ 865982 w 1511161"/>
              <a:gd name="connsiteY113" fmla="*/ 121903 h 220377"/>
              <a:gd name="connsiteX114" fmla="*/ 855820 w 1511161"/>
              <a:gd name="connsiteY114" fmla="*/ 118122 h 220377"/>
              <a:gd name="connsiteX115" fmla="*/ 843351 w 1511161"/>
              <a:gd name="connsiteY115" fmla="*/ 112300 h 220377"/>
              <a:gd name="connsiteX116" fmla="*/ 834129 w 1511161"/>
              <a:gd name="connsiteY116" fmla="*/ 105265 h 220377"/>
              <a:gd name="connsiteX117" fmla="*/ 828578 w 1511161"/>
              <a:gd name="connsiteY117" fmla="*/ 96402 h 220377"/>
              <a:gd name="connsiteX118" fmla="*/ 826713 w 1511161"/>
              <a:gd name="connsiteY118" fmla="*/ 84802 h 220377"/>
              <a:gd name="connsiteX119" fmla="*/ 830554 w 1511161"/>
              <a:gd name="connsiteY119" fmla="*/ 70424 h 220377"/>
              <a:gd name="connsiteX120" fmla="*/ 840880 w 1511161"/>
              <a:gd name="connsiteY120" fmla="*/ 59955 h 220377"/>
              <a:gd name="connsiteX121" fmla="*/ 855602 w 1511161"/>
              <a:gd name="connsiteY121" fmla="*/ 53568 h 220377"/>
              <a:gd name="connsiteX122" fmla="*/ 872627 w 1511161"/>
              <a:gd name="connsiteY122" fmla="*/ 51396 h 220377"/>
              <a:gd name="connsiteX123" fmla="*/ 682347 w 1511161"/>
              <a:gd name="connsiteY123" fmla="*/ 51396 h 220377"/>
              <a:gd name="connsiteX124" fmla="*/ 715408 w 1511161"/>
              <a:gd name="connsiteY124" fmla="*/ 69729 h 220377"/>
              <a:gd name="connsiteX125" fmla="*/ 715849 w 1511161"/>
              <a:gd name="connsiteY125" fmla="*/ 69729 h 220377"/>
              <a:gd name="connsiteX126" fmla="*/ 715849 w 1511161"/>
              <a:gd name="connsiteY126" fmla="*/ 54045 h 220377"/>
              <a:gd name="connsiteX127" fmla="*/ 741330 w 1511161"/>
              <a:gd name="connsiteY127" fmla="*/ 54045 h 220377"/>
              <a:gd name="connsiteX128" fmla="*/ 741330 w 1511161"/>
              <a:gd name="connsiteY128" fmla="*/ 157960 h 220377"/>
              <a:gd name="connsiteX129" fmla="*/ 679051 w 1511161"/>
              <a:gd name="connsiteY129" fmla="*/ 220167 h 220377"/>
              <a:gd name="connsiteX130" fmla="*/ 640717 w 1511161"/>
              <a:gd name="connsiteY130" fmla="*/ 212780 h 220377"/>
              <a:gd name="connsiteX131" fmla="*/ 640717 w 1511161"/>
              <a:gd name="connsiteY131" fmla="*/ 189367 h 220377"/>
              <a:gd name="connsiteX132" fmla="*/ 675755 w 1511161"/>
              <a:gd name="connsiteY132" fmla="*/ 199967 h 220377"/>
              <a:gd name="connsiteX133" fmla="*/ 715849 w 1511161"/>
              <a:gd name="connsiteY133" fmla="*/ 160391 h 220377"/>
              <a:gd name="connsiteX134" fmla="*/ 715849 w 1511161"/>
              <a:gd name="connsiteY134" fmla="*/ 148011 h 220377"/>
              <a:gd name="connsiteX135" fmla="*/ 715408 w 1511161"/>
              <a:gd name="connsiteY135" fmla="*/ 148011 h 220377"/>
              <a:gd name="connsiteX136" fmla="*/ 677404 w 1511161"/>
              <a:gd name="connsiteY136" fmla="*/ 169645 h 220377"/>
              <a:gd name="connsiteX137" fmla="*/ 644287 w 1511161"/>
              <a:gd name="connsiteY137" fmla="*/ 154569 h 220377"/>
              <a:gd name="connsiteX138" fmla="*/ 631711 w 1511161"/>
              <a:gd name="connsiteY138" fmla="*/ 114170 h 220377"/>
              <a:gd name="connsiteX139" fmla="*/ 645221 w 1511161"/>
              <a:gd name="connsiteY139" fmla="*/ 68382 h 220377"/>
              <a:gd name="connsiteX140" fmla="*/ 682347 w 1511161"/>
              <a:gd name="connsiteY140" fmla="*/ 51396 h 220377"/>
              <a:gd name="connsiteX141" fmla="*/ 567351 w 1511161"/>
              <a:gd name="connsiteY141" fmla="*/ 51396 h 220377"/>
              <a:gd name="connsiteX142" fmla="*/ 595358 w 1511161"/>
              <a:gd name="connsiteY142" fmla="*/ 63386 h 220377"/>
              <a:gd name="connsiteX143" fmla="*/ 605028 w 1511161"/>
              <a:gd name="connsiteY143" fmla="*/ 97966 h 220377"/>
              <a:gd name="connsiteX144" fmla="*/ 605028 w 1511161"/>
              <a:gd name="connsiteY144" fmla="*/ 166993 h 220377"/>
              <a:gd name="connsiteX145" fmla="*/ 579542 w 1511161"/>
              <a:gd name="connsiteY145" fmla="*/ 166993 h 220377"/>
              <a:gd name="connsiteX146" fmla="*/ 579542 w 1511161"/>
              <a:gd name="connsiteY146" fmla="*/ 103352 h 220377"/>
              <a:gd name="connsiteX147" fmla="*/ 557245 w 1511161"/>
              <a:gd name="connsiteY147" fmla="*/ 71683 h 220377"/>
              <a:gd name="connsiteX148" fmla="*/ 538021 w 1511161"/>
              <a:gd name="connsiteY148" fmla="*/ 80459 h 220377"/>
              <a:gd name="connsiteX149" fmla="*/ 530441 w 1511161"/>
              <a:gd name="connsiteY149" fmla="*/ 102570 h 220377"/>
              <a:gd name="connsiteX150" fmla="*/ 530441 w 1511161"/>
              <a:gd name="connsiteY150" fmla="*/ 166993 h 220377"/>
              <a:gd name="connsiteX151" fmla="*/ 504848 w 1511161"/>
              <a:gd name="connsiteY151" fmla="*/ 166993 h 220377"/>
              <a:gd name="connsiteX152" fmla="*/ 504848 w 1511161"/>
              <a:gd name="connsiteY152" fmla="*/ 54045 h 220377"/>
              <a:gd name="connsiteX153" fmla="*/ 530441 w 1511161"/>
              <a:gd name="connsiteY153" fmla="*/ 54045 h 220377"/>
              <a:gd name="connsiteX154" fmla="*/ 530441 w 1511161"/>
              <a:gd name="connsiteY154" fmla="*/ 72812 h 220377"/>
              <a:gd name="connsiteX155" fmla="*/ 530882 w 1511161"/>
              <a:gd name="connsiteY155" fmla="*/ 72812 h 220377"/>
              <a:gd name="connsiteX156" fmla="*/ 567351 w 1511161"/>
              <a:gd name="connsiteY156" fmla="*/ 51396 h 220377"/>
              <a:gd name="connsiteX157" fmla="*/ 209990 w 1511161"/>
              <a:gd name="connsiteY157" fmla="*/ 51396 h 220377"/>
              <a:gd name="connsiteX158" fmla="*/ 245689 w 1511161"/>
              <a:gd name="connsiteY158" fmla="*/ 66297 h 220377"/>
              <a:gd name="connsiteX159" fmla="*/ 258320 w 1511161"/>
              <a:gd name="connsiteY159" fmla="*/ 107653 h 220377"/>
              <a:gd name="connsiteX160" fmla="*/ 258320 w 1511161"/>
              <a:gd name="connsiteY160" fmla="*/ 117471 h 220377"/>
              <a:gd name="connsiteX161" fmla="*/ 181651 w 1511161"/>
              <a:gd name="connsiteY161" fmla="*/ 117471 h 220377"/>
              <a:gd name="connsiteX162" fmla="*/ 191263 w 1511161"/>
              <a:gd name="connsiteY162" fmla="*/ 141625 h 220377"/>
              <a:gd name="connsiteX163" fmla="*/ 216470 w 1511161"/>
              <a:gd name="connsiteY163" fmla="*/ 150140 h 220377"/>
              <a:gd name="connsiteX164" fmla="*/ 249534 w 1511161"/>
              <a:gd name="connsiteY164" fmla="*/ 139322 h 220377"/>
              <a:gd name="connsiteX165" fmla="*/ 249534 w 1511161"/>
              <a:gd name="connsiteY165" fmla="*/ 159958 h 220377"/>
              <a:gd name="connsiteX166" fmla="*/ 208893 w 1511161"/>
              <a:gd name="connsiteY166" fmla="*/ 169645 h 220377"/>
              <a:gd name="connsiteX167" fmla="*/ 169954 w 1511161"/>
              <a:gd name="connsiteY167" fmla="*/ 154267 h 220377"/>
              <a:gd name="connsiteX168" fmla="*/ 155842 w 1511161"/>
              <a:gd name="connsiteY168" fmla="*/ 110956 h 220377"/>
              <a:gd name="connsiteX169" fmla="*/ 171380 w 1511161"/>
              <a:gd name="connsiteY169" fmla="*/ 67992 h 220377"/>
              <a:gd name="connsiteX170" fmla="*/ 209990 w 1511161"/>
              <a:gd name="connsiteY170" fmla="*/ 51396 h 220377"/>
              <a:gd name="connsiteX171" fmla="*/ 1242406 w 1511161"/>
              <a:gd name="connsiteY171" fmla="*/ 20640 h 220377"/>
              <a:gd name="connsiteX172" fmla="*/ 1242406 w 1511161"/>
              <a:gd name="connsiteY172" fmla="*/ 54045 h 220377"/>
              <a:gd name="connsiteX173" fmla="*/ 1269314 w 1511161"/>
              <a:gd name="connsiteY173" fmla="*/ 54045 h 220377"/>
              <a:gd name="connsiteX174" fmla="*/ 1269314 w 1511161"/>
              <a:gd name="connsiteY174" fmla="*/ 74117 h 220377"/>
              <a:gd name="connsiteX175" fmla="*/ 1242406 w 1511161"/>
              <a:gd name="connsiteY175" fmla="*/ 74117 h 220377"/>
              <a:gd name="connsiteX176" fmla="*/ 1242406 w 1511161"/>
              <a:gd name="connsiteY176" fmla="*/ 130589 h 220377"/>
              <a:gd name="connsiteX177" fmla="*/ 1246032 w 1511161"/>
              <a:gd name="connsiteY177" fmla="*/ 144926 h 220377"/>
              <a:gd name="connsiteX178" fmla="*/ 1258111 w 1511161"/>
              <a:gd name="connsiteY178" fmla="*/ 149227 h 220377"/>
              <a:gd name="connsiteX179" fmla="*/ 1269314 w 1511161"/>
              <a:gd name="connsiteY179" fmla="*/ 145490 h 220377"/>
              <a:gd name="connsiteX180" fmla="*/ 1269314 w 1511161"/>
              <a:gd name="connsiteY180" fmla="*/ 165777 h 220377"/>
              <a:gd name="connsiteX181" fmla="*/ 1249652 w 1511161"/>
              <a:gd name="connsiteY181" fmla="*/ 169514 h 220377"/>
              <a:gd name="connsiteX182" fmla="*/ 1216922 w 1511161"/>
              <a:gd name="connsiteY182" fmla="*/ 137975 h 220377"/>
              <a:gd name="connsiteX183" fmla="*/ 1216922 w 1511161"/>
              <a:gd name="connsiteY183" fmla="*/ 74117 h 220377"/>
              <a:gd name="connsiteX184" fmla="*/ 1198137 w 1511161"/>
              <a:gd name="connsiteY184" fmla="*/ 74117 h 220377"/>
              <a:gd name="connsiteX185" fmla="*/ 1198137 w 1511161"/>
              <a:gd name="connsiteY185" fmla="*/ 54045 h 220377"/>
              <a:gd name="connsiteX186" fmla="*/ 1216922 w 1511161"/>
              <a:gd name="connsiteY186" fmla="*/ 54045 h 220377"/>
              <a:gd name="connsiteX187" fmla="*/ 1216922 w 1511161"/>
              <a:gd name="connsiteY187" fmla="*/ 27896 h 220377"/>
              <a:gd name="connsiteX188" fmla="*/ 961212 w 1511161"/>
              <a:gd name="connsiteY188" fmla="*/ 20640 h 220377"/>
              <a:gd name="connsiteX189" fmla="*/ 961212 w 1511161"/>
              <a:gd name="connsiteY189" fmla="*/ 54045 h 220377"/>
              <a:gd name="connsiteX190" fmla="*/ 988119 w 1511161"/>
              <a:gd name="connsiteY190" fmla="*/ 54045 h 220377"/>
              <a:gd name="connsiteX191" fmla="*/ 988119 w 1511161"/>
              <a:gd name="connsiteY191" fmla="*/ 74117 h 220377"/>
              <a:gd name="connsiteX192" fmla="*/ 961212 w 1511161"/>
              <a:gd name="connsiteY192" fmla="*/ 74117 h 220377"/>
              <a:gd name="connsiteX193" fmla="*/ 961212 w 1511161"/>
              <a:gd name="connsiteY193" fmla="*/ 130589 h 220377"/>
              <a:gd name="connsiteX194" fmla="*/ 964837 w 1511161"/>
              <a:gd name="connsiteY194" fmla="*/ 144926 h 220377"/>
              <a:gd name="connsiteX195" fmla="*/ 976914 w 1511161"/>
              <a:gd name="connsiteY195" fmla="*/ 149227 h 220377"/>
              <a:gd name="connsiteX196" fmla="*/ 988119 w 1511161"/>
              <a:gd name="connsiteY196" fmla="*/ 145490 h 220377"/>
              <a:gd name="connsiteX197" fmla="*/ 988119 w 1511161"/>
              <a:gd name="connsiteY197" fmla="*/ 165777 h 220377"/>
              <a:gd name="connsiteX198" fmla="*/ 968457 w 1511161"/>
              <a:gd name="connsiteY198" fmla="*/ 169514 h 220377"/>
              <a:gd name="connsiteX199" fmla="*/ 935725 w 1511161"/>
              <a:gd name="connsiteY199" fmla="*/ 137975 h 220377"/>
              <a:gd name="connsiteX200" fmla="*/ 935725 w 1511161"/>
              <a:gd name="connsiteY200" fmla="*/ 74117 h 220377"/>
              <a:gd name="connsiteX201" fmla="*/ 916942 w 1511161"/>
              <a:gd name="connsiteY201" fmla="*/ 74117 h 220377"/>
              <a:gd name="connsiteX202" fmla="*/ 916942 w 1511161"/>
              <a:gd name="connsiteY202" fmla="*/ 54045 h 220377"/>
              <a:gd name="connsiteX203" fmla="*/ 935725 w 1511161"/>
              <a:gd name="connsiteY203" fmla="*/ 54045 h 220377"/>
              <a:gd name="connsiteX204" fmla="*/ 935725 w 1511161"/>
              <a:gd name="connsiteY204" fmla="*/ 27896 h 220377"/>
              <a:gd name="connsiteX205" fmla="*/ 398820 w 1511161"/>
              <a:gd name="connsiteY205" fmla="*/ 20640 h 220377"/>
              <a:gd name="connsiteX206" fmla="*/ 398820 w 1511161"/>
              <a:gd name="connsiteY206" fmla="*/ 54045 h 220377"/>
              <a:gd name="connsiteX207" fmla="*/ 425728 w 1511161"/>
              <a:gd name="connsiteY207" fmla="*/ 54045 h 220377"/>
              <a:gd name="connsiteX208" fmla="*/ 425728 w 1511161"/>
              <a:gd name="connsiteY208" fmla="*/ 74117 h 220377"/>
              <a:gd name="connsiteX209" fmla="*/ 398820 w 1511161"/>
              <a:gd name="connsiteY209" fmla="*/ 74117 h 220377"/>
              <a:gd name="connsiteX210" fmla="*/ 398820 w 1511161"/>
              <a:gd name="connsiteY210" fmla="*/ 130589 h 220377"/>
              <a:gd name="connsiteX211" fmla="*/ 402445 w 1511161"/>
              <a:gd name="connsiteY211" fmla="*/ 144926 h 220377"/>
              <a:gd name="connsiteX212" fmla="*/ 414525 w 1511161"/>
              <a:gd name="connsiteY212" fmla="*/ 149227 h 220377"/>
              <a:gd name="connsiteX213" fmla="*/ 425728 w 1511161"/>
              <a:gd name="connsiteY213" fmla="*/ 145490 h 220377"/>
              <a:gd name="connsiteX214" fmla="*/ 425728 w 1511161"/>
              <a:gd name="connsiteY214" fmla="*/ 165777 h 220377"/>
              <a:gd name="connsiteX215" fmla="*/ 406065 w 1511161"/>
              <a:gd name="connsiteY215" fmla="*/ 169514 h 220377"/>
              <a:gd name="connsiteX216" fmla="*/ 373336 w 1511161"/>
              <a:gd name="connsiteY216" fmla="*/ 137975 h 220377"/>
              <a:gd name="connsiteX217" fmla="*/ 373336 w 1511161"/>
              <a:gd name="connsiteY217" fmla="*/ 74117 h 220377"/>
              <a:gd name="connsiteX218" fmla="*/ 354550 w 1511161"/>
              <a:gd name="connsiteY218" fmla="*/ 74117 h 220377"/>
              <a:gd name="connsiteX219" fmla="*/ 354550 w 1511161"/>
              <a:gd name="connsiteY219" fmla="*/ 54045 h 220377"/>
              <a:gd name="connsiteX220" fmla="*/ 373336 w 1511161"/>
              <a:gd name="connsiteY220" fmla="*/ 54045 h 220377"/>
              <a:gd name="connsiteX221" fmla="*/ 373336 w 1511161"/>
              <a:gd name="connsiteY221" fmla="*/ 27896 h 220377"/>
              <a:gd name="connsiteX222" fmla="*/ 316624 w 1511161"/>
              <a:gd name="connsiteY222" fmla="*/ 20640 h 220377"/>
              <a:gd name="connsiteX223" fmla="*/ 316624 w 1511161"/>
              <a:gd name="connsiteY223" fmla="*/ 54045 h 220377"/>
              <a:gd name="connsiteX224" fmla="*/ 343531 w 1511161"/>
              <a:gd name="connsiteY224" fmla="*/ 54045 h 220377"/>
              <a:gd name="connsiteX225" fmla="*/ 343531 w 1511161"/>
              <a:gd name="connsiteY225" fmla="*/ 74117 h 220377"/>
              <a:gd name="connsiteX226" fmla="*/ 316624 w 1511161"/>
              <a:gd name="connsiteY226" fmla="*/ 74117 h 220377"/>
              <a:gd name="connsiteX227" fmla="*/ 316624 w 1511161"/>
              <a:gd name="connsiteY227" fmla="*/ 130589 h 220377"/>
              <a:gd name="connsiteX228" fmla="*/ 320249 w 1511161"/>
              <a:gd name="connsiteY228" fmla="*/ 144926 h 220377"/>
              <a:gd name="connsiteX229" fmla="*/ 332329 w 1511161"/>
              <a:gd name="connsiteY229" fmla="*/ 149227 h 220377"/>
              <a:gd name="connsiteX230" fmla="*/ 343531 w 1511161"/>
              <a:gd name="connsiteY230" fmla="*/ 145490 h 220377"/>
              <a:gd name="connsiteX231" fmla="*/ 343531 w 1511161"/>
              <a:gd name="connsiteY231" fmla="*/ 165777 h 220377"/>
              <a:gd name="connsiteX232" fmla="*/ 323869 w 1511161"/>
              <a:gd name="connsiteY232" fmla="*/ 169514 h 220377"/>
              <a:gd name="connsiteX233" fmla="*/ 291140 w 1511161"/>
              <a:gd name="connsiteY233" fmla="*/ 137975 h 220377"/>
              <a:gd name="connsiteX234" fmla="*/ 291140 w 1511161"/>
              <a:gd name="connsiteY234" fmla="*/ 74117 h 220377"/>
              <a:gd name="connsiteX235" fmla="*/ 272357 w 1511161"/>
              <a:gd name="connsiteY235" fmla="*/ 74117 h 220377"/>
              <a:gd name="connsiteX236" fmla="*/ 272357 w 1511161"/>
              <a:gd name="connsiteY236" fmla="*/ 54045 h 220377"/>
              <a:gd name="connsiteX237" fmla="*/ 291140 w 1511161"/>
              <a:gd name="connsiteY237" fmla="*/ 54045 h 220377"/>
              <a:gd name="connsiteX238" fmla="*/ 291140 w 1511161"/>
              <a:gd name="connsiteY238" fmla="*/ 27896 h 220377"/>
              <a:gd name="connsiteX239" fmla="*/ 83912 w 1511161"/>
              <a:gd name="connsiteY239" fmla="*/ 6173 h 220377"/>
              <a:gd name="connsiteX240" fmla="*/ 128067 w 1511161"/>
              <a:gd name="connsiteY240" fmla="*/ 13905 h 220377"/>
              <a:gd name="connsiteX241" fmla="*/ 128067 w 1511161"/>
              <a:gd name="connsiteY241" fmla="*/ 40927 h 220377"/>
              <a:gd name="connsiteX242" fmla="*/ 84898 w 1511161"/>
              <a:gd name="connsiteY242" fmla="*/ 28806 h 220377"/>
              <a:gd name="connsiteX243" fmla="*/ 43653 w 1511161"/>
              <a:gd name="connsiteY243" fmla="*/ 45446 h 220377"/>
              <a:gd name="connsiteX244" fmla="*/ 27561 w 1511161"/>
              <a:gd name="connsiteY244" fmla="*/ 88582 h 220377"/>
              <a:gd name="connsiteX245" fmla="*/ 41403 w 1511161"/>
              <a:gd name="connsiteY245" fmla="*/ 131415 h 220377"/>
              <a:gd name="connsiteX246" fmla="*/ 78967 w 1511161"/>
              <a:gd name="connsiteY246" fmla="*/ 147011 h 220377"/>
              <a:gd name="connsiteX247" fmla="*/ 107086 w 1511161"/>
              <a:gd name="connsiteY247" fmla="*/ 140756 h 220377"/>
              <a:gd name="connsiteX248" fmla="*/ 107086 w 1511161"/>
              <a:gd name="connsiteY248" fmla="*/ 103136 h 220377"/>
              <a:gd name="connsiteX249" fmla="*/ 73913 w 1511161"/>
              <a:gd name="connsiteY249" fmla="*/ 103136 h 220377"/>
              <a:gd name="connsiteX250" fmla="*/ 73913 w 1511161"/>
              <a:gd name="connsiteY250" fmla="*/ 81067 h 220377"/>
              <a:gd name="connsiteX251" fmla="*/ 133119 w 1511161"/>
              <a:gd name="connsiteY251" fmla="*/ 81067 h 220377"/>
              <a:gd name="connsiteX252" fmla="*/ 133119 w 1511161"/>
              <a:gd name="connsiteY252" fmla="*/ 156177 h 220377"/>
              <a:gd name="connsiteX253" fmla="*/ 78308 w 1511161"/>
              <a:gd name="connsiteY253" fmla="*/ 169645 h 220377"/>
              <a:gd name="connsiteX254" fmla="*/ 21741 w 1511161"/>
              <a:gd name="connsiteY254" fmla="*/ 147793 h 220377"/>
              <a:gd name="connsiteX255" fmla="*/ 103 w 1511161"/>
              <a:gd name="connsiteY255" fmla="*/ 90016 h 220377"/>
              <a:gd name="connsiteX256" fmla="*/ 23771 w 1511161"/>
              <a:gd name="connsiteY256" fmla="*/ 29719 h 220377"/>
              <a:gd name="connsiteX257" fmla="*/ 83912 w 1511161"/>
              <a:gd name="connsiteY257" fmla="*/ 6173 h 220377"/>
              <a:gd name="connsiteX258" fmla="*/ 457135 w 1511161"/>
              <a:gd name="connsiteY258" fmla="*/ 1223 h 220377"/>
              <a:gd name="connsiteX259" fmla="*/ 468120 w 1511161"/>
              <a:gd name="connsiteY259" fmla="*/ 5393 h 220377"/>
              <a:gd name="connsiteX260" fmla="*/ 472622 w 1511161"/>
              <a:gd name="connsiteY260" fmla="*/ 15906 h 220377"/>
              <a:gd name="connsiteX261" fmla="*/ 468120 w 1511161"/>
              <a:gd name="connsiteY261" fmla="*/ 26070 h 220377"/>
              <a:gd name="connsiteX262" fmla="*/ 457135 w 1511161"/>
              <a:gd name="connsiteY262" fmla="*/ 30327 h 220377"/>
              <a:gd name="connsiteX263" fmla="*/ 446429 w 1511161"/>
              <a:gd name="connsiteY263" fmla="*/ 26244 h 220377"/>
              <a:gd name="connsiteX264" fmla="*/ 441977 w 1511161"/>
              <a:gd name="connsiteY264" fmla="*/ 15906 h 220377"/>
              <a:gd name="connsiteX265" fmla="*/ 446429 w 1511161"/>
              <a:gd name="connsiteY265" fmla="*/ 5393 h 220377"/>
              <a:gd name="connsiteX266" fmla="*/ 457135 w 1511161"/>
              <a:gd name="connsiteY266" fmla="*/ 1223 h 220377"/>
              <a:gd name="connsiteX267" fmla="*/ 1485778 w 1511161"/>
              <a:gd name="connsiteY267" fmla="*/ -211 h 220377"/>
              <a:gd name="connsiteX268" fmla="*/ 1511265 w 1511161"/>
              <a:gd name="connsiteY268" fmla="*/ -211 h 220377"/>
              <a:gd name="connsiteX269" fmla="*/ 1511265 w 1511161"/>
              <a:gd name="connsiteY269" fmla="*/ 166993 h 220377"/>
              <a:gd name="connsiteX270" fmla="*/ 1485778 w 1511161"/>
              <a:gd name="connsiteY270" fmla="*/ 166993 h 220377"/>
              <a:gd name="connsiteX271" fmla="*/ 1485778 w 1511161"/>
              <a:gd name="connsiteY271" fmla="*/ 147793 h 220377"/>
              <a:gd name="connsiteX272" fmla="*/ 1485343 w 1511161"/>
              <a:gd name="connsiteY272" fmla="*/ 147793 h 220377"/>
              <a:gd name="connsiteX273" fmla="*/ 1447445 w 1511161"/>
              <a:gd name="connsiteY273" fmla="*/ 169645 h 220377"/>
              <a:gd name="connsiteX274" fmla="*/ 1414216 w 1511161"/>
              <a:gd name="connsiteY274" fmla="*/ 154482 h 220377"/>
              <a:gd name="connsiteX275" fmla="*/ 1401754 w 1511161"/>
              <a:gd name="connsiteY275" fmla="*/ 113170 h 220377"/>
              <a:gd name="connsiteX276" fmla="*/ 1415536 w 1511161"/>
              <a:gd name="connsiteY276" fmla="*/ 68295 h 220377"/>
              <a:gd name="connsiteX277" fmla="*/ 1452279 w 1511161"/>
              <a:gd name="connsiteY277" fmla="*/ 51396 h 220377"/>
              <a:gd name="connsiteX278" fmla="*/ 1485343 w 1511161"/>
              <a:gd name="connsiteY278" fmla="*/ 69729 h 220377"/>
              <a:gd name="connsiteX279" fmla="*/ 1485778 w 1511161"/>
              <a:gd name="connsiteY279" fmla="*/ 69729 h 22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11161" h="220377">
                <a:moveTo>
                  <a:pt x="1072732" y="111518"/>
                </a:moveTo>
                <a:lnTo>
                  <a:pt x="1049118" y="114821"/>
                </a:lnTo>
                <a:cubicBezTo>
                  <a:pt x="1041792" y="115775"/>
                  <a:pt x="1036280" y="117558"/>
                  <a:pt x="1032587" y="120164"/>
                </a:cubicBezTo>
                <a:cubicBezTo>
                  <a:pt x="1028889" y="122769"/>
                  <a:pt x="1027037" y="127376"/>
                  <a:pt x="1027037" y="133893"/>
                </a:cubicBezTo>
                <a:cubicBezTo>
                  <a:pt x="1027037" y="138671"/>
                  <a:pt x="1028742" y="142579"/>
                  <a:pt x="1032147" y="145665"/>
                </a:cubicBezTo>
                <a:cubicBezTo>
                  <a:pt x="1035549" y="148706"/>
                  <a:pt x="1040109" y="150225"/>
                  <a:pt x="1045822" y="150225"/>
                </a:cubicBezTo>
                <a:cubicBezTo>
                  <a:pt x="1053586" y="150225"/>
                  <a:pt x="1060011" y="147488"/>
                  <a:pt x="1065097" y="142015"/>
                </a:cubicBezTo>
                <a:cubicBezTo>
                  <a:pt x="1070190" y="136542"/>
                  <a:pt x="1072732" y="129635"/>
                  <a:pt x="1072732" y="121336"/>
                </a:cubicBezTo>
                <a:close/>
                <a:moveTo>
                  <a:pt x="1458430" y="71814"/>
                </a:moveTo>
                <a:cubicBezTo>
                  <a:pt x="1448912" y="71814"/>
                  <a:pt x="1441424" y="75376"/>
                  <a:pt x="1435968" y="82501"/>
                </a:cubicBezTo>
                <a:cubicBezTo>
                  <a:pt x="1430514" y="89626"/>
                  <a:pt x="1427783" y="99528"/>
                  <a:pt x="1427783" y="112172"/>
                </a:cubicBezTo>
                <a:cubicBezTo>
                  <a:pt x="1427783" y="123639"/>
                  <a:pt x="1430401" y="132718"/>
                  <a:pt x="1435641" y="139366"/>
                </a:cubicBezTo>
                <a:cubicBezTo>
                  <a:pt x="1440875" y="146011"/>
                  <a:pt x="1447922" y="149358"/>
                  <a:pt x="1456781" y="149358"/>
                </a:cubicBezTo>
                <a:cubicBezTo>
                  <a:pt x="1465499" y="149358"/>
                  <a:pt x="1472563" y="146142"/>
                  <a:pt x="1477983" y="139714"/>
                </a:cubicBezTo>
                <a:cubicBezTo>
                  <a:pt x="1483400" y="133285"/>
                  <a:pt x="1486113" y="125160"/>
                  <a:pt x="1486113" y="115386"/>
                </a:cubicBezTo>
                <a:lnTo>
                  <a:pt x="1486113" y="100615"/>
                </a:lnTo>
                <a:cubicBezTo>
                  <a:pt x="1486113" y="92578"/>
                  <a:pt x="1483512" y="85758"/>
                  <a:pt x="1478312" y="80198"/>
                </a:cubicBezTo>
                <a:cubicBezTo>
                  <a:pt x="1473113" y="74594"/>
                  <a:pt x="1466485" y="71814"/>
                  <a:pt x="1458430" y="71814"/>
                </a:cubicBezTo>
                <a:close/>
                <a:moveTo>
                  <a:pt x="688607" y="71814"/>
                </a:moveTo>
                <a:cubicBezTo>
                  <a:pt x="678944" y="71814"/>
                  <a:pt x="671381" y="75376"/>
                  <a:pt x="665925" y="82544"/>
                </a:cubicBezTo>
                <a:cubicBezTo>
                  <a:pt x="660471" y="89710"/>
                  <a:pt x="657739" y="99748"/>
                  <a:pt x="657739" y="112606"/>
                </a:cubicBezTo>
                <a:cubicBezTo>
                  <a:pt x="657739" y="123726"/>
                  <a:pt x="660357" y="132587"/>
                  <a:pt x="665598" y="139235"/>
                </a:cubicBezTo>
                <a:cubicBezTo>
                  <a:pt x="670831" y="145926"/>
                  <a:pt x="677769" y="149227"/>
                  <a:pt x="686410" y="149227"/>
                </a:cubicBezTo>
                <a:cubicBezTo>
                  <a:pt x="695196" y="149227"/>
                  <a:pt x="702338" y="146057"/>
                  <a:pt x="707828" y="139714"/>
                </a:cubicBezTo>
                <a:cubicBezTo>
                  <a:pt x="713323" y="133326"/>
                  <a:pt x="716069" y="125203"/>
                  <a:pt x="716069" y="115255"/>
                </a:cubicBezTo>
                <a:lnTo>
                  <a:pt x="716069" y="100615"/>
                </a:lnTo>
                <a:cubicBezTo>
                  <a:pt x="716069" y="92667"/>
                  <a:pt x="713449" y="85889"/>
                  <a:pt x="708213" y="80241"/>
                </a:cubicBezTo>
                <a:cubicBezTo>
                  <a:pt x="702977" y="74637"/>
                  <a:pt x="696441" y="71814"/>
                  <a:pt x="688607" y="71814"/>
                </a:cubicBezTo>
                <a:close/>
                <a:moveTo>
                  <a:pt x="1338770" y="70249"/>
                </a:moveTo>
                <a:cubicBezTo>
                  <a:pt x="1331446" y="70249"/>
                  <a:pt x="1325242" y="72942"/>
                  <a:pt x="1320151" y="78331"/>
                </a:cubicBezTo>
                <a:cubicBezTo>
                  <a:pt x="1315063" y="83673"/>
                  <a:pt x="1311932" y="90711"/>
                  <a:pt x="1310760" y="99400"/>
                </a:cubicBezTo>
                <a:lnTo>
                  <a:pt x="1362827" y="99400"/>
                </a:lnTo>
                <a:cubicBezTo>
                  <a:pt x="1362754" y="90190"/>
                  <a:pt x="1360592" y="83022"/>
                  <a:pt x="1356347" y="77941"/>
                </a:cubicBezTo>
                <a:cubicBezTo>
                  <a:pt x="1352099" y="72812"/>
                  <a:pt x="1346241" y="70249"/>
                  <a:pt x="1338770" y="70249"/>
                </a:cubicBezTo>
                <a:close/>
                <a:moveTo>
                  <a:pt x="209663" y="70249"/>
                </a:moveTo>
                <a:cubicBezTo>
                  <a:pt x="202337" y="70249"/>
                  <a:pt x="196133" y="72942"/>
                  <a:pt x="191042" y="78331"/>
                </a:cubicBezTo>
                <a:cubicBezTo>
                  <a:pt x="185954" y="83673"/>
                  <a:pt x="182823" y="90711"/>
                  <a:pt x="181651" y="99400"/>
                </a:cubicBezTo>
                <a:lnTo>
                  <a:pt x="233720" y="99400"/>
                </a:lnTo>
                <a:cubicBezTo>
                  <a:pt x="233645" y="90190"/>
                  <a:pt x="231483" y="83022"/>
                  <a:pt x="227240" y="77941"/>
                </a:cubicBezTo>
                <a:cubicBezTo>
                  <a:pt x="222990" y="72812"/>
                  <a:pt x="217134" y="70249"/>
                  <a:pt x="209663" y="70249"/>
                </a:cubicBezTo>
                <a:close/>
                <a:moveTo>
                  <a:pt x="444283" y="54045"/>
                </a:moveTo>
                <a:lnTo>
                  <a:pt x="469767" y="54045"/>
                </a:lnTo>
                <a:lnTo>
                  <a:pt x="469767" y="166993"/>
                </a:lnTo>
                <a:lnTo>
                  <a:pt x="444283" y="166993"/>
                </a:lnTo>
                <a:close/>
                <a:moveTo>
                  <a:pt x="1182507" y="52048"/>
                </a:moveTo>
                <a:cubicBezTo>
                  <a:pt x="1187118" y="52048"/>
                  <a:pt x="1190637" y="52743"/>
                  <a:pt x="1193051" y="54176"/>
                </a:cubicBezTo>
                <a:lnTo>
                  <a:pt x="1193051" y="78418"/>
                </a:lnTo>
                <a:cubicBezTo>
                  <a:pt x="1189973" y="75984"/>
                  <a:pt x="1185544" y="74768"/>
                  <a:pt x="1179761" y="74768"/>
                </a:cubicBezTo>
                <a:cubicBezTo>
                  <a:pt x="1172220" y="74768"/>
                  <a:pt x="1165921" y="78200"/>
                  <a:pt x="1160869" y="85063"/>
                </a:cubicBezTo>
                <a:cubicBezTo>
                  <a:pt x="1155815" y="91885"/>
                  <a:pt x="1153289" y="101180"/>
                  <a:pt x="1153289" y="112954"/>
                </a:cubicBezTo>
                <a:lnTo>
                  <a:pt x="1153289" y="166993"/>
                </a:lnTo>
                <a:lnTo>
                  <a:pt x="1127805" y="166993"/>
                </a:lnTo>
                <a:lnTo>
                  <a:pt x="1127805" y="54045"/>
                </a:lnTo>
                <a:lnTo>
                  <a:pt x="1153289" y="54045"/>
                </a:lnTo>
                <a:lnTo>
                  <a:pt x="1153289" y="77330"/>
                </a:lnTo>
                <a:lnTo>
                  <a:pt x="1153730" y="77330"/>
                </a:lnTo>
                <a:cubicBezTo>
                  <a:pt x="1156217" y="69380"/>
                  <a:pt x="1160048" y="63168"/>
                  <a:pt x="1165206" y="58739"/>
                </a:cubicBezTo>
                <a:cubicBezTo>
                  <a:pt x="1170370" y="54307"/>
                  <a:pt x="1176136" y="52048"/>
                  <a:pt x="1182507" y="52048"/>
                </a:cubicBezTo>
                <a:close/>
                <a:moveTo>
                  <a:pt x="1339099" y="51396"/>
                </a:moveTo>
                <a:cubicBezTo>
                  <a:pt x="1354479" y="51396"/>
                  <a:pt x="1366380" y="56349"/>
                  <a:pt x="1374798" y="66297"/>
                </a:cubicBezTo>
                <a:cubicBezTo>
                  <a:pt x="1383220" y="76202"/>
                  <a:pt x="1387429" y="90016"/>
                  <a:pt x="1387429" y="107653"/>
                </a:cubicBezTo>
                <a:lnTo>
                  <a:pt x="1387429" y="117471"/>
                </a:lnTo>
                <a:lnTo>
                  <a:pt x="1310760" y="117471"/>
                </a:lnTo>
                <a:cubicBezTo>
                  <a:pt x="1311053" y="127896"/>
                  <a:pt x="1314259" y="135978"/>
                  <a:pt x="1320372" y="141625"/>
                </a:cubicBezTo>
                <a:cubicBezTo>
                  <a:pt x="1326489" y="147273"/>
                  <a:pt x="1334890" y="150140"/>
                  <a:pt x="1345580" y="150140"/>
                </a:cubicBezTo>
                <a:cubicBezTo>
                  <a:pt x="1357589" y="150140"/>
                  <a:pt x="1368613" y="146534"/>
                  <a:pt x="1378643" y="139322"/>
                </a:cubicBezTo>
                <a:lnTo>
                  <a:pt x="1378643" y="159958"/>
                </a:lnTo>
                <a:cubicBezTo>
                  <a:pt x="1368392" y="166431"/>
                  <a:pt x="1354847" y="169645"/>
                  <a:pt x="1337999" y="169645"/>
                </a:cubicBezTo>
                <a:cubicBezTo>
                  <a:pt x="1321452" y="169645"/>
                  <a:pt x="1308471" y="164518"/>
                  <a:pt x="1299060" y="154267"/>
                </a:cubicBezTo>
                <a:cubicBezTo>
                  <a:pt x="1289652" y="144013"/>
                  <a:pt x="1284949" y="129548"/>
                  <a:pt x="1284949" y="110956"/>
                </a:cubicBezTo>
                <a:cubicBezTo>
                  <a:pt x="1284949" y="93404"/>
                  <a:pt x="1290127" y="79069"/>
                  <a:pt x="1300489" y="67992"/>
                </a:cubicBezTo>
                <a:cubicBezTo>
                  <a:pt x="1310854" y="56913"/>
                  <a:pt x="1323723" y="51396"/>
                  <a:pt x="1339099" y="51396"/>
                </a:cubicBezTo>
                <a:close/>
                <a:moveTo>
                  <a:pt x="1054720" y="51396"/>
                </a:moveTo>
                <a:cubicBezTo>
                  <a:pt x="1083134" y="51396"/>
                  <a:pt x="1097335" y="65428"/>
                  <a:pt x="1097335" y="93534"/>
                </a:cubicBezTo>
                <a:lnTo>
                  <a:pt x="1097335" y="166993"/>
                </a:lnTo>
                <a:lnTo>
                  <a:pt x="1072626" y="166993"/>
                </a:lnTo>
                <a:lnTo>
                  <a:pt x="1072626" y="149358"/>
                </a:lnTo>
                <a:lnTo>
                  <a:pt x="1072185" y="149358"/>
                </a:lnTo>
                <a:cubicBezTo>
                  <a:pt x="1064423" y="162866"/>
                  <a:pt x="1053037" y="169645"/>
                  <a:pt x="1038019" y="169645"/>
                </a:cubicBezTo>
                <a:cubicBezTo>
                  <a:pt x="1026962" y="169645"/>
                  <a:pt x="1018306" y="166647"/>
                  <a:pt x="1012046" y="160609"/>
                </a:cubicBezTo>
                <a:cubicBezTo>
                  <a:pt x="1005784" y="154569"/>
                  <a:pt x="1002655" y="146577"/>
                  <a:pt x="1002655" y="136673"/>
                </a:cubicBezTo>
                <a:cubicBezTo>
                  <a:pt x="1002655" y="115342"/>
                  <a:pt x="1014884" y="102919"/>
                  <a:pt x="1039339" y="99400"/>
                </a:cubicBezTo>
                <a:lnTo>
                  <a:pt x="1072732" y="94619"/>
                </a:lnTo>
                <a:cubicBezTo>
                  <a:pt x="1072732" y="78546"/>
                  <a:pt x="1065116" y="70467"/>
                  <a:pt x="1049888" y="70467"/>
                </a:cubicBezTo>
                <a:cubicBezTo>
                  <a:pt x="1036486" y="70467"/>
                  <a:pt x="1024402" y="75115"/>
                  <a:pt x="1013640" y="84368"/>
                </a:cubicBezTo>
                <a:lnTo>
                  <a:pt x="1013640" y="61996"/>
                </a:lnTo>
                <a:cubicBezTo>
                  <a:pt x="1025501" y="54915"/>
                  <a:pt x="1039194" y="51396"/>
                  <a:pt x="1054720" y="51396"/>
                </a:cubicBezTo>
                <a:close/>
                <a:moveTo>
                  <a:pt x="872627" y="51396"/>
                </a:moveTo>
                <a:cubicBezTo>
                  <a:pt x="883026" y="51396"/>
                  <a:pt x="892323" y="53004"/>
                  <a:pt x="900525" y="56133"/>
                </a:cubicBezTo>
                <a:lnTo>
                  <a:pt x="900525" y="78546"/>
                </a:lnTo>
                <a:cubicBezTo>
                  <a:pt x="892616" y="73073"/>
                  <a:pt x="883537" y="70380"/>
                  <a:pt x="873283" y="70380"/>
                </a:cubicBezTo>
                <a:cubicBezTo>
                  <a:pt x="870065" y="70380"/>
                  <a:pt x="867154" y="70685"/>
                  <a:pt x="864553" y="71380"/>
                </a:cubicBezTo>
                <a:cubicBezTo>
                  <a:pt x="861954" y="72032"/>
                  <a:pt x="859739" y="72942"/>
                  <a:pt x="857908" y="74117"/>
                </a:cubicBezTo>
                <a:cubicBezTo>
                  <a:pt x="856079" y="75289"/>
                  <a:pt x="854646" y="76723"/>
                  <a:pt x="853621" y="78374"/>
                </a:cubicBezTo>
                <a:cubicBezTo>
                  <a:pt x="852599" y="80023"/>
                  <a:pt x="852086" y="81849"/>
                  <a:pt x="852086" y="83847"/>
                </a:cubicBezTo>
                <a:cubicBezTo>
                  <a:pt x="852086" y="86238"/>
                  <a:pt x="852599" y="88320"/>
                  <a:pt x="853621" y="90016"/>
                </a:cubicBezTo>
                <a:cubicBezTo>
                  <a:pt x="854646" y="91711"/>
                  <a:pt x="856169" y="93188"/>
                  <a:pt x="858181" y="94491"/>
                </a:cubicBezTo>
                <a:cubicBezTo>
                  <a:pt x="860196" y="95750"/>
                  <a:pt x="862611" y="96922"/>
                  <a:pt x="865432" y="98010"/>
                </a:cubicBezTo>
                <a:cubicBezTo>
                  <a:pt x="868251" y="99051"/>
                  <a:pt x="871491" y="100226"/>
                  <a:pt x="875153" y="101485"/>
                </a:cubicBezTo>
                <a:cubicBezTo>
                  <a:pt x="879984" y="103483"/>
                  <a:pt x="884324" y="105481"/>
                  <a:pt x="888170" y="107522"/>
                </a:cubicBezTo>
                <a:cubicBezTo>
                  <a:pt x="892015" y="109607"/>
                  <a:pt x="895290" y="111954"/>
                  <a:pt x="897999" y="114560"/>
                </a:cubicBezTo>
                <a:cubicBezTo>
                  <a:pt x="900712" y="117168"/>
                  <a:pt x="902797" y="120164"/>
                  <a:pt x="904262" y="123595"/>
                </a:cubicBezTo>
                <a:cubicBezTo>
                  <a:pt x="905725" y="127027"/>
                  <a:pt x="906456" y="131069"/>
                  <a:pt x="906456" y="135760"/>
                </a:cubicBezTo>
                <a:cubicBezTo>
                  <a:pt x="906456" y="141538"/>
                  <a:pt x="905141" y="146534"/>
                  <a:pt x="902501" y="150791"/>
                </a:cubicBezTo>
                <a:cubicBezTo>
                  <a:pt x="899867" y="155049"/>
                  <a:pt x="896350" y="158568"/>
                  <a:pt x="891960" y="161391"/>
                </a:cubicBezTo>
                <a:cubicBezTo>
                  <a:pt x="887564" y="164171"/>
                  <a:pt x="882493" y="166257"/>
                  <a:pt x="876744" y="167603"/>
                </a:cubicBezTo>
                <a:cubicBezTo>
                  <a:pt x="870995" y="168950"/>
                  <a:pt x="864938" y="169645"/>
                  <a:pt x="858566" y="169645"/>
                </a:cubicBezTo>
                <a:cubicBezTo>
                  <a:pt x="846264" y="169645"/>
                  <a:pt x="835608" y="167603"/>
                  <a:pt x="826600" y="163476"/>
                </a:cubicBezTo>
                <a:lnTo>
                  <a:pt x="826600" y="139756"/>
                </a:lnTo>
                <a:cubicBezTo>
                  <a:pt x="836122" y="147011"/>
                  <a:pt x="846630" y="150661"/>
                  <a:pt x="858128" y="150661"/>
                </a:cubicBezTo>
                <a:cubicBezTo>
                  <a:pt x="873504" y="150661"/>
                  <a:pt x="881195" y="146098"/>
                  <a:pt x="881195" y="136975"/>
                </a:cubicBezTo>
                <a:cubicBezTo>
                  <a:pt x="881195" y="134413"/>
                  <a:pt x="880534" y="132241"/>
                  <a:pt x="879219" y="130417"/>
                </a:cubicBezTo>
                <a:cubicBezTo>
                  <a:pt x="877899" y="128635"/>
                  <a:pt x="876121" y="127027"/>
                  <a:pt x="873889" y="125637"/>
                </a:cubicBezTo>
                <a:cubicBezTo>
                  <a:pt x="871656" y="124249"/>
                  <a:pt x="869019" y="122987"/>
                  <a:pt x="865982" y="121903"/>
                </a:cubicBezTo>
                <a:cubicBezTo>
                  <a:pt x="862940" y="120774"/>
                  <a:pt x="859557" y="119512"/>
                  <a:pt x="855820" y="118122"/>
                </a:cubicBezTo>
                <a:cubicBezTo>
                  <a:pt x="851207" y="116299"/>
                  <a:pt x="847049" y="114344"/>
                  <a:pt x="843351" y="112300"/>
                </a:cubicBezTo>
                <a:cubicBezTo>
                  <a:pt x="839658" y="110218"/>
                  <a:pt x="836582" y="107915"/>
                  <a:pt x="834129" y="105265"/>
                </a:cubicBezTo>
                <a:cubicBezTo>
                  <a:pt x="831675" y="102657"/>
                  <a:pt x="829823" y="99703"/>
                  <a:pt x="828578" y="96402"/>
                </a:cubicBezTo>
                <a:cubicBezTo>
                  <a:pt x="827336" y="93101"/>
                  <a:pt x="826713" y="89233"/>
                  <a:pt x="826713" y="84802"/>
                </a:cubicBezTo>
                <a:cubicBezTo>
                  <a:pt x="826713" y="79372"/>
                  <a:pt x="827994" y="74594"/>
                  <a:pt x="830554" y="70424"/>
                </a:cubicBezTo>
                <a:cubicBezTo>
                  <a:pt x="833121" y="66253"/>
                  <a:pt x="836560" y="62778"/>
                  <a:pt x="840880" y="59955"/>
                </a:cubicBezTo>
                <a:cubicBezTo>
                  <a:pt x="845203" y="57131"/>
                  <a:pt x="850107" y="55002"/>
                  <a:pt x="855602" y="53568"/>
                </a:cubicBezTo>
                <a:cubicBezTo>
                  <a:pt x="861092" y="52135"/>
                  <a:pt x="866769" y="51396"/>
                  <a:pt x="872627" y="51396"/>
                </a:cubicBezTo>
                <a:close/>
                <a:moveTo>
                  <a:pt x="682347" y="51396"/>
                </a:moveTo>
                <a:cubicBezTo>
                  <a:pt x="697211" y="51396"/>
                  <a:pt x="708230" y="57521"/>
                  <a:pt x="715408" y="69729"/>
                </a:cubicBezTo>
                <a:lnTo>
                  <a:pt x="715849" y="69729"/>
                </a:lnTo>
                <a:lnTo>
                  <a:pt x="715849" y="54045"/>
                </a:lnTo>
                <a:lnTo>
                  <a:pt x="741330" y="54045"/>
                </a:lnTo>
                <a:lnTo>
                  <a:pt x="741330" y="157960"/>
                </a:lnTo>
                <a:cubicBezTo>
                  <a:pt x="741330" y="199444"/>
                  <a:pt x="720574" y="220167"/>
                  <a:pt x="679051" y="220167"/>
                </a:cubicBezTo>
                <a:cubicBezTo>
                  <a:pt x="664406" y="220167"/>
                  <a:pt x="651627" y="217689"/>
                  <a:pt x="640717" y="212780"/>
                </a:cubicBezTo>
                <a:lnTo>
                  <a:pt x="640717" y="189367"/>
                </a:lnTo>
                <a:cubicBezTo>
                  <a:pt x="653017" y="196448"/>
                  <a:pt x="664697" y="199967"/>
                  <a:pt x="675755" y="199967"/>
                </a:cubicBezTo>
                <a:cubicBezTo>
                  <a:pt x="702486" y="199967"/>
                  <a:pt x="715849" y="186759"/>
                  <a:pt x="715849" y="160391"/>
                </a:cubicBezTo>
                <a:lnTo>
                  <a:pt x="715849" y="148011"/>
                </a:lnTo>
                <a:lnTo>
                  <a:pt x="715408" y="148011"/>
                </a:lnTo>
                <a:cubicBezTo>
                  <a:pt x="706988" y="162433"/>
                  <a:pt x="694317" y="169645"/>
                  <a:pt x="677404" y="169645"/>
                </a:cubicBezTo>
                <a:cubicBezTo>
                  <a:pt x="663711" y="169645"/>
                  <a:pt x="652671" y="164605"/>
                  <a:pt x="644287" y="154569"/>
                </a:cubicBezTo>
                <a:cubicBezTo>
                  <a:pt x="635903" y="144534"/>
                  <a:pt x="631711" y="131069"/>
                  <a:pt x="631711" y="114170"/>
                </a:cubicBezTo>
                <a:cubicBezTo>
                  <a:pt x="631711" y="94968"/>
                  <a:pt x="636215" y="79721"/>
                  <a:pt x="645221" y="68382"/>
                </a:cubicBezTo>
                <a:cubicBezTo>
                  <a:pt x="654228" y="57044"/>
                  <a:pt x="666600" y="51396"/>
                  <a:pt x="682347" y="51396"/>
                </a:cubicBezTo>
                <a:close/>
                <a:moveTo>
                  <a:pt x="567351" y="51396"/>
                </a:moveTo>
                <a:cubicBezTo>
                  <a:pt x="579578" y="51396"/>
                  <a:pt x="588916" y="55394"/>
                  <a:pt x="595358" y="63386"/>
                </a:cubicBezTo>
                <a:cubicBezTo>
                  <a:pt x="601805" y="71337"/>
                  <a:pt x="605028" y="82891"/>
                  <a:pt x="605028" y="97966"/>
                </a:cubicBezTo>
                <a:lnTo>
                  <a:pt x="605028" y="166993"/>
                </a:lnTo>
                <a:lnTo>
                  <a:pt x="579542" y="166993"/>
                </a:lnTo>
                <a:lnTo>
                  <a:pt x="579542" y="103352"/>
                </a:lnTo>
                <a:cubicBezTo>
                  <a:pt x="579542" y="82239"/>
                  <a:pt x="572109" y="71683"/>
                  <a:pt x="557245" y="71683"/>
                </a:cubicBezTo>
                <a:cubicBezTo>
                  <a:pt x="549481" y="71683"/>
                  <a:pt x="543073" y="74637"/>
                  <a:pt x="538021" y="80459"/>
                </a:cubicBezTo>
                <a:cubicBezTo>
                  <a:pt x="532967" y="86325"/>
                  <a:pt x="530441" y="93665"/>
                  <a:pt x="530441" y="102570"/>
                </a:cubicBezTo>
                <a:lnTo>
                  <a:pt x="530441" y="166993"/>
                </a:lnTo>
                <a:lnTo>
                  <a:pt x="504848" y="166993"/>
                </a:lnTo>
                <a:lnTo>
                  <a:pt x="504848" y="54045"/>
                </a:lnTo>
                <a:lnTo>
                  <a:pt x="530441" y="54045"/>
                </a:lnTo>
                <a:lnTo>
                  <a:pt x="530441" y="72812"/>
                </a:lnTo>
                <a:lnTo>
                  <a:pt x="530882" y="72812"/>
                </a:lnTo>
                <a:cubicBezTo>
                  <a:pt x="539304" y="58521"/>
                  <a:pt x="551457" y="51396"/>
                  <a:pt x="567351" y="51396"/>
                </a:cubicBezTo>
                <a:close/>
                <a:moveTo>
                  <a:pt x="209990" y="51396"/>
                </a:moveTo>
                <a:cubicBezTo>
                  <a:pt x="225370" y="51396"/>
                  <a:pt x="237271" y="56349"/>
                  <a:pt x="245689" y="66297"/>
                </a:cubicBezTo>
                <a:cubicBezTo>
                  <a:pt x="254111" y="76202"/>
                  <a:pt x="258320" y="90016"/>
                  <a:pt x="258320" y="107653"/>
                </a:cubicBezTo>
                <a:lnTo>
                  <a:pt x="258320" y="117471"/>
                </a:lnTo>
                <a:lnTo>
                  <a:pt x="181651" y="117471"/>
                </a:lnTo>
                <a:cubicBezTo>
                  <a:pt x="181944" y="127896"/>
                  <a:pt x="185150" y="135978"/>
                  <a:pt x="191263" y="141625"/>
                </a:cubicBezTo>
                <a:cubicBezTo>
                  <a:pt x="197380" y="147273"/>
                  <a:pt x="205781" y="150140"/>
                  <a:pt x="216470" y="150140"/>
                </a:cubicBezTo>
                <a:cubicBezTo>
                  <a:pt x="228480" y="150140"/>
                  <a:pt x="239503" y="146534"/>
                  <a:pt x="249534" y="139322"/>
                </a:cubicBezTo>
                <a:lnTo>
                  <a:pt x="249534" y="159958"/>
                </a:lnTo>
                <a:cubicBezTo>
                  <a:pt x="239283" y="166431"/>
                  <a:pt x="225738" y="169645"/>
                  <a:pt x="208893" y="169645"/>
                </a:cubicBezTo>
                <a:cubicBezTo>
                  <a:pt x="192345" y="169645"/>
                  <a:pt x="179362" y="164518"/>
                  <a:pt x="169954" y="154267"/>
                </a:cubicBezTo>
                <a:cubicBezTo>
                  <a:pt x="160543" y="144013"/>
                  <a:pt x="155842" y="129548"/>
                  <a:pt x="155842" y="110956"/>
                </a:cubicBezTo>
                <a:cubicBezTo>
                  <a:pt x="155842" y="93404"/>
                  <a:pt x="161020" y="79069"/>
                  <a:pt x="171380" y="67992"/>
                </a:cubicBezTo>
                <a:cubicBezTo>
                  <a:pt x="181745" y="56913"/>
                  <a:pt x="194614" y="51396"/>
                  <a:pt x="209990" y="51396"/>
                </a:cubicBezTo>
                <a:close/>
                <a:moveTo>
                  <a:pt x="1242406" y="20640"/>
                </a:moveTo>
                <a:lnTo>
                  <a:pt x="1242406" y="54045"/>
                </a:lnTo>
                <a:lnTo>
                  <a:pt x="1269314" y="54045"/>
                </a:lnTo>
                <a:lnTo>
                  <a:pt x="1269314" y="74117"/>
                </a:lnTo>
                <a:lnTo>
                  <a:pt x="1242406" y="74117"/>
                </a:lnTo>
                <a:lnTo>
                  <a:pt x="1242406" y="130589"/>
                </a:lnTo>
                <a:cubicBezTo>
                  <a:pt x="1242406" y="137280"/>
                  <a:pt x="1243615" y="142059"/>
                  <a:pt x="1246032" y="144926"/>
                </a:cubicBezTo>
                <a:cubicBezTo>
                  <a:pt x="1248446" y="147793"/>
                  <a:pt x="1252473" y="149227"/>
                  <a:pt x="1258111" y="149227"/>
                </a:cubicBezTo>
                <a:cubicBezTo>
                  <a:pt x="1262432" y="149227"/>
                  <a:pt x="1266166" y="147968"/>
                  <a:pt x="1269314" y="145490"/>
                </a:cubicBezTo>
                <a:lnTo>
                  <a:pt x="1269314" y="165777"/>
                </a:lnTo>
                <a:cubicBezTo>
                  <a:pt x="1264335" y="168298"/>
                  <a:pt x="1257782" y="169514"/>
                  <a:pt x="1249652" y="169514"/>
                </a:cubicBezTo>
                <a:cubicBezTo>
                  <a:pt x="1227832" y="169514"/>
                  <a:pt x="1216922" y="159001"/>
                  <a:pt x="1216922" y="137975"/>
                </a:cubicBezTo>
                <a:lnTo>
                  <a:pt x="1216922" y="74117"/>
                </a:lnTo>
                <a:lnTo>
                  <a:pt x="1198137" y="74117"/>
                </a:lnTo>
                <a:lnTo>
                  <a:pt x="1198137" y="54045"/>
                </a:lnTo>
                <a:lnTo>
                  <a:pt x="1216922" y="54045"/>
                </a:lnTo>
                <a:lnTo>
                  <a:pt x="1216922" y="27896"/>
                </a:lnTo>
                <a:close/>
                <a:moveTo>
                  <a:pt x="961212" y="20640"/>
                </a:moveTo>
                <a:lnTo>
                  <a:pt x="961212" y="54045"/>
                </a:lnTo>
                <a:lnTo>
                  <a:pt x="988119" y="54045"/>
                </a:lnTo>
                <a:lnTo>
                  <a:pt x="988119" y="74117"/>
                </a:lnTo>
                <a:lnTo>
                  <a:pt x="961212" y="74117"/>
                </a:lnTo>
                <a:lnTo>
                  <a:pt x="961212" y="130589"/>
                </a:lnTo>
                <a:cubicBezTo>
                  <a:pt x="961212" y="137280"/>
                  <a:pt x="962418" y="142059"/>
                  <a:pt x="964837" y="144926"/>
                </a:cubicBezTo>
                <a:cubicBezTo>
                  <a:pt x="967251" y="147793"/>
                  <a:pt x="971279" y="149227"/>
                  <a:pt x="976914" y="149227"/>
                </a:cubicBezTo>
                <a:cubicBezTo>
                  <a:pt x="981237" y="149227"/>
                  <a:pt x="984969" y="147968"/>
                  <a:pt x="988119" y="145490"/>
                </a:cubicBezTo>
                <a:lnTo>
                  <a:pt x="988119" y="165777"/>
                </a:lnTo>
                <a:cubicBezTo>
                  <a:pt x="983140" y="168298"/>
                  <a:pt x="976587" y="169514"/>
                  <a:pt x="968457" y="169514"/>
                </a:cubicBezTo>
                <a:cubicBezTo>
                  <a:pt x="946638" y="169514"/>
                  <a:pt x="935725" y="159001"/>
                  <a:pt x="935725" y="137975"/>
                </a:cubicBezTo>
                <a:lnTo>
                  <a:pt x="935725" y="74117"/>
                </a:lnTo>
                <a:lnTo>
                  <a:pt x="916942" y="74117"/>
                </a:lnTo>
                <a:lnTo>
                  <a:pt x="916942" y="54045"/>
                </a:lnTo>
                <a:lnTo>
                  <a:pt x="935725" y="54045"/>
                </a:lnTo>
                <a:lnTo>
                  <a:pt x="935725" y="27896"/>
                </a:lnTo>
                <a:close/>
                <a:moveTo>
                  <a:pt x="398820" y="20640"/>
                </a:moveTo>
                <a:lnTo>
                  <a:pt x="398820" y="54045"/>
                </a:lnTo>
                <a:lnTo>
                  <a:pt x="425728" y="54045"/>
                </a:lnTo>
                <a:lnTo>
                  <a:pt x="425728" y="74117"/>
                </a:lnTo>
                <a:lnTo>
                  <a:pt x="398820" y="74117"/>
                </a:lnTo>
                <a:lnTo>
                  <a:pt x="398820" y="130589"/>
                </a:lnTo>
                <a:cubicBezTo>
                  <a:pt x="398820" y="137280"/>
                  <a:pt x="400026" y="142059"/>
                  <a:pt x="402445" y="144926"/>
                </a:cubicBezTo>
                <a:cubicBezTo>
                  <a:pt x="404859" y="147793"/>
                  <a:pt x="408887" y="149227"/>
                  <a:pt x="414525" y="149227"/>
                </a:cubicBezTo>
                <a:cubicBezTo>
                  <a:pt x="418845" y="149227"/>
                  <a:pt x="422579" y="147968"/>
                  <a:pt x="425728" y="145490"/>
                </a:cubicBezTo>
                <a:lnTo>
                  <a:pt x="425728" y="165777"/>
                </a:lnTo>
                <a:cubicBezTo>
                  <a:pt x="420748" y="168298"/>
                  <a:pt x="414195" y="169514"/>
                  <a:pt x="406065" y="169514"/>
                </a:cubicBezTo>
                <a:cubicBezTo>
                  <a:pt x="384246" y="169514"/>
                  <a:pt x="373336" y="159001"/>
                  <a:pt x="373336" y="137975"/>
                </a:cubicBezTo>
                <a:lnTo>
                  <a:pt x="373336" y="74117"/>
                </a:lnTo>
                <a:lnTo>
                  <a:pt x="354550" y="74117"/>
                </a:lnTo>
                <a:lnTo>
                  <a:pt x="354550" y="54045"/>
                </a:lnTo>
                <a:lnTo>
                  <a:pt x="373336" y="54045"/>
                </a:lnTo>
                <a:lnTo>
                  <a:pt x="373336" y="27896"/>
                </a:lnTo>
                <a:close/>
                <a:moveTo>
                  <a:pt x="316624" y="20640"/>
                </a:moveTo>
                <a:lnTo>
                  <a:pt x="316624" y="54045"/>
                </a:lnTo>
                <a:lnTo>
                  <a:pt x="343531" y="54045"/>
                </a:lnTo>
                <a:lnTo>
                  <a:pt x="343531" y="74117"/>
                </a:lnTo>
                <a:lnTo>
                  <a:pt x="316624" y="74117"/>
                </a:lnTo>
                <a:lnTo>
                  <a:pt x="316624" y="130589"/>
                </a:lnTo>
                <a:cubicBezTo>
                  <a:pt x="316624" y="137280"/>
                  <a:pt x="317832" y="142059"/>
                  <a:pt x="320249" y="144926"/>
                </a:cubicBezTo>
                <a:cubicBezTo>
                  <a:pt x="322663" y="147793"/>
                  <a:pt x="326691" y="149227"/>
                  <a:pt x="332329" y="149227"/>
                </a:cubicBezTo>
                <a:cubicBezTo>
                  <a:pt x="336649" y="149227"/>
                  <a:pt x="340383" y="147968"/>
                  <a:pt x="343531" y="145490"/>
                </a:cubicBezTo>
                <a:lnTo>
                  <a:pt x="343531" y="165777"/>
                </a:lnTo>
                <a:cubicBezTo>
                  <a:pt x="338552" y="168298"/>
                  <a:pt x="331999" y="169514"/>
                  <a:pt x="323869" y="169514"/>
                </a:cubicBezTo>
                <a:cubicBezTo>
                  <a:pt x="302050" y="169514"/>
                  <a:pt x="291140" y="159001"/>
                  <a:pt x="291140" y="137975"/>
                </a:cubicBezTo>
                <a:lnTo>
                  <a:pt x="291140" y="74117"/>
                </a:lnTo>
                <a:lnTo>
                  <a:pt x="272357" y="74117"/>
                </a:lnTo>
                <a:lnTo>
                  <a:pt x="272357" y="54045"/>
                </a:lnTo>
                <a:lnTo>
                  <a:pt x="291140" y="54045"/>
                </a:lnTo>
                <a:lnTo>
                  <a:pt x="291140" y="27896"/>
                </a:lnTo>
                <a:close/>
                <a:moveTo>
                  <a:pt x="83912" y="6173"/>
                </a:moveTo>
                <a:cubicBezTo>
                  <a:pt x="101409" y="6173"/>
                  <a:pt x="116133" y="8737"/>
                  <a:pt x="128067" y="13905"/>
                </a:cubicBezTo>
                <a:lnTo>
                  <a:pt x="128067" y="40927"/>
                </a:lnTo>
                <a:cubicBezTo>
                  <a:pt x="115985" y="32848"/>
                  <a:pt x="101595" y="28806"/>
                  <a:pt x="84898" y="28806"/>
                </a:cubicBezTo>
                <a:cubicBezTo>
                  <a:pt x="68129" y="28806"/>
                  <a:pt x="54381" y="34323"/>
                  <a:pt x="43653" y="45446"/>
                </a:cubicBezTo>
                <a:cubicBezTo>
                  <a:pt x="32922" y="56567"/>
                  <a:pt x="27561" y="70944"/>
                  <a:pt x="27561" y="88582"/>
                </a:cubicBezTo>
                <a:cubicBezTo>
                  <a:pt x="27561" y="106740"/>
                  <a:pt x="32174" y="121033"/>
                  <a:pt x="41403" y="131415"/>
                </a:cubicBezTo>
                <a:cubicBezTo>
                  <a:pt x="50625" y="141841"/>
                  <a:pt x="63150" y="147011"/>
                  <a:pt x="78967" y="147011"/>
                </a:cubicBezTo>
                <a:cubicBezTo>
                  <a:pt x="89804" y="147011"/>
                  <a:pt x="99179" y="144926"/>
                  <a:pt x="107086" y="140756"/>
                </a:cubicBezTo>
                <a:lnTo>
                  <a:pt x="107086" y="103136"/>
                </a:lnTo>
                <a:lnTo>
                  <a:pt x="73913" y="103136"/>
                </a:lnTo>
                <a:lnTo>
                  <a:pt x="73913" y="81067"/>
                </a:lnTo>
                <a:lnTo>
                  <a:pt x="133119" y="81067"/>
                </a:lnTo>
                <a:lnTo>
                  <a:pt x="133119" y="156177"/>
                </a:lnTo>
                <a:cubicBezTo>
                  <a:pt x="116717" y="165169"/>
                  <a:pt x="98447" y="169645"/>
                  <a:pt x="78308" y="169645"/>
                </a:cubicBezTo>
                <a:cubicBezTo>
                  <a:pt x="55021" y="169645"/>
                  <a:pt x="36165" y="162346"/>
                  <a:pt x="21741" y="147793"/>
                </a:cubicBezTo>
                <a:cubicBezTo>
                  <a:pt x="7315" y="133241"/>
                  <a:pt x="103" y="113996"/>
                  <a:pt x="103" y="90016"/>
                </a:cubicBezTo>
                <a:cubicBezTo>
                  <a:pt x="103" y="65515"/>
                  <a:pt x="7993" y="45446"/>
                  <a:pt x="23771" y="29719"/>
                </a:cubicBezTo>
                <a:cubicBezTo>
                  <a:pt x="39551" y="14036"/>
                  <a:pt x="59598" y="6173"/>
                  <a:pt x="83912" y="6173"/>
                </a:cubicBezTo>
                <a:close/>
                <a:moveTo>
                  <a:pt x="457135" y="1223"/>
                </a:moveTo>
                <a:cubicBezTo>
                  <a:pt x="461458" y="1223"/>
                  <a:pt x="465117" y="2613"/>
                  <a:pt x="468120" y="5393"/>
                </a:cubicBezTo>
                <a:cubicBezTo>
                  <a:pt x="471123" y="8214"/>
                  <a:pt x="472622" y="11692"/>
                  <a:pt x="472622" y="15906"/>
                </a:cubicBezTo>
                <a:cubicBezTo>
                  <a:pt x="472622" y="19858"/>
                  <a:pt x="471123" y="23246"/>
                  <a:pt x="468120" y="26070"/>
                </a:cubicBezTo>
                <a:cubicBezTo>
                  <a:pt x="465117" y="28937"/>
                  <a:pt x="461458" y="30327"/>
                  <a:pt x="457135" y="30327"/>
                </a:cubicBezTo>
                <a:cubicBezTo>
                  <a:pt x="452960" y="30327"/>
                  <a:pt x="449393" y="28981"/>
                  <a:pt x="446429" y="26244"/>
                </a:cubicBezTo>
                <a:cubicBezTo>
                  <a:pt x="443462" y="23551"/>
                  <a:pt x="441977" y="20076"/>
                  <a:pt x="441977" y="15906"/>
                </a:cubicBezTo>
                <a:cubicBezTo>
                  <a:pt x="441977" y="11692"/>
                  <a:pt x="443462" y="8214"/>
                  <a:pt x="446429" y="5393"/>
                </a:cubicBezTo>
                <a:cubicBezTo>
                  <a:pt x="449393" y="2613"/>
                  <a:pt x="452960" y="1223"/>
                  <a:pt x="457135" y="1223"/>
                </a:cubicBezTo>
                <a:close/>
                <a:moveTo>
                  <a:pt x="1485778" y="-211"/>
                </a:moveTo>
                <a:lnTo>
                  <a:pt x="1511265" y="-211"/>
                </a:lnTo>
                <a:lnTo>
                  <a:pt x="1511265" y="166993"/>
                </a:lnTo>
                <a:lnTo>
                  <a:pt x="1485778" y="166993"/>
                </a:lnTo>
                <a:lnTo>
                  <a:pt x="1485778" y="147793"/>
                </a:lnTo>
                <a:lnTo>
                  <a:pt x="1485343" y="147793"/>
                </a:lnTo>
                <a:cubicBezTo>
                  <a:pt x="1477140" y="162346"/>
                  <a:pt x="1464508" y="169645"/>
                  <a:pt x="1447445" y="169645"/>
                </a:cubicBezTo>
                <a:cubicBezTo>
                  <a:pt x="1433607" y="169645"/>
                  <a:pt x="1422533" y="164605"/>
                  <a:pt x="1414216" y="154482"/>
                </a:cubicBezTo>
                <a:cubicBezTo>
                  <a:pt x="1405907" y="144362"/>
                  <a:pt x="1401754" y="130589"/>
                  <a:pt x="1401754" y="113170"/>
                </a:cubicBezTo>
                <a:cubicBezTo>
                  <a:pt x="1401754" y="94491"/>
                  <a:pt x="1406348" y="79546"/>
                  <a:pt x="1415536" y="68295"/>
                </a:cubicBezTo>
                <a:cubicBezTo>
                  <a:pt x="1424729" y="57044"/>
                  <a:pt x="1436978" y="51396"/>
                  <a:pt x="1452279" y="51396"/>
                </a:cubicBezTo>
                <a:cubicBezTo>
                  <a:pt x="1467436" y="51396"/>
                  <a:pt x="1478460" y="57521"/>
                  <a:pt x="1485343" y="69729"/>
                </a:cubicBezTo>
                <a:lnTo>
                  <a:pt x="1485778" y="69729"/>
                </a:lnTo>
                <a:close/>
              </a:path>
            </a:pathLst>
          </a:custGeom>
          <a:solidFill>
            <a:srgbClr val="FFFFFF"/>
          </a:solidFill>
          <a:ln w="2420" cap="flat">
            <a:noFill/>
            <a:prstDash val="solid"/>
            <a:miter/>
          </a:ln>
        </p:spPr>
        <p:txBody>
          <a:bodyPr rtlCol="0" anchor="ctr"/>
          <a:lstStyle/>
          <a:p>
            <a:endParaRPr lang="en-US" sz="500" dirty="0">
              <a:latin typeface="+mj-lt"/>
            </a:endParaRPr>
          </a:p>
        </p:txBody>
      </p:sp>
      <p:sp>
        <p:nvSpPr>
          <p:cNvPr id="160" name="Freeform: Shape 159">
            <a:extLst>
              <a:ext uri="{FF2B5EF4-FFF2-40B4-BE49-F238E27FC236}">
                <a16:creationId xmlns:a16="http://schemas.microsoft.com/office/drawing/2014/main" id="{A3D54CCA-058C-874D-238C-96E280DCA4E3}"/>
              </a:ext>
              <a:ext uri="{C183D7F6-B498-43B3-948B-1728B52AA6E4}">
                <adec:decorative xmlns:adec="http://schemas.microsoft.com/office/drawing/2017/decorative" val="1"/>
              </a:ext>
            </a:extLst>
          </p:cNvPr>
          <p:cNvSpPr/>
          <p:nvPr/>
        </p:nvSpPr>
        <p:spPr>
          <a:xfrm>
            <a:off x="4448671" y="2180746"/>
            <a:ext cx="1097280" cy="658704"/>
          </a:xfrm>
          <a:custGeom>
            <a:avLst/>
            <a:gdLst>
              <a:gd name="connsiteX0" fmla="*/ 103 w 1046188"/>
              <a:gd name="connsiteY0" fmla="*/ 26615 h 658704"/>
              <a:gd name="connsiteX1" fmla="*/ 26863 w 1046188"/>
              <a:gd name="connsiteY1" fmla="*/ -211 h 658704"/>
              <a:gd name="connsiteX2" fmla="*/ 1019532 w 1046188"/>
              <a:gd name="connsiteY2" fmla="*/ -211 h 658704"/>
              <a:gd name="connsiteX3" fmla="*/ 1046292 w 1046188"/>
              <a:gd name="connsiteY3" fmla="*/ 26615 h 658704"/>
              <a:gd name="connsiteX4" fmla="*/ 1046292 w 1046188"/>
              <a:gd name="connsiteY4" fmla="*/ 631685 h 658704"/>
              <a:gd name="connsiteX5" fmla="*/ 1019532 w 1046188"/>
              <a:gd name="connsiteY5" fmla="*/ 658493 h 658704"/>
              <a:gd name="connsiteX6" fmla="*/ 26863 w 1046188"/>
              <a:gd name="connsiteY6" fmla="*/ 658493 h 658704"/>
              <a:gd name="connsiteX7" fmla="*/ 103 w 1046188"/>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658704">
                <a:moveTo>
                  <a:pt x="103" y="26615"/>
                </a:moveTo>
                <a:cubicBezTo>
                  <a:pt x="103" y="11794"/>
                  <a:pt x="12090" y="-211"/>
                  <a:pt x="26863" y="-211"/>
                </a:cubicBezTo>
                <a:lnTo>
                  <a:pt x="1019532" y="-211"/>
                </a:lnTo>
                <a:cubicBezTo>
                  <a:pt x="1034329" y="-211"/>
                  <a:pt x="1046292" y="11794"/>
                  <a:pt x="1046292" y="26615"/>
                </a:cubicBezTo>
                <a:lnTo>
                  <a:pt x="1046292" y="631685"/>
                </a:lnTo>
                <a:cubicBezTo>
                  <a:pt x="1046292" y="646506"/>
                  <a:pt x="1034329" y="658493"/>
                  <a:pt x="1019532" y="658493"/>
                </a:cubicBezTo>
                <a:lnTo>
                  <a:pt x="26863" y="658493"/>
                </a:lnTo>
                <a:cubicBezTo>
                  <a:pt x="12090" y="658493"/>
                  <a:pt x="103" y="646506"/>
                  <a:pt x="103" y="631685"/>
                </a:cubicBezTo>
                <a:close/>
              </a:path>
            </a:pathLst>
          </a:custGeom>
          <a:gradFill flip="none" rotWithShape="1">
            <a:gsLst>
              <a:gs pos="0">
                <a:srgbClr val="496ACF"/>
              </a:gs>
              <a:gs pos="100000">
                <a:srgbClr val="3B7BCA"/>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Fine-tuning</a:t>
            </a:r>
          </a:p>
        </p:txBody>
      </p:sp>
      <p:sp>
        <p:nvSpPr>
          <p:cNvPr id="164" name="Freeform: Shape 163">
            <a:extLst>
              <a:ext uri="{FF2B5EF4-FFF2-40B4-BE49-F238E27FC236}">
                <a16:creationId xmlns:a16="http://schemas.microsoft.com/office/drawing/2014/main" id="{A1C2922C-4A8D-FFF3-D8E3-5141AC2AE2DB}"/>
              </a:ext>
              <a:ext uri="{C183D7F6-B498-43B3-948B-1728B52AA6E4}">
                <adec:decorative xmlns:adec="http://schemas.microsoft.com/office/drawing/2017/decorative" val="1"/>
              </a:ext>
            </a:extLst>
          </p:cNvPr>
          <p:cNvSpPr/>
          <p:nvPr/>
        </p:nvSpPr>
        <p:spPr>
          <a:xfrm>
            <a:off x="3262022" y="2180746"/>
            <a:ext cx="1097280" cy="658704"/>
          </a:xfrm>
          <a:custGeom>
            <a:avLst/>
            <a:gdLst>
              <a:gd name="connsiteX0" fmla="*/ 103 w 1046183"/>
              <a:gd name="connsiteY0" fmla="*/ 26615 h 658704"/>
              <a:gd name="connsiteX1" fmla="*/ 26858 w 1046183"/>
              <a:gd name="connsiteY1" fmla="*/ -211 h 658704"/>
              <a:gd name="connsiteX2" fmla="*/ 1019527 w 1046183"/>
              <a:gd name="connsiteY2" fmla="*/ -211 h 658704"/>
              <a:gd name="connsiteX3" fmla="*/ 1046287 w 1046183"/>
              <a:gd name="connsiteY3" fmla="*/ 26615 h 658704"/>
              <a:gd name="connsiteX4" fmla="*/ 1046287 w 1046183"/>
              <a:gd name="connsiteY4" fmla="*/ 631685 h 658704"/>
              <a:gd name="connsiteX5" fmla="*/ 1019527 w 1046183"/>
              <a:gd name="connsiteY5" fmla="*/ 658493 h 658704"/>
              <a:gd name="connsiteX6" fmla="*/ 26858 w 1046183"/>
              <a:gd name="connsiteY6" fmla="*/ 658493 h 658704"/>
              <a:gd name="connsiteX7" fmla="*/ 103 w 1046183"/>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3" h="658704">
                <a:moveTo>
                  <a:pt x="103" y="26615"/>
                </a:moveTo>
                <a:cubicBezTo>
                  <a:pt x="103" y="11794"/>
                  <a:pt x="12083" y="-211"/>
                  <a:pt x="26858" y="-211"/>
                </a:cubicBezTo>
                <a:lnTo>
                  <a:pt x="1019527" y="-211"/>
                </a:lnTo>
                <a:cubicBezTo>
                  <a:pt x="1034324" y="-211"/>
                  <a:pt x="1046287" y="11794"/>
                  <a:pt x="1046287" y="26615"/>
                </a:cubicBezTo>
                <a:lnTo>
                  <a:pt x="1046287" y="631685"/>
                </a:lnTo>
                <a:cubicBezTo>
                  <a:pt x="1046287" y="646506"/>
                  <a:pt x="1034324" y="658493"/>
                  <a:pt x="1019527" y="658493"/>
                </a:cubicBezTo>
                <a:lnTo>
                  <a:pt x="26858" y="658493"/>
                </a:lnTo>
                <a:cubicBezTo>
                  <a:pt x="12083" y="658493"/>
                  <a:pt x="103" y="646506"/>
                  <a:pt x="103" y="631685"/>
                </a:cubicBezTo>
                <a:close/>
              </a:path>
            </a:pathLst>
          </a:custGeom>
          <a:gradFill flip="none" rotWithShape="1">
            <a:gsLst>
              <a:gs pos="0">
                <a:srgbClr val="397CCA"/>
              </a:gs>
              <a:gs pos="100000">
                <a:srgbClr val="1C7FBB"/>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RAG</a:t>
            </a:r>
          </a:p>
        </p:txBody>
      </p:sp>
      <p:sp>
        <p:nvSpPr>
          <p:cNvPr id="166" name="Freeform: Shape 165">
            <a:extLst>
              <a:ext uri="{FF2B5EF4-FFF2-40B4-BE49-F238E27FC236}">
                <a16:creationId xmlns:a16="http://schemas.microsoft.com/office/drawing/2014/main" id="{78FE101F-F346-6C6D-50B0-51FE196B0D3D}"/>
              </a:ext>
              <a:ext uri="{C183D7F6-B498-43B3-948B-1728B52AA6E4}">
                <adec:decorative xmlns:adec="http://schemas.microsoft.com/office/drawing/2017/decorative" val="1"/>
              </a:ext>
            </a:extLst>
          </p:cNvPr>
          <p:cNvSpPr/>
          <p:nvPr/>
        </p:nvSpPr>
        <p:spPr>
          <a:xfrm>
            <a:off x="5635320" y="2180746"/>
            <a:ext cx="1097280" cy="658704"/>
          </a:xfrm>
          <a:custGeom>
            <a:avLst/>
            <a:gdLst>
              <a:gd name="connsiteX0" fmla="*/ 103 w 1121262"/>
              <a:gd name="connsiteY0" fmla="*/ 26615 h 658704"/>
              <a:gd name="connsiteX1" fmla="*/ 26912 w 1121262"/>
              <a:gd name="connsiteY1" fmla="*/ -211 h 658704"/>
              <a:gd name="connsiteX2" fmla="*/ 1094581 w 1121262"/>
              <a:gd name="connsiteY2" fmla="*/ -211 h 658704"/>
              <a:gd name="connsiteX3" fmla="*/ 1121366 w 1121262"/>
              <a:gd name="connsiteY3" fmla="*/ 26615 h 658704"/>
              <a:gd name="connsiteX4" fmla="*/ 1121366 w 1121262"/>
              <a:gd name="connsiteY4" fmla="*/ 631685 h 658704"/>
              <a:gd name="connsiteX5" fmla="*/ 1094581 w 1121262"/>
              <a:gd name="connsiteY5" fmla="*/ 658493 h 658704"/>
              <a:gd name="connsiteX6" fmla="*/ 26912 w 1121262"/>
              <a:gd name="connsiteY6" fmla="*/ 658493 h 658704"/>
              <a:gd name="connsiteX7" fmla="*/ 103 w 1121262"/>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1262" h="658704">
                <a:moveTo>
                  <a:pt x="103" y="26615"/>
                </a:moveTo>
                <a:cubicBezTo>
                  <a:pt x="103" y="11794"/>
                  <a:pt x="12090" y="-211"/>
                  <a:pt x="26912" y="-211"/>
                </a:cubicBezTo>
                <a:lnTo>
                  <a:pt x="1094581" y="-211"/>
                </a:lnTo>
                <a:cubicBezTo>
                  <a:pt x="1109378" y="-211"/>
                  <a:pt x="1121366" y="11794"/>
                  <a:pt x="1121366" y="26615"/>
                </a:cubicBezTo>
                <a:lnTo>
                  <a:pt x="1121366" y="631685"/>
                </a:lnTo>
                <a:cubicBezTo>
                  <a:pt x="1121366" y="646506"/>
                  <a:pt x="1109378" y="658493"/>
                  <a:pt x="1094581" y="658493"/>
                </a:cubicBezTo>
                <a:lnTo>
                  <a:pt x="26912" y="658493"/>
                </a:lnTo>
                <a:cubicBezTo>
                  <a:pt x="12090" y="658493"/>
                  <a:pt x="103" y="646506"/>
                  <a:pt x="103" y="631685"/>
                </a:cubicBezTo>
                <a:close/>
              </a:path>
            </a:pathLst>
          </a:custGeom>
          <a:gradFill flip="none" rotWithShape="1">
            <a:gsLst>
              <a:gs pos="0">
                <a:srgbClr val="8F5CCD"/>
              </a:gs>
              <a:gs pos="100000">
                <a:srgbClr val="5861CD"/>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Prompt Management</a:t>
            </a:r>
          </a:p>
        </p:txBody>
      </p:sp>
      <p:sp>
        <p:nvSpPr>
          <p:cNvPr id="169" name="Freeform: Shape 168">
            <a:extLst>
              <a:ext uri="{FF2B5EF4-FFF2-40B4-BE49-F238E27FC236}">
                <a16:creationId xmlns:a16="http://schemas.microsoft.com/office/drawing/2014/main" id="{75A52EEE-5C35-08D9-1C5D-C8737BEEF94B}"/>
              </a:ext>
              <a:ext uri="{C183D7F6-B498-43B3-948B-1728B52AA6E4}">
                <adec:decorative xmlns:adec="http://schemas.microsoft.com/office/drawing/2017/decorative" val="1"/>
              </a:ext>
            </a:extLst>
          </p:cNvPr>
          <p:cNvSpPr/>
          <p:nvPr/>
        </p:nvSpPr>
        <p:spPr>
          <a:xfrm>
            <a:off x="8008618" y="2180746"/>
            <a:ext cx="1097280" cy="658704"/>
          </a:xfrm>
          <a:custGeom>
            <a:avLst/>
            <a:gdLst>
              <a:gd name="connsiteX0" fmla="*/ 103 w 1133371"/>
              <a:gd name="connsiteY0" fmla="*/ 26615 h 658704"/>
              <a:gd name="connsiteX1" fmla="*/ 26888 w 1133371"/>
              <a:gd name="connsiteY1" fmla="*/ -211 h 658704"/>
              <a:gd name="connsiteX2" fmla="*/ 1106714 w 1133371"/>
              <a:gd name="connsiteY2" fmla="*/ -211 h 658704"/>
              <a:gd name="connsiteX3" fmla="*/ 1133474 w 1133371"/>
              <a:gd name="connsiteY3" fmla="*/ 26615 h 658704"/>
              <a:gd name="connsiteX4" fmla="*/ 1133474 w 1133371"/>
              <a:gd name="connsiteY4" fmla="*/ 631685 h 658704"/>
              <a:gd name="connsiteX5" fmla="*/ 1106714 w 1133371"/>
              <a:gd name="connsiteY5" fmla="*/ 658493 h 658704"/>
              <a:gd name="connsiteX6" fmla="*/ 26888 w 1133371"/>
              <a:gd name="connsiteY6" fmla="*/ 658493 h 658704"/>
              <a:gd name="connsiteX7" fmla="*/ 103 w 1133371"/>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371" h="658704">
                <a:moveTo>
                  <a:pt x="103" y="26615"/>
                </a:moveTo>
                <a:cubicBezTo>
                  <a:pt x="103" y="11794"/>
                  <a:pt x="12090" y="-211"/>
                  <a:pt x="26888" y="-211"/>
                </a:cubicBezTo>
                <a:lnTo>
                  <a:pt x="1106714" y="-211"/>
                </a:lnTo>
                <a:cubicBezTo>
                  <a:pt x="1121487" y="-211"/>
                  <a:pt x="1133474" y="11794"/>
                  <a:pt x="1133474" y="26615"/>
                </a:cubicBezTo>
                <a:lnTo>
                  <a:pt x="1133474" y="631685"/>
                </a:lnTo>
                <a:cubicBezTo>
                  <a:pt x="1133474" y="646506"/>
                  <a:pt x="1121487" y="658493"/>
                  <a:pt x="1106714" y="658493"/>
                </a:cubicBezTo>
                <a:lnTo>
                  <a:pt x="26888" y="658493"/>
                </a:lnTo>
                <a:cubicBezTo>
                  <a:pt x="12090" y="658493"/>
                  <a:pt x="103" y="646506"/>
                  <a:pt x="103" y="631685"/>
                </a:cubicBezTo>
                <a:close/>
              </a:path>
            </a:pathLst>
          </a:custGeom>
          <a:gradFill flip="none" rotWithShape="1">
            <a:gsLst>
              <a:gs pos="0">
                <a:srgbClr val="D043A2"/>
              </a:gs>
              <a:gs pos="100000">
                <a:srgbClr val="B83AB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Orchestration</a:t>
            </a:r>
          </a:p>
        </p:txBody>
      </p:sp>
      <p:sp>
        <p:nvSpPr>
          <p:cNvPr id="171" name="Freeform: Shape 170">
            <a:extLst>
              <a:ext uri="{FF2B5EF4-FFF2-40B4-BE49-F238E27FC236}">
                <a16:creationId xmlns:a16="http://schemas.microsoft.com/office/drawing/2014/main" id="{E82F4A6B-6CE0-6F22-3C3C-B22D0F99D44F}"/>
              </a:ext>
              <a:ext uri="{C183D7F6-B498-43B3-948B-1728B52AA6E4}">
                <adec:decorative xmlns:adec="http://schemas.microsoft.com/office/drawing/2017/decorative" val="1"/>
              </a:ext>
            </a:extLst>
          </p:cNvPr>
          <p:cNvSpPr/>
          <p:nvPr/>
        </p:nvSpPr>
        <p:spPr>
          <a:xfrm>
            <a:off x="6821969" y="2180746"/>
            <a:ext cx="1097280" cy="658704"/>
          </a:xfrm>
          <a:custGeom>
            <a:avLst/>
            <a:gdLst>
              <a:gd name="connsiteX0" fmla="*/ 103 w 1051032"/>
              <a:gd name="connsiteY0" fmla="*/ 26615 h 658704"/>
              <a:gd name="connsiteX1" fmla="*/ 26888 w 1051032"/>
              <a:gd name="connsiteY1" fmla="*/ -211 h 658704"/>
              <a:gd name="connsiteX2" fmla="*/ 1024375 w 1051032"/>
              <a:gd name="connsiteY2" fmla="*/ -211 h 658704"/>
              <a:gd name="connsiteX3" fmla="*/ 1051135 w 1051032"/>
              <a:gd name="connsiteY3" fmla="*/ 26615 h 658704"/>
              <a:gd name="connsiteX4" fmla="*/ 1051135 w 1051032"/>
              <a:gd name="connsiteY4" fmla="*/ 631685 h 658704"/>
              <a:gd name="connsiteX5" fmla="*/ 1024375 w 1051032"/>
              <a:gd name="connsiteY5" fmla="*/ 658493 h 658704"/>
              <a:gd name="connsiteX6" fmla="*/ 26888 w 1051032"/>
              <a:gd name="connsiteY6" fmla="*/ 658493 h 658704"/>
              <a:gd name="connsiteX7" fmla="*/ 103 w 1051032"/>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032" h="658704">
                <a:moveTo>
                  <a:pt x="103" y="26615"/>
                </a:moveTo>
                <a:cubicBezTo>
                  <a:pt x="103" y="11794"/>
                  <a:pt x="12090" y="-211"/>
                  <a:pt x="26888" y="-211"/>
                </a:cubicBezTo>
                <a:lnTo>
                  <a:pt x="1024375" y="-211"/>
                </a:lnTo>
                <a:cubicBezTo>
                  <a:pt x="1039172" y="-211"/>
                  <a:pt x="1051135" y="11794"/>
                  <a:pt x="1051135" y="26615"/>
                </a:cubicBezTo>
                <a:lnTo>
                  <a:pt x="1051135" y="631685"/>
                </a:lnTo>
                <a:cubicBezTo>
                  <a:pt x="1051135" y="646506"/>
                  <a:pt x="1039172" y="658493"/>
                  <a:pt x="1024375" y="658493"/>
                </a:cubicBezTo>
                <a:lnTo>
                  <a:pt x="26888" y="658493"/>
                </a:lnTo>
                <a:cubicBezTo>
                  <a:pt x="12090" y="658493"/>
                  <a:pt x="103" y="646506"/>
                  <a:pt x="103" y="631685"/>
                </a:cubicBezTo>
                <a:close/>
              </a:path>
            </a:pathLst>
          </a:custGeom>
          <a:gradFill flip="none" rotWithShape="1">
            <a:gsLst>
              <a:gs pos="0">
                <a:srgbClr val="B545C7"/>
              </a:gs>
              <a:gs pos="100000">
                <a:srgbClr val="965ACC"/>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Evaluation / Debugging</a:t>
            </a:r>
          </a:p>
        </p:txBody>
      </p:sp>
      <p:sp>
        <p:nvSpPr>
          <p:cNvPr id="175" name="Freeform: Shape 174">
            <a:extLst>
              <a:ext uri="{FF2B5EF4-FFF2-40B4-BE49-F238E27FC236}">
                <a16:creationId xmlns:a16="http://schemas.microsoft.com/office/drawing/2014/main" id="{F57967D1-BE15-EC2B-E2FA-472D3C861658}"/>
              </a:ext>
              <a:ext uri="{C183D7F6-B498-43B3-948B-1728B52AA6E4}">
                <adec:decorative xmlns:adec="http://schemas.microsoft.com/office/drawing/2017/decorative" val="1"/>
              </a:ext>
            </a:extLst>
          </p:cNvPr>
          <p:cNvSpPr/>
          <p:nvPr/>
        </p:nvSpPr>
        <p:spPr>
          <a:xfrm>
            <a:off x="10381913" y="2180746"/>
            <a:ext cx="1097280" cy="658704"/>
          </a:xfrm>
          <a:custGeom>
            <a:avLst/>
            <a:gdLst>
              <a:gd name="connsiteX0" fmla="*/ 103 w 1048611"/>
              <a:gd name="connsiteY0" fmla="*/ 26615 h 658704"/>
              <a:gd name="connsiteX1" fmla="*/ 26936 w 1048611"/>
              <a:gd name="connsiteY1" fmla="*/ -211 h 658704"/>
              <a:gd name="connsiteX2" fmla="*/ 1021905 w 1048611"/>
              <a:gd name="connsiteY2" fmla="*/ -211 h 658704"/>
              <a:gd name="connsiteX3" fmla="*/ 1048714 w 1048611"/>
              <a:gd name="connsiteY3" fmla="*/ 26615 h 658704"/>
              <a:gd name="connsiteX4" fmla="*/ 1048714 w 1048611"/>
              <a:gd name="connsiteY4" fmla="*/ 631685 h 658704"/>
              <a:gd name="connsiteX5" fmla="*/ 1021905 w 1048611"/>
              <a:gd name="connsiteY5" fmla="*/ 658493 h 658704"/>
              <a:gd name="connsiteX6" fmla="*/ 26936 w 1048611"/>
              <a:gd name="connsiteY6" fmla="*/ 658493 h 658704"/>
              <a:gd name="connsiteX7" fmla="*/ 103 w 1048611"/>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611" h="658704">
                <a:moveTo>
                  <a:pt x="103" y="26615"/>
                </a:moveTo>
                <a:cubicBezTo>
                  <a:pt x="103" y="11794"/>
                  <a:pt x="12115" y="-211"/>
                  <a:pt x="26936" y="-211"/>
                </a:cubicBezTo>
                <a:lnTo>
                  <a:pt x="1021905" y="-211"/>
                </a:lnTo>
                <a:cubicBezTo>
                  <a:pt x="1036726" y="-211"/>
                  <a:pt x="1048714" y="11794"/>
                  <a:pt x="1048714" y="26615"/>
                </a:cubicBezTo>
                <a:lnTo>
                  <a:pt x="1048714" y="631685"/>
                </a:lnTo>
                <a:cubicBezTo>
                  <a:pt x="1048714" y="646506"/>
                  <a:pt x="1036726" y="658493"/>
                  <a:pt x="1021905" y="658493"/>
                </a:cubicBezTo>
                <a:lnTo>
                  <a:pt x="26936" y="658493"/>
                </a:lnTo>
                <a:cubicBezTo>
                  <a:pt x="12115" y="658493"/>
                  <a:pt x="103" y="646506"/>
                  <a:pt x="103" y="631685"/>
                </a:cubicBezTo>
                <a:close/>
              </a:path>
            </a:pathLst>
          </a:custGeom>
          <a:gradFill flip="none" rotWithShape="1">
            <a:gsLst>
              <a:gs pos="0">
                <a:srgbClr val="FA5A43"/>
              </a:gs>
              <a:gs pos="100000">
                <a:srgbClr val="E74F6E"/>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Monitoring</a:t>
            </a:r>
          </a:p>
        </p:txBody>
      </p:sp>
      <p:sp>
        <p:nvSpPr>
          <p:cNvPr id="177" name="Freeform: Shape 176">
            <a:extLst>
              <a:ext uri="{FF2B5EF4-FFF2-40B4-BE49-F238E27FC236}">
                <a16:creationId xmlns:a16="http://schemas.microsoft.com/office/drawing/2014/main" id="{11A10210-29FD-5A19-E545-74D729D9697D}"/>
              </a:ext>
              <a:ext uri="{C183D7F6-B498-43B3-948B-1728B52AA6E4}">
                <adec:decorative xmlns:adec="http://schemas.microsoft.com/office/drawing/2017/decorative" val="1"/>
              </a:ext>
            </a:extLst>
          </p:cNvPr>
          <p:cNvSpPr/>
          <p:nvPr/>
        </p:nvSpPr>
        <p:spPr>
          <a:xfrm>
            <a:off x="9195267" y="2180746"/>
            <a:ext cx="1097280" cy="658704"/>
          </a:xfrm>
          <a:custGeom>
            <a:avLst/>
            <a:gdLst>
              <a:gd name="connsiteX0" fmla="*/ 103 w 1046188"/>
              <a:gd name="connsiteY0" fmla="*/ 26615 h 658704"/>
              <a:gd name="connsiteX1" fmla="*/ 26863 w 1046188"/>
              <a:gd name="connsiteY1" fmla="*/ -211 h 658704"/>
              <a:gd name="connsiteX2" fmla="*/ 1019532 w 1046188"/>
              <a:gd name="connsiteY2" fmla="*/ -211 h 658704"/>
              <a:gd name="connsiteX3" fmla="*/ 1046292 w 1046188"/>
              <a:gd name="connsiteY3" fmla="*/ 26615 h 658704"/>
              <a:gd name="connsiteX4" fmla="*/ 1046292 w 1046188"/>
              <a:gd name="connsiteY4" fmla="*/ 631685 h 658704"/>
              <a:gd name="connsiteX5" fmla="*/ 1019532 w 1046188"/>
              <a:gd name="connsiteY5" fmla="*/ 658493 h 658704"/>
              <a:gd name="connsiteX6" fmla="*/ 26863 w 1046188"/>
              <a:gd name="connsiteY6" fmla="*/ 658493 h 658704"/>
              <a:gd name="connsiteX7" fmla="*/ 103 w 1046188"/>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658704">
                <a:moveTo>
                  <a:pt x="103" y="26615"/>
                </a:moveTo>
                <a:cubicBezTo>
                  <a:pt x="103" y="11794"/>
                  <a:pt x="12090" y="-211"/>
                  <a:pt x="26863" y="-211"/>
                </a:cubicBezTo>
                <a:lnTo>
                  <a:pt x="1019532" y="-211"/>
                </a:lnTo>
                <a:cubicBezTo>
                  <a:pt x="1034329" y="-211"/>
                  <a:pt x="1046292" y="11794"/>
                  <a:pt x="1046292" y="26615"/>
                </a:cubicBezTo>
                <a:lnTo>
                  <a:pt x="1046292" y="631685"/>
                </a:lnTo>
                <a:cubicBezTo>
                  <a:pt x="1046292" y="646506"/>
                  <a:pt x="1034329" y="658493"/>
                  <a:pt x="1019532" y="658493"/>
                </a:cubicBezTo>
                <a:lnTo>
                  <a:pt x="26863" y="658493"/>
                </a:lnTo>
                <a:cubicBezTo>
                  <a:pt x="12090" y="658493"/>
                  <a:pt x="103" y="646506"/>
                  <a:pt x="103" y="631685"/>
                </a:cubicBezTo>
                <a:close/>
              </a:path>
            </a:pathLst>
          </a:custGeom>
          <a:gradFill flip="none" rotWithShape="1">
            <a:gsLst>
              <a:gs pos="0">
                <a:srgbClr val="E54E72"/>
              </a:gs>
              <a:gs pos="100000">
                <a:srgbClr val="D1449D"/>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Automation</a:t>
            </a:r>
          </a:p>
        </p:txBody>
      </p:sp>
      <p:sp>
        <p:nvSpPr>
          <p:cNvPr id="179" name="Freeform: Shape 178">
            <a:extLst>
              <a:ext uri="{FF2B5EF4-FFF2-40B4-BE49-F238E27FC236}">
                <a16:creationId xmlns:a16="http://schemas.microsoft.com/office/drawing/2014/main" id="{7B1C2840-B9D5-D86E-C3DD-DE0E9789541C}"/>
              </a:ext>
              <a:ext uri="{C183D7F6-B498-43B3-948B-1728B52AA6E4}">
                <adec:decorative xmlns:adec="http://schemas.microsoft.com/office/drawing/2017/decorative" val="1"/>
              </a:ext>
            </a:extLst>
          </p:cNvPr>
          <p:cNvSpPr/>
          <p:nvPr/>
        </p:nvSpPr>
        <p:spPr>
          <a:xfrm>
            <a:off x="888724" y="2180746"/>
            <a:ext cx="1097280" cy="658704"/>
          </a:xfrm>
          <a:custGeom>
            <a:avLst/>
            <a:gdLst>
              <a:gd name="connsiteX0" fmla="*/ 103 w 1051034"/>
              <a:gd name="connsiteY0" fmla="*/ 26615 h 658704"/>
              <a:gd name="connsiteX1" fmla="*/ 26874 w 1051034"/>
              <a:gd name="connsiteY1" fmla="*/ -211 h 658704"/>
              <a:gd name="connsiteX2" fmla="*/ 1024362 w 1051034"/>
              <a:gd name="connsiteY2" fmla="*/ -211 h 658704"/>
              <a:gd name="connsiteX3" fmla="*/ 1051137 w 1051034"/>
              <a:gd name="connsiteY3" fmla="*/ 26615 h 658704"/>
              <a:gd name="connsiteX4" fmla="*/ 1051137 w 1051034"/>
              <a:gd name="connsiteY4" fmla="*/ 631685 h 658704"/>
              <a:gd name="connsiteX5" fmla="*/ 1024362 w 1051034"/>
              <a:gd name="connsiteY5" fmla="*/ 658493 h 658704"/>
              <a:gd name="connsiteX6" fmla="*/ 26874 w 1051034"/>
              <a:gd name="connsiteY6" fmla="*/ 658493 h 658704"/>
              <a:gd name="connsiteX7" fmla="*/ 103 w 1051034"/>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034" h="658704">
                <a:moveTo>
                  <a:pt x="103" y="26615"/>
                </a:moveTo>
                <a:cubicBezTo>
                  <a:pt x="103" y="11794"/>
                  <a:pt x="12089" y="-211"/>
                  <a:pt x="26874" y="-211"/>
                </a:cubicBezTo>
                <a:lnTo>
                  <a:pt x="1024362" y="-211"/>
                </a:lnTo>
                <a:cubicBezTo>
                  <a:pt x="1039152" y="-211"/>
                  <a:pt x="1051137" y="11794"/>
                  <a:pt x="1051137" y="26615"/>
                </a:cubicBezTo>
                <a:lnTo>
                  <a:pt x="1051137" y="631685"/>
                </a:lnTo>
                <a:cubicBezTo>
                  <a:pt x="1051137" y="646506"/>
                  <a:pt x="1039152" y="658493"/>
                  <a:pt x="1024362" y="658493"/>
                </a:cubicBezTo>
                <a:lnTo>
                  <a:pt x="26874" y="658493"/>
                </a:lnTo>
                <a:cubicBezTo>
                  <a:pt x="12089" y="658493"/>
                  <a:pt x="103" y="646506"/>
                  <a:pt x="103" y="631685"/>
                </a:cubicBezTo>
                <a:close/>
              </a:path>
            </a:pathLst>
          </a:custGeom>
          <a:gradFill flip="none" rotWithShape="1">
            <a:gsLst>
              <a:gs pos="0">
                <a:srgbClr val="2E92B0"/>
              </a:gs>
              <a:gs pos="100000">
                <a:srgbClr val="399A9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Resource </a:t>
            </a:r>
            <a:br>
              <a:rPr lang="en-US" sz="1200" dirty="0">
                <a:gradFill>
                  <a:gsLst>
                    <a:gs pos="1399">
                      <a:srgbClr val="FFFFFF"/>
                    </a:gs>
                    <a:gs pos="17000">
                      <a:srgbClr val="FFFFFF"/>
                    </a:gs>
                  </a:gsLst>
                  <a:path path="circle">
                    <a:fillToRect l="100000" t="100000"/>
                  </a:path>
                </a:gradFill>
                <a:latin typeface="+mj-lt"/>
                <a:sym typeface="Segoe Pro"/>
              </a:rPr>
            </a:br>
            <a:r>
              <a:rPr lang="en-US" sz="1200" dirty="0">
                <a:gradFill>
                  <a:gsLst>
                    <a:gs pos="1399">
                      <a:srgbClr val="FFFFFF"/>
                    </a:gs>
                    <a:gs pos="17000">
                      <a:srgbClr val="FFFFFF"/>
                    </a:gs>
                  </a:gsLst>
                  <a:path path="circle">
                    <a:fillToRect l="100000" t="100000"/>
                  </a:path>
                </a:gradFill>
                <a:latin typeface="+mj-lt"/>
                <a:sym typeface="Segoe Pro"/>
              </a:rPr>
              <a:t>Set-up</a:t>
            </a:r>
          </a:p>
        </p:txBody>
      </p:sp>
      <p:sp>
        <p:nvSpPr>
          <p:cNvPr id="184" name="Freeform: Shape 183">
            <a:extLst>
              <a:ext uri="{FF2B5EF4-FFF2-40B4-BE49-F238E27FC236}">
                <a16:creationId xmlns:a16="http://schemas.microsoft.com/office/drawing/2014/main" id="{8E6E9868-EB92-94EF-6AE5-E76C0F633CD7}"/>
              </a:ext>
              <a:ext uri="{C183D7F6-B498-43B3-948B-1728B52AA6E4}">
                <adec:decorative xmlns:adec="http://schemas.microsoft.com/office/drawing/2017/decorative" val="1"/>
              </a:ext>
            </a:extLst>
          </p:cNvPr>
          <p:cNvSpPr/>
          <p:nvPr/>
        </p:nvSpPr>
        <p:spPr>
          <a:xfrm>
            <a:off x="2075373" y="2180746"/>
            <a:ext cx="1097280" cy="658704"/>
          </a:xfrm>
          <a:custGeom>
            <a:avLst/>
            <a:gdLst>
              <a:gd name="connsiteX0" fmla="*/ 103 w 1048612"/>
              <a:gd name="connsiteY0" fmla="*/ 26615 h 658704"/>
              <a:gd name="connsiteX1" fmla="*/ 26926 w 1048612"/>
              <a:gd name="connsiteY1" fmla="*/ -211 h 658704"/>
              <a:gd name="connsiteX2" fmla="*/ 1021898 w 1048612"/>
              <a:gd name="connsiteY2" fmla="*/ -211 h 658704"/>
              <a:gd name="connsiteX3" fmla="*/ 1048716 w 1048612"/>
              <a:gd name="connsiteY3" fmla="*/ 26615 h 658704"/>
              <a:gd name="connsiteX4" fmla="*/ 1048716 w 1048612"/>
              <a:gd name="connsiteY4" fmla="*/ 631685 h 658704"/>
              <a:gd name="connsiteX5" fmla="*/ 1021898 w 1048612"/>
              <a:gd name="connsiteY5" fmla="*/ 658493 h 658704"/>
              <a:gd name="connsiteX6" fmla="*/ 26926 w 1048612"/>
              <a:gd name="connsiteY6" fmla="*/ 658493 h 658704"/>
              <a:gd name="connsiteX7" fmla="*/ 103 w 1048612"/>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612" h="658704">
                <a:moveTo>
                  <a:pt x="103" y="26615"/>
                </a:moveTo>
                <a:cubicBezTo>
                  <a:pt x="103" y="11794"/>
                  <a:pt x="12112" y="-211"/>
                  <a:pt x="26926" y="-211"/>
                </a:cubicBezTo>
                <a:lnTo>
                  <a:pt x="1021898" y="-211"/>
                </a:lnTo>
                <a:cubicBezTo>
                  <a:pt x="1036707" y="-211"/>
                  <a:pt x="1048716" y="11794"/>
                  <a:pt x="1048716" y="26615"/>
                </a:cubicBezTo>
                <a:lnTo>
                  <a:pt x="1048716" y="631685"/>
                </a:lnTo>
                <a:cubicBezTo>
                  <a:pt x="1048716" y="646506"/>
                  <a:pt x="1036707" y="658493"/>
                  <a:pt x="1021898" y="658493"/>
                </a:cubicBezTo>
                <a:lnTo>
                  <a:pt x="26926" y="658493"/>
                </a:lnTo>
                <a:cubicBezTo>
                  <a:pt x="12112" y="658493"/>
                  <a:pt x="103" y="646506"/>
                  <a:pt x="103" y="631685"/>
                </a:cubicBezTo>
                <a:close/>
              </a:path>
            </a:pathLst>
          </a:custGeom>
          <a:gradFill flip="none" rotWithShape="1">
            <a:gsLst>
              <a:gs pos="0">
                <a:srgbClr val="1887BF"/>
              </a:gs>
              <a:gs pos="100000">
                <a:srgbClr val="2B90B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Playground</a:t>
            </a:r>
          </a:p>
        </p:txBody>
      </p:sp>
      <p:pic>
        <p:nvPicPr>
          <p:cNvPr id="186" name="Picture 185">
            <a:extLst>
              <a:ext uri="{FF2B5EF4-FFF2-40B4-BE49-F238E27FC236}">
                <a16:creationId xmlns:a16="http://schemas.microsoft.com/office/drawing/2014/main" id="{444F3A28-0EC8-9ACB-117F-AA243FC95732}"/>
              </a:ext>
              <a:ext uri="{C183D7F6-B498-43B3-948B-1728B52AA6E4}">
                <adec:decorative xmlns:adec="http://schemas.microsoft.com/office/drawing/2017/decorative" val="1"/>
              </a:ext>
            </a:extLst>
          </p:cNvPr>
          <p:cNvPicPr>
            <a:picLocks noChangeAspect="1"/>
          </p:cNvPicPr>
          <p:nvPr/>
        </p:nvPicPr>
        <p:blipFill>
          <a:blip r:embed="rId6"/>
          <a:srcRect l="28344" t="20108" r="28461" b="19728"/>
          <a:stretch/>
        </p:blipFill>
        <p:spPr>
          <a:xfrm>
            <a:off x="2380118" y="3155418"/>
            <a:ext cx="485369" cy="507037"/>
          </a:xfrm>
          <a:custGeom>
            <a:avLst/>
            <a:gdLst>
              <a:gd name="connsiteX0" fmla="*/ 601 w 1123685"/>
              <a:gd name="connsiteY0" fmla="*/ 1094 h 842763"/>
              <a:gd name="connsiteX1" fmla="*/ 1124286 w 1123685"/>
              <a:gd name="connsiteY1" fmla="*/ 1094 h 842763"/>
              <a:gd name="connsiteX2" fmla="*/ 1124286 w 1123685"/>
              <a:gd name="connsiteY2" fmla="*/ 843858 h 842763"/>
              <a:gd name="connsiteX3" fmla="*/ 601 w 1123685"/>
              <a:gd name="connsiteY3" fmla="*/ 843858 h 842763"/>
            </a:gdLst>
            <a:ahLst/>
            <a:cxnLst>
              <a:cxn ang="0">
                <a:pos x="connsiteX0" y="connsiteY0"/>
              </a:cxn>
              <a:cxn ang="0">
                <a:pos x="connsiteX1" y="connsiteY1"/>
              </a:cxn>
              <a:cxn ang="0">
                <a:pos x="connsiteX2" y="connsiteY2"/>
              </a:cxn>
              <a:cxn ang="0">
                <a:pos x="connsiteX3" y="connsiteY3"/>
              </a:cxn>
            </a:cxnLst>
            <a:rect l="l" t="t" r="r" b="b"/>
            <a:pathLst>
              <a:path w="1123685" h="842763">
                <a:moveTo>
                  <a:pt x="601" y="1094"/>
                </a:moveTo>
                <a:lnTo>
                  <a:pt x="1124286" y="1094"/>
                </a:lnTo>
                <a:lnTo>
                  <a:pt x="1124286" y="843858"/>
                </a:lnTo>
                <a:lnTo>
                  <a:pt x="601" y="843858"/>
                </a:lnTo>
                <a:close/>
              </a:path>
            </a:pathLst>
          </a:custGeom>
          <a:effectLst/>
        </p:spPr>
      </p:pic>
      <p:pic>
        <p:nvPicPr>
          <p:cNvPr id="199" name="Picture 198">
            <a:extLst>
              <a:ext uri="{FF2B5EF4-FFF2-40B4-BE49-F238E27FC236}">
                <a16:creationId xmlns:a16="http://schemas.microsoft.com/office/drawing/2014/main" id="{890D9F2B-5314-838F-7637-E60A9DBC62A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131470" y="3101377"/>
            <a:ext cx="607855" cy="615119"/>
          </a:xfrm>
          <a:custGeom>
            <a:avLst/>
            <a:gdLst>
              <a:gd name="connsiteX0" fmla="*/ 274 w 607855"/>
              <a:gd name="connsiteY0" fmla="*/ 1191 h 615119"/>
              <a:gd name="connsiteX1" fmla="*/ 608129 w 607855"/>
              <a:gd name="connsiteY1" fmla="*/ 1191 h 615119"/>
              <a:gd name="connsiteX2" fmla="*/ 608129 w 607855"/>
              <a:gd name="connsiteY2" fmla="*/ 616311 h 615119"/>
              <a:gd name="connsiteX3" fmla="*/ 274 w 607855"/>
              <a:gd name="connsiteY3" fmla="*/ 616311 h 615119"/>
            </a:gdLst>
            <a:ahLst/>
            <a:cxnLst>
              <a:cxn ang="0">
                <a:pos x="connsiteX0" y="connsiteY0"/>
              </a:cxn>
              <a:cxn ang="0">
                <a:pos x="connsiteX1" y="connsiteY1"/>
              </a:cxn>
              <a:cxn ang="0">
                <a:pos x="connsiteX2" y="connsiteY2"/>
              </a:cxn>
              <a:cxn ang="0">
                <a:pos x="connsiteX3" y="connsiteY3"/>
              </a:cxn>
            </a:cxnLst>
            <a:rect l="l" t="t" r="r" b="b"/>
            <a:pathLst>
              <a:path w="607855" h="615119">
                <a:moveTo>
                  <a:pt x="274" y="1191"/>
                </a:moveTo>
                <a:lnTo>
                  <a:pt x="608129" y="1191"/>
                </a:lnTo>
                <a:lnTo>
                  <a:pt x="608129" y="616311"/>
                </a:lnTo>
                <a:lnTo>
                  <a:pt x="274" y="616311"/>
                </a:lnTo>
                <a:close/>
              </a:path>
            </a:pathLst>
          </a:custGeom>
          <a:effectLst/>
        </p:spPr>
      </p:pic>
      <p:pic>
        <p:nvPicPr>
          <p:cNvPr id="200" name="Picture 199">
            <a:extLst>
              <a:ext uri="{FF2B5EF4-FFF2-40B4-BE49-F238E27FC236}">
                <a16:creationId xmlns:a16="http://schemas.microsoft.com/office/drawing/2014/main" id="{D9CA47DA-2BC2-E6EB-0A65-CACBD33AF7E5}"/>
              </a:ext>
              <a:ext uri="{C183D7F6-B498-43B3-948B-1728B52AA6E4}">
                <adec:decorative xmlns:adec="http://schemas.microsoft.com/office/drawing/2017/decorative" val="1"/>
              </a:ext>
            </a:extLst>
          </p:cNvPr>
          <p:cNvPicPr>
            <a:picLocks noChangeAspect="1"/>
          </p:cNvPicPr>
          <p:nvPr/>
        </p:nvPicPr>
        <p:blipFill>
          <a:blip r:embed="rId8"/>
          <a:srcRect l="23704" t="-3213" r="25474" b="-7"/>
          <a:stretch/>
        </p:blipFill>
        <p:spPr>
          <a:xfrm>
            <a:off x="9468353" y="3121529"/>
            <a:ext cx="534155" cy="557429"/>
          </a:xfrm>
          <a:custGeom>
            <a:avLst/>
            <a:gdLst>
              <a:gd name="connsiteX0" fmla="*/ 3595 w 1051032"/>
              <a:gd name="connsiteY0" fmla="*/ 1161 h 540044"/>
              <a:gd name="connsiteX1" fmla="*/ 1054627 w 1051032"/>
              <a:gd name="connsiteY1" fmla="*/ 1161 h 540044"/>
              <a:gd name="connsiteX2" fmla="*/ 1054627 w 1051032"/>
              <a:gd name="connsiteY2" fmla="*/ 541206 h 540044"/>
              <a:gd name="connsiteX3" fmla="*/ 3595 w 1051032"/>
              <a:gd name="connsiteY3" fmla="*/ 541206 h 540044"/>
            </a:gdLst>
            <a:ahLst/>
            <a:cxnLst>
              <a:cxn ang="0">
                <a:pos x="connsiteX0" y="connsiteY0"/>
              </a:cxn>
              <a:cxn ang="0">
                <a:pos x="connsiteX1" y="connsiteY1"/>
              </a:cxn>
              <a:cxn ang="0">
                <a:pos x="connsiteX2" y="connsiteY2"/>
              </a:cxn>
              <a:cxn ang="0">
                <a:pos x="connsiteX3" y="connsiteY3"/>
              </a:cxn>
            </a:cxnLst>
            <a:rect l="l" t="t" r="r" b="b"/>
            <a:pathLst>
              <a:path w="1051032" h="540044">
                <a:moveTo>
                  <a:pt x="3595" y="1161"/>
                </a:moveTo>
                <a:lnTo>
                  <a:pt x="1054627" y="1161"/>
                </a:lnTo>
                <a:lnTo>
                  <a:pt x="1054627" y="541206"/>
                </a:lnTo>
                <a:lnTo>
                  <a:pt x="3595" y="541206"/>
                </a:lnTo>
                <a:close/>
              </a:path>
            </a:pathLst>
          </a:custGeom>
          <a:effectLst/>
        </p:spPr>
      </p:pic>
      <p:sp>
        <p:nvSpPr>
          <p:cNvPr id="201" name="TextBox 200">
            <a:extLst>
              <a:ext uri="{FF2B5EF4-FFF2-40B4-BE49-F238E27FC236}">
                <a16:creationId xmlns:a16="http://schemas.microsoft.com/office/drawing/2014/main" id="{1BBEC2D9-976B-9318-EA87-E460CD5D6C79}"/>
              </a:ext>
              <a:ext uri="{C183D7F6-B498-43B3-948B-1728B52AA6E4}">
                <adec:decorative xmlns:adec="http://schemas.microsoft.com/office/drawing/2017/decorative" val="1"/>
              </a:ext>
            </a:extLst>
          </p:cNvPr>
          <p:cNvSpPr txBox="1"/>
          <p:nvPr/>
        </p:nvSpPr>
        <p:spPr>
          <a:xfrm>
            <a:off x="9193757" y="3937940"/>
            <a:ext cx="1097280" cy="369332"/>
          </a:xfrm>
          <a:prstGeom prst="rect">
            <a:avLst/>
          </a:prstGeom>
          <a:noFill/>
          <a:effectLst/>
        </p:spPr>
        <p:txBody>
          <a:bodyPr wrap="square" lIns="91440" tIns="0" rIns="91440" bIns="0" rtlCol="0">
            <a:spAutoFit/>
          </a:bodyPr>
          <a:lstStyle/>
          <a:p>
            <a:pPr algn="ctr"/>
            <a:r>
              <a:rPr lang="en-US" sz="1200" spc="0" baseline="0" dirty="0">
                <a:ln/>
                <a:latin typeface="+mj-lt"/>
                <a:cs typeface="Arial"/>
                <a:sym typeface="Arial"/>
                <a:rtl val="0"/>
              </a:rPr>
              <a:t>GitHub</a:t>
            </a:r>
          </a:p>
          <a:p>
            <a:pPr algn="ctr"/>
            <a:r>
              <a:rPr lang="en-US" sz="1200" dirty="0">
                <a:ln/>
                <a:latin typeface="+mj-lt"/>
                <a:cs typeface="Arial"/>
                <a:sym typeface="Arial"/>
                <a:rtl val="0"/>
              </a:rPr>
              <a:t>Actions</a:t>
            </a:r>
            <a:r>
              <a:rPr lang="en-US" sz="1200" spc="0" baseline="0" dirty="0">
                <a:ln/>
                <a:latin typeface="+mj-lt"/>
                <a:cs typeface="Arial"/>
                <a:sym typeface="Arial"/>
                <a:rtl val="0"/>
              </a:rPr>
              <a:t> </a:t>
            </a:r>
          </a:p>
        </p:txBody>
      </p:sp>
      <p:sp>
        <p:nvSpPr>
          <p:cNvPr id="209" name="TextBox 208">
            <a:extLst>
              <a:ext uri="{FF2B5EF4-FFF2-40B4-BE49-F238E27FC236}">
                <a16:creationId xmlns:a16="http://schemas.microsoft.com/office/drawing/2014/main" id="{92EA1E73-6831-9D73-F1DE-716FA77B5E6E}"/>
              </a:ext>
              <a:ext uri="{C183D7F6-B498-43B3-948B-1728B52AA6E4}">
                <adec:decorative xmlns:adec="http://schemas.microsoft.com/office/drawing/2017/decorative" val="1"/>
              </a:ext>
            </a:extLst>
          </p:cNvPr>
          <p:cNvSpPr txBox="1"/>
          <p:nvPr/>
        </p:nvSpPr>
        <p:spPr>
          <a:xfrm>
            <a:off x="2077289" y="3937940"/>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Chat Playground</a:t>
            </a:r>
          </a:p>
        </p:txBody>
      </p:sp>
      <p:sp>
        <p:nvSpPr>
          <p:cNvPr id="210" name="TextBox 209">
            <a:extLst>
              <a:ext uri="{FF2B5EF4-FFF2-40B4-BE49-F238E27FC236}">
                <a16:creationId xmlns:a16="http://schemas.microsoft.com/office/drawing/2014/main" id="{AB7BEAF2-0E29-B290-C343-898944D10C8E}"/>
              </a:ext>
              <a:ext uri="{C183D7F6-B498-43B3-948B-1728B52AA6E4}">
                <adec:decorative xmlns:adec="http://schemas.microsoft.com/office/drawing/2017/decorative" val="1"/>
              </a:ext>
            </a:extLst>
          </p:cNvPr>
          <p:cNvSpPr txBox="1"/>
          <p:nvPr/>
        </p:nvSpPr>
        <p:spPr>
          <a:xfrm>
            <a:off x="891211" y="3937940"/>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AZD AI Template</a:t>
            </a:r>
          </a:p>
        </p:txBody>
      </p:sp>
      <p:sp>
        <p:nvSpPr>
          <p:cNvPr id="240" name="Rectangle 239">
            <a:extLst>
              <a:ext uri="{FF2B5EF4-FFF2-40B4-BE49-F238E27FC236}">
                <a16:creationId xmlns:a16="http://schemas.microsoft.com/office/drawing/2014/main" id="{4D9B9546-0075-B4BA-7EC4-8D521160F4AD}"/>
              </a:ext>
              <a:ext uri="{C183D7F6-B498-43B3-948B-1728B52AA6E4}">
                <adec:decorative xmlns:adec="http://schemas.microsoft.com/office/drawing/2017/decorative" val="1"/>
              </a:ext>
            </a:extLst>
          </p:cNvPr>
          <p:cNvSpPr/>
          <p:nvPr/>
        </p:nvSpPr>
        <p:spPr bwMode="auto">
          <a:xfrm>
            <a:off x="706105" y="1537172"/>
            <a:ext cx="181069" cy="6156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1B5EB631-1B44-F96B-6850-173B2CADA5C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88717" y="5295224"/>
            <a:ext cx="10592904" cy="1149425"/>
          </a:xfrm>
          <a:prstGeom prst="rect">
            <a:avLst/>
          </a:prstGeom>
        </p:spPr>
      </p:pic>
    </p:spTree>
    <p:extLst>
      <p:ext uri="{BB962C8B-B14F-4D97-AF65-F5344CB8AC3E}">
        <p14:creationId xmlns:p14="http://schemas.microsoft.com/office/powerpoint/2010/main" val="309382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AD5500-955E-1CA7-958D-FA3C74FF1205}"/>
              </a:ext>
            </a:extLst>
          </p:cNvPr>
          <p:cNvPicPr>
            <a:picLocks noChangeAspect="1"/>
          </p:cNvPicPr>
          <p:nvPr/>
        </p:nvPicPr>
        <p:blipFill>
          <a:blip r:embed="rId3"/>
          <a:stretch>
            <a:fillRect/>
          </a:stretch>
        </p:blipFill>
        <p:spPr>
          <a:xfrm>
            <a:off x="1732941" y="1409418"/>
            <a:ext cx="8726118" cy="4039164"/>
          </a:xfrm>
          <a:prstGeom prst="rect">
            <a:avLst/>
          </a:prstGeom>
        </p:spPr>
      </p:pic>
      <p:sp>
        <p:nvSpPr>
          <p:cNvPr id="5" name="Title 46">
            <a:extLst>
              <a:ext uri="{FF2B5EF4-FFF2-40B4-BE49-F238E27FC236}">
                <a16:creationId xmlns:a16="http://schemas.microsoft.com/office/drawing/2014/main" id="{74B262A3-EA48-D5C6-D10D-DBC7740BE5D7}"/>
              </a:ext>
            </a:extLst>
          </p:cNvPr>
          <p:cNvSpPr>
            <a:spLocks noGrp="1"/>
          </p:cNvSpPr>
          <p:nvPr>
            <p:ph type="title"/>
          </p:nvPr>
        </p:nvSpPr>
        <p:spPr>
          <a:xfrm>
            <a:off x="588263" y="457200"/>
            <a:ext cx="11018520" cy="553998"/>
          </a:xfrm>
        </p:spPr>
        <p:txBody>
          <a:bodyPr>
            <a:normAutofit fontScale="90000"/>
          </a:bodyPr>
          <a:lstStyle/>
          <a:p>
            <a:r>
              <a:rPr lang="en-US">
                <a:latin typeface="+mn-lt"/>
              </a:rPr>
              <a:t>Pushing the limits of Evaluations</a:t>
            </a:r>
          </a:p>
        </p:txBody>
      </p:sp>
    </p:spTree>
    <p:extLst>
      <p:ext uri="{BB962C8B-B14F-4D97-AF65-F5344CB8AC3E}">
        <p14:creationId xmlns:p14="http://schemas.microsoft.com/office/powerpoint/2010/main" val="353502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thumbnail image 7 captioned Monitor the generation quality of your application.">
            <a:extLst>
              <a:ext uri="{FF2B5EF4-FFF2-40B4-BE49-F238E27FC236}">
                <a16:creationId xmlns:a16="http://schemas.microsoft.com/office/drawing/2014/main" id="{DB0113CB-7D51-C6B7-DB5B-E8456D9EA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3" y="1081088"/>
            <a:ext cx="9515475"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647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8C726-7F12-0152-103E-9EEAA2BDEC3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30E1558-6A32-5DFD-D6E7-25720116357A}"/>
              </a:ext>
            </a:extLst>
          </p:cNvPr>
          <p:cNvPicPr>
            <a:picLocks noChangeAspect="1"/>
          </p:cNvPicPr>
          <p:nvPr/>
        </p:nvPicPr>
        <p:blipFill>
          <a:blip r:embed="rId3"/>
          <a:stretch>
            <a:fillRect/>
          </a:stretch>
        </p:blipFill>
        <p:spPr>
          <a:xfrm>
            <a:off x="0" y="-32076"/>
            <a:ext cx="12191999" cy="6922152"/>
          </a:xfrm>
          <a:prstGeom prst="rect">
            <a:avLst/>
          </a:prstGeom>
        </p:spPr>
      </p:pic>
    </p:spTree>
    <p:extLst>
      <p:ext uri="{BB962C8B-B14F-4D97-AF65-F5344CB8AC3E}">
        <p14:creationId xmlns:p14="http://schemas.microsoft.com/office/powerpoint/2010/main" val="640117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EB63-6C43-0EC2-59FD-43C83102492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B7DAF19-6C43-F832-B88A-58FE78894979}"/>
              </a:ext>
            </a:extLst>
          </p:cNvPr>
          <p:cNvPicPr>
            <a:picLocks noChangeAspect="1"/>
          </p:cNvPicPr>
          <p:nvPr/>
        </p:nvPicPr>
        <p:blipFill>
          <a:blip r:embed="rId2"/>
          <a:stretch>
            <a:fillRect/>
          </a:stretch>
        </p:blipFill>
        <p:spPr>
          <a:xfrm>
            <a:off x="0" y="0"/>
            <a:ext cx="12167077" cy="6857999"/>
          </a:xfrm>
          <a:prstGeom prst="rect">
            <a:avLst/>
          </a:prstGeom>
        </p:spPr>
      </p:pic>
    </p:spTree>
    <p:extLst>
      <p:ext uri="{BB962C8B-B14F-4D97-AF65-F5344CB8AC3E}">
        <p14:creationId xmlns:p14="http://schemas.microsoft.com/office/powerpoint/2010/main" val="1922596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D332-4928-424E-9AB1-D4870480E2F9}"/>
              </a:ext>
            </a:extLst>
          </p:cNvPr>
          <p:cNvSpPr>
            <a:spLocks noGrp="1"/>
          </p:cNvSpPr>
          <p:nvPr>
            <p:ph type="title"/>
          </p:nvPr>
        </p:nvSpPr>
        <p:spPr>
          <a:xfrm>
            <a:off x="503222" y="74362"/>
            <a:ext cx="10515600" cy="1030042"/>
          </a:xfrm>
        </p:spPr>
        <p:txBody>
          <a:bodyPr/>
          <a:lstStyle/>
          <a:p>
            <a:pPr algn="ctr"/>
            <a:r>
              <a:rPr lang="es-ES"/>
              <a:t>¡Gracias sponsors!</a:t>
            </a:r>
            <a:endParaRPr lang="en-US"/>
          </a:p>
        </p:txBody>
      </p:sp>
      <p:pic>
        <p:nvPicPr>
          <p:cNvPr id="3" name="Picture 2" descr="A blue and yellow logo&#10;&#10;Description automatically generated">
            <a:extLst>
              <a:ext uri="{FF2B5EF4-FFF2-40B4-BE49-F238E27FC236}">
                <a16:creationId xmlns:a16="http://schemas.microsoft.com/office/drawing/2014/main" id="{43855D65-5466-6695-CA23-99171BB5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1205" y="1705183"/>
            <a:ext cx="2696025" cy="1152805"/>
          </a:xfrm>
          <a:prstGeom prst="rect">
            <a:avLst/>
          </a:prstGeom>
        </p:spPr>
      </p:pic>
      <p:pic>
        <p:nvPicPr>
          <p:cNvPr id="14" name="Imagen 27" descr="Logotipo&#10;&#10;Descripción generada automáticamente">
            <a:extLst>
              <a:ext uri="{FF2B5EF4-FFF2-40B4-BE49-F238E27FC236}">
                <a16:creationId xmlns:a16="http://schemas.microsoft.com/office/drawing/2014/main" id="{FA088323-0A92-A623-5F09-C8687B025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12" y="5341998"/>
            <a:ext cx="1571416" cy="455077"/>
          </a:xfrm>
          <a:prstGeom prst="rect">
            <a:avLst/>
          </a:prstGeom>
        </p:spPr>
      </p:pic>
      <p:pic>
        <p:nvPicPr>
          <p:cNvPr id="15" name="Picture 2" descr="▷ Expertos en Bases de Datos para Empresas | Aleson ITC">
            <a:extLst>
              <a:ext uri="{FF2B5EF4-FFF2-40B4-BE49-F238E27FC236}">
                <a16:creationId xmlns:a16="http://schemas.microsoft.com/office/drawing/2014/main" id="{D9CC492C-9C10-9638-38E3-225A94D5C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1" y="1834336"/>
            <a:ext cx="3245784" cy="10516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Four9s - Ingecom">
            <a:extLst>
              <a:ext uri="{FF2B5EF4-FFF2-40B4-BE49-F238E27FC236}">
                <a16:creationId xmlns:a16="http://schemas.microsoft.com/office/drawing/2014/main" id="{3E978095-0B29-68F3-D0B5-FC64D39A6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626" y="1705183"/>
            <a:ext cx="2990724" cy="10918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Empleados, ubicación y antiguos alumnos de NamasData | LinkedIn">
            <a:extLst>
              <a:ext uri="{FF2B5EF4-FFF2-40B4-BE49-F238E27FC236}">
                <a16:creationId xmlns:a16="http://schemas.microsoft.com/office/drawing/2014/main" id="{60B09E83-34F0-57C3-FCD5-FDFBE1B46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094" y="5152817"/>
            <a:ext cx="833441" cy="8334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V-Valley: a leader in the Advanced Solutions market - Esprinet">
            <a:extLst>
              <a:ext uri="{FF2B5EF4-FFF2-40B4-BE49-F238E27FC236}">
                <a16:creationId xmlns:a16="http://schemas.microsoft.com/office/drawing/2014/main" id="{BAB87AE4-91FB-C125-6C05-268566E62D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7749" y="3937193"/>
            <a:ext cx="2423988" cy="10300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TD SYNNEX - Utimaco">
            <a:extLst>
              <a:ext uri="{FF2B5EF4-FFF2-40B4-BE49-F238E27FC236}">
                <a16:creationId xmlns:a16="http://schemas.microsoft.com/office/drawing/2014/main" id="{394BDD4D-101B-63C3-998B-3854F54568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4635" y="4013626"/>
            <a:ext cx="2322991" cy="92949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27F1A388-4DC2-832F-A5DD-BAA5C79656A7}"/>
              </a:ext>
            </a:extLst>
          </p:cNvPr>
          <p:cNvSpPr/>
          <p:nvPr/>
        </p:nvSpPr>
        <p:spPr>
          <a:xfrm>
            <a:off x="326752" y="1427584"/>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t>Platinum</a:t>
            </a:r>
            <a:endParaRPr lang="en-US"/>
          </a:p>
        </p:txBody>
      </p:sp>
      <p:sp>
        <p:nvSpPr>
          <p:cNvPr id="23" name="Rectangle: Rounded Corners 22">
            <a:extLst>
              <a:ext uri="{FF2B5EF4-FFF2-40B4-BE49-F238E27FC236}">
                <a16:creationId xmlns:a16="http://schemas.microsoft.com/office/drawing/2014/main" id="{51B609F0-FD74-0D7F-37E1-14936C5DFA22}"/>
              </a:ext>
            </a:extLst>
          </p:cNvPr>
          <p:cNvSpPr/>
          <p:nvPr/>
        </p:nvSpPr>
        <p:spPr>
          <a:xfrm>
            <a:off x="326752" y="3397518"/>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Gold</a:t>
            </a:r>
            <a:endParaRPr lang="en-US"/>
          </a:p>
        </p:txBody>
      </p:sp>
      <p:sp>
        <p:nvSpPr>
          <p:cNvPr id="24" name="Rectangle: Rounded Corners 23">
            <a:extLst>
              <a:ext uri="{FF2B5EF4-FFF2-40B4-BE49-F238E27FC236}">
                <a16:creationId xmlns:a16="http://schemas.microsoft.com/office/drawing/2014/main" id="{DC0429AD-E003-7F2C-6CFA-2AF86ADE2D54}"/>
              </a:ext>
            </a:extLst>
          </p:cNvPr>
          <p:cNvSpPr/>
          <p:nvPr/>
        </p:nvSpPr>
        <p:spPr>
          <a:xfrm>
            <a:off x="326752" y="5341395"/>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Silver</a:t>
            </a:r>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BBF7829A-A398-D914-588A-F74CE24DF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1487" y="4067929"/>
            <a:ext cx="1783001" cy="550160"/>
          </a:xfrm>
          <a:prstGeom prst="rect">
            <a:avLst/>
          </a:prstGeom>
        </p:spPr>
      </p:pic>
      <p:pic>
        <p:nvPicPr>
          <p:cNvPr id="7" name="Picture 6" descr="A red and black logo&#10;&#10;Description automatically generated">
            <a:extLst>
              <a:ext uri="{FF2B5EF4-FFF2-40B4-BE49-F238E27FC236}">
                <a16:creationId xmlns:a16="http://schemas.microsoft.com/office/drawing/2014/main" id="{034FAC16-04C9-976E-24FD-AF5FAFDA30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2324" y="4067929"/>
            <a:ext cx="888697" cy="620162"/>
          </a:xfrm>
          <a:prstGeom prst="rect">
            <a:avLst/>
          </a:prstGeom>
        </p:spPr>
      </p:pic>
      <p:pic>
        <p:nvPicPr>
          <p:cNvPr id="6" name="Imagen 5" descr="Logotipo&#10;&#10;Descripción generada automáticamente">
            <a:extLst>
              <a:ext uri="{FF2B5EF4-FFF2-40B4-BE49-F238E27FC236}">
                <a16:creationId xmlns:a16="http://schemas.microsoft.com/office/drawing/2014/main" id="{C7B86017-C7F5-333A-D6BC-7E5B21FB7F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2328" y="1755735"/>
            <a:ext cx="3800001" cy="1044000"/>
          </a:xfrm>
          <a:prstGeom prst="rect">
            <a:avLst/>
          </a:prstGeom>
        </p:spPr>
      </p:pic>
    </p:spTree>
    <p:extLst>
      <p:ext uri="{BB962C8B-B14F-4D97-AF65-F5344CB8AC3E}">
        <p14:creationId xmlns:p14="http://schemas.microsoft.com/office/powerpoint/2010/main" val="40549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7462-ECDE-4346-A297-C5508C5B2D84}"/>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71C0761-1AAE-C9F9-4E90-60B750622637}"/>
              </a:ext>
            </a:extLst>
          </p:cNvPr>
          <p:cNvSpPr/>
          <p:nvPr/>
        </p:nvSpPr>
        <p:spPr bwMode="auto">
          <a:xfrm>
            <a:off x="586755" y="480770"/>
            <a:ext cx="1143808" cy="508261"/>
          </a:xfrm>
          <a:prstGeom prst="roundRect">
            <a:avLst>
              <a:gd name="adj" fmla="val 50000"/>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275850" fontAlgn="base">
              <a:spcBef>
                <a:spcPct val="0"/>
              </a:spcBef>
              <a:spcAft>
                <a:spcPct val="0"/>
              </a:spcAft>
              <a:tabLst>
                <a:tab pos="3701239" algn="l"/>
              </a:tabLst>
            </a:pPr>
            <a:r>
              <a:rPr lang="en-US" sz="2000" b="1">
                <a:ln w="3175">
                  <a:noFill/>
                </a:ln>
                <a:gradFill>
                  <a:gsLst>
                    <a:gs pos="53147">
                      <a:srgbClr val="FFFFFF"/>
                    </a:gs>
                    <a:gs pos="28000">
                      <a:srgbClr val="FFFFFF"/>
                    </a:gs>
                  </a:gsLst>
                  <a:path path="circle">
                    <a:fillToRect l="100000" b="100000"/>
                  </a:path>
                </a:gradFill>
                <a:latin typeface="+mj-lt"/>
                <a:cs typeface="Segoe UI" pitchFamily="34" charset="0"/>
              </a:rPr>
              <a:t>Demo</a:t>
            </a:r>
          </a:p>
        </p:txBody>
      </p:sp>
      <p:sp>
        <p:nvSpPr>
          <p:cNvPr id="2" name="Title 1">
            <a:extLst>
              <a:ext uri="{FF2B5EF4-FFF2-40B4-BE49-F238E27FC236}">
                <a16:creationId xmlns:a16="http://schemas.microsoft.com/office/drawing/2014/main" id="{34BCF7A9-52C3-990B-99F7-D0BD207D9CBC}"/>
              </a:ext>
            </a:extLst>
          </p:cNvPr>
          <p:cNvSpPr>
            <a:spLocks noGrp="1"/>
          </p:cNvSpPr>
          <p:nvPr>
            <p:ph type="title"/>
          </p:nvPr>
        </p:nvSpPr>
        <p:spPr>
          <a:xfrm>
            <a:off x="1903495" y="467638"/>
            <a:ext cx="9703288" cy="553998"/>
          </a:xfrm>
        </p:spPr>
        <p:txBody>
          <a:bodyPr>
            <a:normAutofit fontScale="90000"/>
          </a:bodyPr>
          <a:lstStyle/>
          <a:p>
            <a:r>
              <a:rPr lang="en-US" dirty="0">
                <a:cs typeface="Segoe UI"/>
              </a:rPr>
              <a:t> Evaluations in GitHub actions</a:t>
            </a:r>
            <a:endParaRPr lang="en-TR" dirty="0">
              <a:cs typeface="Segoe UI"/>
            </a:endParaRPr>
          </a:p>
        </p:txBody>
      </p:sp>
      <p:sp>
        <p:nvSpPr>
          <p:cNvPr id="4" name="Text Placeholder 3">
            <a:extLst>
              <a:ext uri="{FF2B5EF4-FFF2-40B4-BE49-F238E27FC236}">
                <a16:creationId xmlns:a16="http://schemas.microsoft.com/office/drawing/2014/main" id="{47E5F45A-91DC-5E78-6270-781E62C5AB9F}"/>
              </a:ext>
            </a:extLst>
          </p:cNvPr>
          <p:cNvSpPr>
            <a:spLocks noGrp="1"/>
          </p:cNvSpPr>
          <p:nvPr>
            <p:ph type="body" sz="quarter" idx="4294967295"/>
          </p:nvPr>
        </p:nvSpPr>
        <p:spPr>
          <a:xfrm>
            <a:off x="584200" y="1304710"/>
            <a:ext cx="8424863" cy="338554"/>
          </a:xfrm>
          <a:noFill/>
          <a:ln>
            <a:noFill/>
          </a:ln>
        </p:spPr>
        <p:txBody>
          <a:bodyPr vert="horz" wrap="square" lIns="0" tIns="0" rIns="0" bIns="0" rtlCol="0" anchor="t">
            <a:spAutoFit/>
          </a:bodyPr>
          <a:lstStyle/>
          <a:p>
            <a:pPr marL="0" indent="0">
              <a:buNone/>
            </a:pPr>
            <a:r>
              <a:rPr lang="en-US" sz="2200">
                <a:ln w="3175">
                  <a:noFill/>
                </a:ln>
                <a:gradFill flip="none">
                  <a:gsLst>
                    <a:gs pos="0">
                      <a:srgbClr val="F65567"/>
                    </a:gs>
                    <a:gs pos="32000">
                      <a:srgbClr val="AC35AF"/>
                    </a:gs>
                    <a:gs pos="68000">
                      <a:srgbClr val="0A6BBA"/>
                    </a:gs>
                    <a:gs pos="100000">
                      <a:srgbClr val="318581"/>
                    </a:gs>
                  </a:gsLst>
                  <a:path path="circle">
                    <a:fillToRect l="100000" t="100000"/>
                  </a:path>
                  <a:tileRect r="-100000" b="-100000"/>
                </a:gradFill>
                <a:latin typeface="+mj-lt"/>
                <a:cs typeface="Segoe UI"/>
              </a:rPr>
              <a:t>AZD to configure GitHub actions to evaluate and deploy</a:t>
            </a:r>
          </a:p>
        </p:txBody>
      </p:sp>
      <p:pic>
        <p:nvPicPr>
          <p:cNvPr id="3" name="Picture 2" descr="App screenshot">
            <a:extLst>
              <a:ext uri="{FF2B5EF4-FFF2-40B4-BE49-F238E27FC236}">
                <a16:creationId xmlns:a16="http://schemas.microsoft.com/office/drawing/2014/main" id="{CDA7DDE2-F5EE-0A40-D79F-5E091AB3A994}"/>
              </a:ext>
            </a:extLst>
          </p:cNvPr>
          <p:cNvPicPr>
            <a:picLocks noChangeAspect="1"/>
          </p:cNvPicPr>
          <p:nvPr/>
        </p:nvPicPr>
        <p:blipFill>
          <a:blip r:embed="rId2"/>
          <a:srcRect l="-1863" t="-3354" r="2249" b="-14543"/>
          <a:stretch/>
        </p:blipFill>
        <p:spPr>
          <a:xfrm>
            <a:off x="584200" y="2017058"/>
            <a:ext cx="5755341" cy="4278805"/>
          </a:xfrm>
          <a:prstGeom prst="roundRect">
            <a:avLst>
              <a:gd name="adj" fmla="val 2123"/>
            </a:avLst>
          </a:prstGeom>
          <a:solidFill>
            <a:schemeClr val="bg1"/>
          </a:solidFill>
        </p:spPr>
      </p:pic>
      <p:pic>
        <p:nvPicPr>
          <p:cNvPr id="5" name="Picture 4" descr="App screenshot">
            <a:extLst>
              <a:ext uri="{FF2B5EF4-FFF2-40B4-BE49-F238E27FC236}">
                <a16:creationId xmlns:a16="http://schemas.microsoft.com/office/drawing/2014/main" id="{7F93F8F0-E44F-C2FE-1B33-8B209BA7B128}"/>
              </a:ext>
            </a:extLst>
          </p:cNvPr>
          <p:cNvPicPr>
            <a:picLocks noChangeAspect="1"/>
          </p:cNvPicPr>
          <p:nvPr/>
        </p:nvPicPr>
        <p:blipFill>
          <a:blip r:embed="rId3"/>
          <a:srcRect l="-1958" t="-2076" r="-1958" b="-2076"/>
          <a:stretch/>
        </p:blipFill>
        <p:spPr>
          <a:xfrm>
            <a:off x="6578832" y="2017059"/>
            <a:ext cx="4459384" cy="4278806"/>
          </a:xfrm>
          <a:prstGeom prst="roundRect">
            <a:avLst>
              <a:gd name="adj" fmla="val 2488"/>
            </a:avLst>
          </a:prstGeom>
          <a:solidFill>
            <a:srgbClr val="010409"/>
          </a:solidFill>
        </p:spPr>
      </p:pic>
    </p:spTree>
    <p:extLst>
      <p:ext uri="{BB962C8B-B14F-4D97-AF65-F5344CB8AC3E}">
        <p14:creationId xmlns:p14="http://schemas.microsoft.com/office/powerpoint/2010/main" val="37660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B2D8-0A40-9623-75BB-32002BF60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67434-D3AD-E5DF-5B27-CDBD25539A2C}"/>
              </a:ext>
            </a:extLst>
          </p:cNvPr>
          <p:cNvSpPr>
            <a:spLocks noGrp="1"/>
          </p:cNvSpPr>
          <p:nvPr>
            <p:ph type="title"/>
          </p:nvPr>
        </p:nvSpPr>
        <p:spPr>
          <a:xfrm>
            <a:off x="584200" y="891531"/>
            <a:ext cx="5508419" cy="1172629"/>
          </a:xfrm>
        </p:spPr>
        <p:txBody>
          <a:bodyPr/>
          <a:lstStyle/>
          <a:p>
            <a:r>
              <a:rPr lang="en-US" sz="3600" dirty="0">
                <a:cs typeface="Segoe UI"/>
              </a:rPr>
              <a:t>Azure AI Evaluation </a:t>
            </a:r>
            <a:br>
              <a:rPr lang="en-US" sz="3600" dirty="0"/>
            </a:br>
            <a:r>
              <a:rPr lang="en-US" sz="3600" dirty="0">
                <a:cs typeface="Segoe UI"/>
              </a:rPr>
              <a:t>and Experimentation</a:t>
            </a:r>
            <a:endParaRPr lang="en-TR" sz="3600" dirty="0">
              <a:cs typeface="Segoe UI"/>
            </a:endParaRPr>
          </a:p>
        </p:txBody>
      </p:sp>
      <p:grpSp>
        <p:nvGrpSpPr>
          <p:cNvPr id="4" name="Group 3" descr="Experiment Analysis screenshot">
            <a:extLst>
              <a:ext uri="{FF2B5EF4-FFF2-40B4-BE49-F238E27FC236}">
                <a16:creationId xmlns:a16="http://schemas.microsoft.com/office/drawing/2014/main" id="{0194BEC8-F8DC-A41E-FFFB-AE3C645ED3C7}"/>
              </a:ext>
            </a:extLst>
          </p:cNvPr>
          <p:cNvGrpSpPr/>
          <p:nvPr/>
        </p:nvGrpSpPr>
        <p:grpSpPr>
          <a:xfrm>
            <a:off x="6367211" y="840024"/>
            <a:ext cx="4857478" cy="5412780"/>
            <a:chOff x="6591065" y="308583"/>
            <a:chExt cx="5105870" cy="5689568"/>
          </a:xfrm>
        </p:grpSpPr>
        <p:sp>
          <p:nvSpPr>
            <p:cNvPr id="43" name="Google Shape;1558;p68">
              <a:extLst>
                <a:ext uri="{FF2B5EF4-FFF2-40B4-BE49-F238E27FC236}">
                  <a16:creationId xmlns:a16="http://schemas.microsoft.com/office/drawing/2014/main" id="{9D63A002-7DB6-932C-A331-EB7D5F1411DF}"/>
                </a:ext>
                <a:ext uri="{C183D7F6-B498-43B3-948B-1728B52AA6E4}">
                  <adec:decorative xmlns:adec="http://schemas.microsoft.com/office/drawing/2017/decorative" val="1"/>
                </a:ext>
              </a:extLst>
            </p:cNvPr>
            <p:cNvSpPr/>
            <p:nvPr/>
          </p:nvSpPr>
          <p:spPr>
            <a:xfrm>
              <a:off x="6591065" y="308583"/>
              <a:ext cx="5105870" cy="5689568"/>
            </a:xfrm>
            <a:prstGeom prst="roundRect">
              <a:avLst>
                <a:gd name="adj" fmla="val 3410"/>
              </a:avLst>
            </a:prstGeom>
            <a:solidFill>
              <a:srgbClr val="0D1116"/>
            </a:solidFill>
            <a:ln>
              <a:noFill/>
            </a:ln>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 name="Group 16">
              <a:extLst>
                <a:ext uri="{FF2B5EF4-FFF2-40B4-BE49-F238E27FC236}">
                  <a16:creationId xmlns:a16="http://schemas.microsoft.com/office/drawing/2014/main" id="{2EB22D16-2E34-C9F7-536B-A5BC5F0B5D2C}"/>
                </a:ext>
              </a:extLst>
            </p:cNvPr>
            <p:cNvGrpSpPr/>
            <p:nvPr/>
          </p:nvGrpSpPr>
          <p:grpSpPr>
            <a:xfrm>
              <a:off x="6694786" y="451001"/>
              <a:ext cx="4898426" cy="5372630"/>
              <a:chOff x="6484120" y="451001"/>
              <a:chExt cx="5212792" cy="5717434"/>
            </a:xfrm>
          </p:grpSpPr>
          <p:grpSp>
            <p:nvGrpSpPr>
              <p:cNvPr id="5" name="Google Shape;1569;p68">
                <a:extLst>
                  <a:ext uri="{FF2B5EF4-FFF2-40B4-BE49-F238E27FC236}">
                    <a16:creationId xmlns:a16="http://schemas.microsoft.com/office/drawing/2014/main" id="{344861CA-0694-74AA-9EBC-7D7EADDA0846}"/>
                  </a:ext>
                </a:extLst>
              </p:cNvPr>
              <p:cNvGrpSpPr/>
              <p:nvPr/>
            </p:nvGrpSpPr>
            <p:grpSpPr>
              <a:xfrm>
                <a:off x="6484120" y="451001"/>
                <a:ext cx="5212792" cy="292385"/>
                <a:chOff x="298225" y="2203850"/>
                <a:chExt cx="7143750" cy="411950"/>
              </a:xfrm>
            </p:grpSpPr>
            <p:grpSp>
              <p:nvGrpSpPr>
                <p:cNvPr id="7" name="Google Shape;1570;p68">
                  <a:extLst>
                    <a:ext uri="{FF2B5EF4-FFF2-40B4-BE49-F238E27FC236}">
                      <a16:creationId xmlns:a16="http://schemas.microsoft.com/office/drawing/2014/main" id="{2617562A-8270-A1D4-62FD-C7EEA7E0051B}"/>
                    </a:ext>
                  </a:extLst>
                </p:cNvPr>
                <p:cNvGrpSpPr/>
                <p:nvPr/>
              </p:nvGrpSpPr>
              <p:grpSpPr>
                <a:xfrm>
                  <a:off x="298225" y="2203850"/>
                  <a:ext cx="7143750" cy="411950"/>
                  <a:chOff x="238125" y="2651525"/>
                  <a:chExt cx="7143750" cy="411950"/>
                </a:xfrm>
              </p:grpSpPr>
              <p:sp>
                <p:nvSpPr>
                  <p:cNvPr id="42" name="Google Shape;1571;p68">
                    <a:extLst>
                      <a:ext uri="{FF2B5EF4-FFF2-40B4-BE49-F238E27FC236}">
                        <a16:creationId xmlns:a16="http://schemas.microsoft.com/office/drawing/2014/main" id="{C11037EE-CB6B-560C-D8D4-7F196CAF2133}"/>
                      </a:ext>
                      <a:ext uri="{C183D7F6-B498-43B3-948B-1728B52AA6E4}">
                        <adec:decorative xmlns:adec="http://schemas.microsoft.com/office/drawing/2017/decorative" val="1"/>
                      </a:ext>
                    </a:extLst>
                  </p:cNvPr>
                  <p:cNvSpPr/>
                  <p:nvPr/>
                </p:nvSpPr>
                <p:spPr>
                  <a:xfrm>
                    <a:off x="238125" y="2651525"/>
                    <a:ext cx="7143750" cy="411950"/>
                  </a:xfrm>
                  <a:custGeom>
                    <a:avLst/>
                    <a:gdLst/>
                    <a:ahLst/>
                    <a:cxnLst/>
                    <a:rect l="l" t="t" r="r" b="b"/>
                    <a:pathLst>
                      <a:path w="285750" h="16478"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1B1F2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1572;p68">
                    <a:extLst>
                      <a:ext uri="{FF2B5EF4-FFF2-40B4-BE49-F238E27FC236}">
                        <a16:creationId xmlns:a16="http://schemas.microsoft.com/office/drawing/2014/main" id="{D51AB54D-1B70-A330-070B-8F895E6F0246}"/>
                      </a:ext>
                    </a:extLst>
                  </p:cNvPr>
                  <p:cNvSpPr/>
                  <p:nvPr/>
                </p:nvSpPr>
                <p:spPr>
                  <a:xfrm>
                    <a:off x="238125" y="3058300"/>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0D111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1573;p68">
                    <a:extLst>
                      <a:ext uri="{FF2B5EF4-FFF2-40B4-BE49-F238E27FC236}">
                        <a16:creationId xmlns:a16="http://schemas.microsoft.com/office/drawing/2014/main" id="{316820E2-233E-2AC9-4BAF-C22A5154CB01}"/>
                      </a:ext>
                    </a:extLst>
                  </p:cNvPr>
                  <p:cNvSpPr/>
                  <p:nvPr/>
                </p:nvSpPr>
                <p:spPr>
                  <a:xfrm>
                    <a:off x="238125" y="2879700"/>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3238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1574;p68">
                    <a:extLst>
                      <a:ext uri="{FF2B5EF4-FFF2-40B4-BE49-F238E27FC236}">
                        <a16:creationId xmlns:a16="http://schemas.microsoft.com/office/drawing/2014/main" id="{F5B6D6E8-ECC2-8F57-09F2-2007A6D6B327}"/>
                      </a:ext>
                    </a:extLst>
                  </p:cNvPr>
                  <p:cNvSpPr/>
                  <p:nvPr/>
                </p:nvSpPr>
                <p:spPr>
                  <a:xfrm>
                    <a:off x="319875" y="2940425"/>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DADCE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1575;p68">
                    <a:extLst>
                      <a:ext uri="{FF2B5EF4-FFF2-40B4-BE49-F238E27FC236}">
                        <a16:creationId xmlns:a16="http://schemas.microsoft.com/office/drawing/2014/main" id="{88F76ABB-5B13-126E-E758-88A0523EA6F9}"/>
                      </a:ext>
                    </a:extLst>
                  </p:cNvPr>
                  <p:cNvSpPr/>
                  <p:nvPr/>
                </p:nvSpPr>
                <p:spPr>
                  <a:xfrm>
                    <a:off x="478625" y="2940425"/>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1576;p68">
                    <a:extLst>
                      <a:ext uri="{FF2B5EF4-FFF2-40B4-BE49-F238E27FC236}">
                        <a16:creationId xmlns:a16="http://schemas.microsoft.com/office/drawing/2014/main" id="{E2C0C740-8897-D7CD-7137-D05992B59D94}"/>
                      </a:ext>
                    </a:extLst>
                  </p:cNvPr>
                  <p:cNvSpPr/>
                  <p:nvPr/>
                </p:nvSpPr>
                <p:spPr>
                  <a:xfrm>
                    <a:off x="636175" y="2940425"/>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DADCE0"/>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1577;p68">
                    <a:extLst>
                      <a:ext uri="{FF2B5EF4-FFF2-40B4-BE49-F238E27FC236}">
                        <a16:creationId xmlns:a16="http://schemas.microsoft.com/office/drawing/2014/main" id="{02E7EBCE-40B4-753E-29D8-89D0ACC0E2DF}"/>
                      </a:ext>
                    </a:extLst>
                  </p:cNvPr>
                  <p:cNvSpPr/>
                  <p:nvPr/>
                </p:nvSpPr>
                <p:spPr>
                  <a:xfrm>
                    <a:off x="672300" y="2936850"/>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1578;p68">
                    <a:extLst>
                      <a:ext uri="{FF2B5EF4-FFF2-40B4-BE49-F238E27FC236}">
                        <a16:creationId xmlns:a16="http://schemas.microsoft.com/office/drawing/2014/main" id="{7F14FA33-2CB0-AC94-8178-607880888215}"/>
                      </a:ext>
                    </a:extLst>
                  </p:cNvPr>
                  <p:cNvSpPr/>
                  <p:nvPr/>
                </p:nvSpPr>
                <p:spPr>
                  <a:xfrm>
                    <a:off x="773900" y="2899550"/>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1B1F2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1579;p68">
                    <a:extLst>
                      <a:ext uri="{FF2B5EF4-FFF2-40B4-BE49-F238E27FC236}">
                        <a16:creationId xmlns:a16="http://schemas.microsoft.com/office/drawing/2014/main" id="{C12389B0-0B74-1426-F834-FDC947628CDD}"/>
                      </a:ext>
                    </a:extLst>
                  </p:cNvPr>
                  <p:cNvSpPr/>
                  <p:nvPr/>
                </p:nvSpPr>
                <p:spPr>
                  <a:xfrm>
                    <a:off x="6719475" y="2931700"/>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1580;p68">
                    <a:extLst>
                      <a:ext uri="{FF2B5EF4-FFF2-40B4-BE49-F238E27FC236}">
                        <a16:creationId xmlns:a16="http://schemas.microsoft.com/office/drawing/2014/main" id="{652091ED-0F49-78EB-123E-A477129F689B}"/>
                      </a:ext>
                    </a:extLst>
                  </p:cNvPr>
                  <p:cNvSpPr/>
                  <p:nvPr/>
                </p:nvSpPr>
                <p:spPr>
                  <a:xfrm>
                    <a:off x="843350" y="2946775"/>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1581;p68">
                    <a:extLst>
                      <a:ext uri="{FF2B5EF4-FFF2-40B4-BE49-F238E27FC236}">
                        <a16:creationId xmlns:a16="http://schemas.microsoft.com/office/drawing/2014/main" id="{4588CB6E-A793-8277-BDC3-FD88C957FB3B}"/>
                      </a:ext>
                    </a:extLst>
                  </p:cNvPr>
                  <p:cNvSpPr/>
                  <p:nvPr/>
                </p:nvSpPr>
                <p:spPr>
                  <a:xfrm>
                    <a:off x="1895075" y="2765800"/>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1582;p68">
                    <a:extLst>
                      <a:ext uri="{FF2B5EF4-FFF2-40B4-BE49-F238E27FC236}">
                        <a16:creationId xmlns:a16="http://schemas.microsoft.com/office/drawing/2014/main" id="{B13960A1-D125-6C09-A0DD-C5B894AEB5DE}"/>
                      </a:ext>
                    </a:extLst>
                  </p:cNvPr>
                  <p:cNvSpPr/>
                  <p:nvPr/>
                </p:nvSpPr>
                <p:spPr>
                  <a:xfrm>
                    <a:off x="421875" y="2711050"/>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3238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1583;p68">
                    <a:extLst>
                      <a:ext uri="{FF2B5EF4-FFF2-40B4-BE49-F238E27FC236}">
                        <a16:creationId xmlns:a16="http://schemas.microsoft.com/office/drawing/2014/main" id="{DD76137D-E688-2B03-AC45-426C25538D35}"/>
                      </a:ext>
                    </a:extLst>
                  </p:cNvPr>
                  <p:cNvSpPr/>
                  <p:nvPr/>
                </p:nvSpPr>
                <p:spPr>
                  <a:xfrm>
                    <a:off x="1718850" y="2778125"/>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DADCE0"/>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1584;p68">
                    <a:extLst>
                      <a:ext uri="{FF2B5EF4-FFF2-40B4-BE49-F238E27FC236}">
                        <a16:creationId xmlns:a16="http://schemas.microsoft.com/office/drawing/2014/main" id="{B3A8467D-CD07-3935-A819-26DE31A8293C}"/>
                      </a:ext>
                    </a:extLst>
                  </p:cNvPr>
                  <p:cNvSpPr/>
                  <p:nvPr/>
                </p:nvSpPr>
                <p:spPr>
                  <a:xfrm>
                    <a:off x="684600" y="2750725"/>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1585;p68">
                    <a:extLst>
                      <a:ext uri="{FF2B5EF4-FFF2-40B4-BE49-F238E27FC236}">
                        <a16:creationId xmlns:a16="http://schemas.microsoft.com/office/drawing/2014/main" id="{5D4ED579-7574-6487-F75D-FB7AF908A7A5}"/>
                      </a:ext>
                    </a:extLst>
                  </p:cNvPr>
                  <p:cNvSpPr/>
                  <p:nvPr/>
                </p:nvSpPr>
                <p:spPr>
                  <a:xfrm>
                    <a:off x="502425" y="2749550"/>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 name="Google Shape;1586;p68">
                    <a:extLst>
                      <a:ext uri="{FF2B5EF4-FFF2-40B4-BE49-F238E27FC236}">
                        <a16:creationId xmlns:a16="http://schemas.microsoft.com/office/drawing/2014/main" id="{E3D8ECF4-FA29-1239-CA9D-FD162EE34751}"/>
                      </a:ext>
                    </a:extLst>
                  </p:cNvPr>
                  <p:cNvSpPr/>
                  <p:nvPr/>
                </p:nvSpPr>
                <p:spPr>
                  <a:xfrm>
                    <a:off x="403225"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 name="Google Shape;1587;p68">
                    <a:extLst>
                      <a:ext uri="{FF2B5EF4-FFF2-40B4-BE49-F238E27FC236}">
                        <a16:creationId xmlns:a16="http://schemas.microsoft.com/office/drawing/2014/main" id="{2156E597-0957-FD1C-2B2A-4ACB0E36D64E}"/>
                      </a:ext>
                    </a:extLst>
                  </p:cNvPr>
                  <p:cNvSpPr/>
                  <p:nvPr/>
                </p:nvSpPr>
                <p:spPr>
                  <a:xfrm>
                    <a:off x="304000"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 name="Google Shape;1588;p68">
                    <a:extLst>
                      <a:ext uri="{FF2B5EF4-FFF2-40B4-BE49-F238E27FC236}">
                        <a16:creationId xmlns:a16="http://schemas.microsoft.com/office/drawing/2014/main" id="{806AACB0-D80E-48AC-9425-BCFD196FFC65}"/>
                      </a:ext>
                    </a:extLst>
                  </p:cNvPr>
                  <p:cNvSpPr/>
                  <p:nvPr/>
                </p:nvSpPr>
                <p:spPr>
                  <a:xfrm>
                    <a:off x="7059600" y="2914625"/>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 name="Google Shape;1589;p68">
                    <a:extLst>
                      <a:ext uri="{FF2B5EF4-FFF2-40B4-BE49-F238E27FC236}">
                        <a16:creationId xmlns:a16="http://schemas.microsoft.com/office/drawing/2014/main" id="{9AF10F45-9AF0-567D-F886-8DE046AFBDEB}"/>
                      </a:ext>
                    </a:extLst>
                  </p:cNvPr>
                  <p:cNvSpPr/>
                  <p:nvPr/>
                </p:nvSpPr>
                <p:spPr>
                  <a:xfrm>
                    <a:off x="6920700" y="2929325"/>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4" name="Google Shape;1590;p68">
                    <a:extLst>
                      <a:ext uri="{FF2B5EF4-FFF2-40B4-BE49-F238E27FC236}">
                        <a16:creationId xmlns:a16="http://schemas.microsoft.com/office/drawing/2014/main" id="{BF8EC4EF-9877-CCB2-346C-ACA2B121F6B2}"/>
                      </a:ext>
                    </a:extLst>
                  </p:cNvPr>
                  <p:cNvSpPr/>
                  <p:nvPr/>
                </p:nvSpPr>
                <p:spPr>
                  <a:xfrm>
                    <a:off x="7265175" y="2936850"/>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5" name="Google Shape;1591;p68">
                    <a:extLst>
                      <a:ext uri="{FF2B5EF4-FFF2-40B4-BE49-F238E27FC236}">
                        <a16:creationId xmlns:a16="http://schemas.microsoft.com/office/drawing/2014/main" id="{C37D6138-4F68-20C4-CA9B-B461E7BA01E9}"/>
                      </a:ext>
                    </a:extLst>
                  </p:cNvPr>
                  <p:cNvSpPr/>
                  <p:nvPr/>
                </p:nvSpPr>
                <p:spPr>
                  <a:xfrm>
                    <a:off x="7265175" y="2961475"/>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7" name="Google Shape;1592;p68">
                    <a:extLst>
                      <a:ext uri="{FF2B5EF4-FFF2-40B4-BE49-F238E27FC236}">
                        <a16:creationId xmlns:a16="http://schemas.microsoft.com/office/drawing/2014/main" id="{FCEDD480-74A7-1578-C800-6137C97BB8E5}"/>
                      </a:ext>
                    </a:extLst>
                  </p:cNvPr>
                  <p:cNvSpPr/>
                  <p:nvPr/>
                </p:nvSpPr>
                <p:spPr>
                  <a:xfrm>
                    <a:off x="7265175" y="2986475"/>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8" name="Google Shape;1593;p68">
                    <a:extLst>
                      <a:ext uri="{FF2B5EF4-FFF2-40B4-BE49-F238E27FC236}">
                        <a16:creationId xmlns:a16="http://schemas.microsoft.com/office/drawing/2014/main" id="{454B453B-FF99-45EF-A785-18EC8BF3393C}"/>
                      </a:ext>
                    </a:extLst>
                  </p:cNvPr>
                  <p:cNvSpPr/>
                  <p:nvPr/>
                </p:nvSpPr>
                <p:spPr>
                  <a:xfrm>
                    <a:off x="500450" y="2758275"/>
                    <a:ext cx="61925" cy="61925"/>
                  </a:xfrm>
                  <a:custGeom>
                    <a:avLst/>
                    <a:gdLst/>
                    <a:ahLst/>
                    <a:cxnLst/>
                    <a:rect l="l" t="t" r="r" b="b"/>
                    <a:pathLst>
                      <a:path w="2477" h="2477" extrusionOk="0">
                        <a:moveTo>
                          <a:pt x="1239" y="2477"/>
                        </a:moveTo>
                        <a:cubicBezTo>
                          <a:pt x="1921" y="2477"/>
                          <a:pt x="2477" y="1921"/>
                          <a:pt x="2477" y="1239"/>
                        </a:cubicBezTo>
                        <a:cubicBezTo>
                          <a:pt x="2477" y="556"/>
                          <a:pt x="1921" y="0"/>
                          <a:pt x="1239" y="0"/>
                        </a:cubicBezTo>
                        <a:cubicBezTo>
                          <a:pt x="556" y="0"/>
                          <a:pt x="0" y="556"/>
                          <a:pt x="0" y="1239"/>
                        </a:cubicBezTo>
                        <a:cubicBezTo>
                          <a:pt x="0" y="1921"/>
                          <a:pt x="556" y="2477"/>
                          <a:pt x="1239" y="2477"/>
                        </a:cubicBezTo>
                        <a:close/>
                      </a:path>
                    </a:pathLst>
                  </a:custGeom>
                  <a:solidFill>
                    <a:srgbClr val="85E89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9" name="Google Shape;1594;p68">
                    <a:extLst>
                      <a:ext uri="{FF2B5EF4-FFF2-40B4-BE49-F238E27FC236}">
                        <a16:creationId xmlns:a16="http://schemas.microsoft.com/office/drawing/2014/main" id="{D80C6DD2-CB43-13E5-4779-667260B0DE95}"/>
                      </a:ext>
                    </a:extLst>
                  </p:cNvPr>
                  <p:cNvSpPr/>
                  <p:nvPr/>
                </p:nvSpPr>
                <p:spPr>
                  <a:xfrm>
                    <a:off x="501650" y="2759450"/>
                    <a:ext cx="59550" cy="59575"/>
                  </a:xfrm>
                  <a:custGeom>
                    <a:avLst/>
                    <a:gdLst/>
                    <a:ahLst/>
                    <a:cxnLst/>
                    <a:rect l="l" t="t" r="r" b="b"/>
                    <a:pathLst>
                      <a:path w="2382" h="2383" fill="none" extrusionOk="0">
                        <a:moveTo>
                          <a:pt x="2381" y="1192"/>
                        </a:moveTo>
                        <a:cubicBezTo>
                          <a:pt x="2381" y="1858"/>
                          <a:pt x="1857" y="2382"/>
                          <a:pt x="1191" y="2382"/>
                        </a:cubicBezTo>
                        <a:cubicBezTo>
                          <a:pt x="540" y="2382"/>
                          <a:pt x="0" y="1858"/>
                          <a:pt x="0" y="1192"/>
                        </a:cubicBezTo>
                        <a:cubicBezTo>
                          <a:pt x="0" y="541"/>
                          <a:pt x="540" y="1"/>
                          <a:pt x="1191" y="1"/>
                        </a:cubicBezTo>
                        <a:cubicBezTo>
                          <a:pt x="1857" y="1"/>
                          <a:pt x="2381" y="541"/>
                          <a:pt x="2381" y="1192"/>
                        </a:cubicBezTo>
                        <a:close/>
                      </a:path>
                    </a:pathLst>
                  </a:custGeom>
                  <a:noFill/>
                  <a:ln w="2375" cap="flat" cmpd="sng">
                    <a:solidFill>
                      <a:srgbClr val="34D058"/>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0" name="Google Shape;1595;p68">
                    <a:extLst>
                      <a:ext uri="{FF2B5EF4-FFF2-40B4-BE49-F238E27FC236}">
                        <a16:creationId xmlns:a16="http://schemas.microsoft.com/office/drawing/2014/main" id="{D79E903A-CF5C-BE48-A996-4E8BDDA09D58}"/>
                      </a:ext>
                    </a:extLst>
                  </p:cNvPr>
                  <p:cNvSpPr/>
                  <p:nvPr/>
                </p:nvSpPr>
                <p:spPr>
                  <a:xfrm>
                    <a:off x="400425" y="2758275"/>
                    <a:ext cx="61950" cy="61925"/>
                  </a:xfrm>
                  <a:custGeom>
                    <a:avLst/>
                    <a:gdLst/>
                    <a:ahLst/>
                    <a:cxnLst/>
                    <a:rect l="l" t="t" r="r" b="b"/>
                    <a:pathLst>
                      <a:path w="2478" h="2477" extrusionOk="0">
                        <a:moveTo>
                          <a:pt x="1239" y="2477"/>
                        </a:moveTo>
                        <a:cubicBezTo>
                          <a:pt x="1922" y="2477"/>
                          <a:pt x="2477" y="1921"/>
                          <a:pt x="2477" y="1239"/>
                        </a:cubicBezTo>
                        <a:cubicBezTo>
                          <a:pt x="2477" y="556"/>
                          <a:pt x="1922" y="0"/>
                          <a:pt x="1239" y="0"/>
                        </a:cubicBezTo>
                        <a:cubicBezTo>
                          <a:pt x="557" y="0"/>
                          <a:pt x="1" y="556"/>
                          <a:pt x="1" y="1239"/>
                        </a:cubicBezTo>
                        <a:cubicBezTo>
                          <a:pt x="1" y="1921"/>
                          <a:pt x="557" y="2477"/>
                          <a:pt x="1239" y="2477"/>
                        </a:cubicBezTo>
                        <a:close/>
                      </a:path>
                    </a:pathLst>
                  </a:custGeom>
                  <a:solidFill>
                    <a:srgbClr val="FFEA7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1" name="Google Shape;1596;p68">
                    <a:extLst>
                      <a:ext uri="{FF2B5EF4-FFF2-40B4-BE49-F238E27FC236}">
                        <a16:creationId xmlns:a16="http://schemas.microsoft.com/office/drawing/2014/main" id="{67B4B35C-B12F-5329-7298-31AA5EF41B0B}"/>
                      </a:ext>
                    </a:extLst>
                  </p:cNvPr>
                  <p:cNvSpPr/>
                  <p:nvPr/>
                </p:nvSpPr>
                <p:spPr>
                  <a:xfrm>
                    <a:off x="401625" y="2759450"/>
                    <a:ext cx="59550" cy="59575"/>
                  </a:xfrm>
                  <a:custGeom>
                    <a:avLst/>
                    <a:gdLst/>
                    <a:ahLst/>
                    <a:cxnLst/>
                    <a:rect l="l" t="t" r="r" b="b"/>
                    <a:pathLst>
                      <a:path w="2382" h="2383" fill="none" extrusionOk="0">
                        <a:moveTo>
                          <a:pt x="2382" y="1192"/>
                        </a:moveTo>
                        <a:cubicBezTo>
                          <a:pt x="2382" y="1858"/>
                          <a:pt x="1842" y="2382"/>
                          <a:pt x="1191" y="2382"/>
                        </a:cubicBezTo>
                        <a:cubicBezTo>
                          <a:pt x="524" y="2382"/>
                          <a:pt x="1" y="1858"/>
                          <a:pt x="1" y="1192"/>
                        </a:cubicBezTo>
                        <a:cubicBezTo>
                          <a:pt x="1" y="541"/>
                          <a:pt x="524" y="1"/>
                          <a:pt x="1191" y="1"/>
                        </a:cubicBezTo>
                        <a:cubicBezTo>
                          <a:pt x="1842" y="1"/>
                          <a:pt x="2382" y="541"/>
                          <a:pt x="2382" y="1192"/>
                        </a:cubicBezTo>
                        <a:close/>
                      </a:path>
                    </a:pathLst>
                  </a:custGeom>
                  <a:noFill/>
                  <a:ln w="2375" cap="flat" cmpd="sng">
                    <a:solidFill>
                      <a:srgbClr val="FFD33D"/>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2" name="Google Shape;1597;p68">
                    <a:extLst>
                      <a:ext uri="{FF2B5EF4-FFF2-40B4-BE49-F238E27FC236}">
                        <a16:creationId xmlns:a16="http://schemas.microsoft.com/office/drawing/2014/main" id="{3BB3BB51-7945-8B5C-E276-1B5AF76C40A2}"/>
                      </a:ext>
                    </a:extLst>
                  </p:cNvPr>
                  <p:cNvSpPr/>
                  <p:nvPr/>
                </p:nvSpPr>
                <p:spPr>
                  <a:xfrm>
                    <a:off x="300025" y="2758275"/>
                    <a:ext cx="62325" cy="61925"/>
                  </a:xfrm>
                  <a:custGeom>
                    <a:avLst/>
                    <a:gdLst/>
                    <a:ahLst/>
                    <a:cxnLst/>
                    <a:rect l="l" t="t" r="r" b="b"/>
                    <a:pathLst>
                      <a:path w="2493" h="2477" extrusionOk="0">
                        <a:moveTo>
                          <a:pt x="1239" y="2477"/>
                        </a:moveTo>
                        <a:cubicBezTo>
                          <a:pt x="1937" y="2477"/>
                          <a:pt x="2493" y="1921"/>
                          <a:pt x="2493" y="1239"/>
                        </a:cubicBezTo>
                        <a:cubicBezTo>
                          <a:pt x="2493" y="556"/>
                          <a:pt x="1937" y="0"/>
                          <a:pt x="1239" y="0"/>
                        </a:cubicBezTo>
                        <a:cubicBezTo>
                          <a:pt x="556" y="0"/>
                          <a:pt x="1" y="556"/>
                          <a:pt x="1" y="1239"/>
                        </a:cubicBezTo>
                        <a:cubicBezTo>
                          <a:pt x="1" y="1921"/>
                          <a:pt x="556" y="2477"/>
                          <a:pt x="1239" y="2477"/>
                        </a:cubicBezTo>
                        <a:close/>
                      </a:path>
                    </a:pathLst>
                  </a:custGeom>
                  <a:solidFill>
                    <a:srgbClr val="F975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3" name="Google Shape;1598;p68">
                    <a:extLst>
                      <a:ext uri="{FF2B5EF4-FFF2-40B4-BE49-F238E27FC236}">
                        <a16:creationId xmlns:a16="http://schemas.microsoft.com/office/drawing/2014/main" id="{EE770806-85DA-1C3F-52D7-24F1E6C57A20}"/>
                      </a:ext>
                    </a:extLst>
                  </p:cNvPr>
                  <p:cNvSpPr/>
                  <p:nvPr/>
                </p:nvSpPr>
                <p:spPr>
                  <a:xfrm>
                    <a:off x="301225" y="2759450"/>
                    <a:ext cx="59550" cy="59575"/>
                  </a:xfrm>
                  <a:custGeom>
                    <a:avLst/>
                    <a:gdLst/>
                    <a:ahLst/>
                    <a:cxnLst/>
                    <a:rect l="l" t="t" r="r" b="b"/>
                    <a:pathLst>
                      <a:path w="2382" h="2383" fill="none" extrusionOk="0">
                        <a:moveTo>
                          <a:pt x="2381" y="1192"/>
                        </a:moveTo>
                        <a:cubicBezTo>
                          <a:pt x="2381" y="1858"/>
                          <a:pt x="1858" y="2382"/>
                          <a:pt x="1191" y="2382"/>
                        </a:cubicBezTo>
                        <a:cubicBezTo>
                          <a:pt x="540" y="2382"/>
                          <a:pt x="0" y="1858"/>
                          <a:pt x="0" y="1192"/>
                        </a:cubicBezTo>
                        <a:cubicBezTo>
                          <a:pt x="0" y="541"/>
                          <a:pt x="540" y="1"/>
                          <a:pt x="1191" y="1"/>
                        </a:cubicBezTo>
                        <a:cubicBezTo>
                          <a:pt x="1858" y="1"/>
                          <a:pt x="2381" y="541"/>
                          <a:pt x="2381" y="1192"/>
                        </a:cubicBezTo>
                        <a:close/>
                      </a:path>
                    </a:pathLst>
                  </a:custGeom>
                  <a:noFill/>
                  <a:ln w="2375" cap="flat" cmpd="sng">
                    <a:solidFill>
                      <a:srgbClr val="EA4A5A"/>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4" name="Google Shape;1599;p68">
                    <a:extLst>
                      <a:ext uri="{FF2B5EF4-FFF2-40B4-BE49-F238E27FC236}">
                        <a16:creationId xmlns:a16="http://schemas.microsoft.com/office/drawing/2014/main" id="{56E9D4BE-54C8-343A-D337-38AF18D48E95}"/>
                      </a:ext>
                    </a:extLst>
                  </p:cNvPr>
                  <p:cNvSpPr/>
                  <p:nvPr/>
                </p:nvSpPr>
                <p:spPr>
                  <a:xfrm>
                    <a:off x="7059200" y="2915425"/>
                    <a:ext cx="109175" cy="109175"/>
                  </a:xfrm>
                  <a:custGeom>
                    <a:avLst/>
                    <a:gdLst/>
                    <a:ahLst/>
                    <a:cxnLst/>
                    <a:rect l="l" t="t" r="r" b="b"/>
                    <a:pathLst>
                      <a:path w="4367" h="4367" extrusionOk="0">
                        <a:moveTo>
                          <a:pt x="4366" y="2176"/>
                        </a:moveTo>
                        <a:cubicBezTo>
                          <a:pt x="4366" y="3382"/>
                          <a:pt x="3398" y="4366"/>
                          <a:pt x="2191" y="4366"/>
                        </a:cubicBezTo>
                        <a:cubicBezTo>
                          <a:pt x="985" y="4366"/>
                          <a:pt x="1" y="3382"/>
                          <a:pt x="1" y="2176"/>
                        </a:cubicBezTo>
                        <a:cubicBezTo>
                          <a:pt x="1" y="985"/>
                          <a:pt x="985" y="1"/>
                          <a:pt x="2191" y="1"/>
                        </a:cubicBezTo>
                        <a:cubicBezTo>
                          <a:pt x="3398" y="1"/>
                          <a:pt x="4366" y="985"/>
                          <a:pt x="4366" y="2176"/>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9" name="Google Shape;1600;p68">
                  <a:extLst>
                    <a:ext uri="{FF2B5EF4-FFF2-40B4-BE49-F238E27FC236}">
                      <a16:creationId xmlns:a16="http://schemas.microsoft.com/office/drawing/2014/main" id="{440FE8CC-9344-3678-8BE1-D98E4B18A3CE}"/>
                    </a:ext>
                  </a:extLst>
                </p:cNvPr>
                <p:cNvPicPr preferRelativeResize="0"/>
                <p:nvPr/>
              </p:nvPicPr>
              <p:blipFill rotWithShape="1">
                <a:blip r:embed="rId3">
                  <a:alphaModFix/>
                </a:blip>
                <a:srcRect t="10" b="-10"/>
                <a:stretch/>
              </p:blipFill>
              <p:spPr>
                <a:xfrm>
                  <a:off x="7118750" y="2466400"/>
                  <a:ext cx="110750" cy="110750"/>
                </a:xfrm>
                <a:prstGeom prst="rect">
                  <a:avLst/>
                </a:prstGeom>
                <a:noFill/>
                <a:ln>
                  <a:noFill/>
                </a:ln>
              </p:spPr>
            </p:pic>
          </p:grpSp>
          <p:pic>
            <p:nvPicPr>
              <p:cNvPr id="8" name="Picture 7">
                <a:extLst>
                  <a:ext uri="{FF2B5EF4-FFF2-40B4-BE49-F238E27FC236}">
                    <a16:creationId xmlns:a16="http://schemas.microsoft.com/office/drawing/2014/main" id="{8F600FBC-DDA3-6153-9608-F43CD99D8EB8}"/>
                  </a:ext>
                  <a:ext uri="{C183D7F6-B498-43B3-948B-1728B52AA6E4}">
                    <adec:decorative xmlns:adec="http://schemas.microsoft.com/office/drawing/2017/decorative" val="1"/>
                  </a:ext>
                </a:extLst>
              </p:cNvPr>
              <p:cNvPicPr>
                <a:picLocks noChangeAspect="1"/>
              </p:cNvPicPr>
              <p:nvPr/>
            </p:nvPicPr>
            <p:blipFill>
              <a:blip r:embed="rId4">
                <a:alphaModFix/>
              </a:blip>
              <a:stretch>
                <a:fillRect/>
              </a:stretch>
            </p:blipFill>
            <p:spPr>
              <a:xfrm>
                <a:off x="6484120" y="729285"/>
                <a:ext cx="5212792" cy="5439150"/>
              </a:xfrm>
              <a:prstGeom prst="roundRect">
                <a:avLst>
                  <a:gd name="adj" fmla="val 1170"/>
                </a:avLst>
              </a:prstGeom>
              <a:noFill/>
              <a:ln>
                <a:noFill/>
              </a:ln>
              <a:effectLst/>
            </p:spPr>
          </p:pic>
        </p:grpSp>
      </p:grpSp>
      <p:sp>
        <p:nvSpPr>
          <p:cNvPr id="3" name="Text Placeholder 2">
            <a:extLst>
              <a:ext uri="{FF2B5EF4-FFF2-40B4-BE49-F238E27FC236}">
                <a16:creationId xmlns:a16="http://schemas.microsoft.com/office/drawing/2014/main" id="{419D6AC7-BD8D-03EB-D6D8-19BC59FC2076}"/>
              </a:ext>
            </a:extLst>
          </p:cNvPr>
          <p:cNvSpPr>
            <a:spLocks noGrp="1"/>
          </p:cNvSpPr>
          <p:nvPr>
            <p:ph type="body" sz="quarter" idx="4294967295"/>
          </p:nvPr>
        </p:nvSpPr>
        <p:spPr>
          <a:xfrm>
            <a:off x="584200" y="2147932"/>
            <a:ext cx="4862513" cy="276999"/>
          </a:xfr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indent="0" defTabSz="914367">
              <a:spcBef>
                <a:spcPts val="2100"/>
              </a:spcBef>
              <a:buSzTx/>
              <a:buNone/>
              <a:defRPr/>
            </a:pPr>
            <a:r>
              <a:rPr lang="en-US" sz="1800" spc="-2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rPr>
              <a:t>Scale AI applications using CI/CD workflows</a:t>
            </a:r>
          </a:p>
        </p:txBody>
      </p:sp>
      <p:sp>
        <p:nvSpPr>
          <p:cNvPr id="44" name="Text Placeholder 23">
            <a:extLst>
              <a:ext uri="{FF2B5EF4-FFF2-40B4-BE49-F238E27FC236}">
                <a16:creationId xmlns:a16="http://schemas.microsoft.com/office/drawing/2014/main" id="{0C134375-CFE7-902F-43BC-BEC2ED248961}"/>
              </a:ext>
            </a:extLst>
          </p:cNvPr>
          <p:cNvSpPr txBox="1">
            <a:spLocks/>
          </p:cNvSpPr>
          <p:nvPr/>
        </p:nvSpPr>
        <p:spPr>
          <a:xfrm>
            <a:off x="582612" y="2840644"/>
            <a:ext cx="4226427" cy="235449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TR"/>
            </a:defPPr>
            <a:lvl1pPr marR="0" lvl="0" indent="0" fontAlgn="auto">
              <a:lnSpc>
                <a:spcPct val="100000"/>
              </a:lnSpc>
              <a:spcBef>
                <a:spcPts val="2100"/>
              </a:spcBef>
              <a:spcAft>
                <a:spcPts val="0"/>
              </a:spcAft>
              <a:buClrTx/>
              <a:buSzTx/>
              <a:buFontTx/>
              <a:buNone/>
              <a:tabLst/>
              <a:defRPr kumimoji="0" sz="1400" b="0" i="0" u="none" strike="noStrike" kern="0" cap="none" spc="0" normalizeH="0" baseline="0">
                <a:ln>
                  <a:noFill/>
                </a:ln>
                <a:gradFill>
                  <a:gsLst>
                    <a:gs pos="59195">
                      <a:srgbClr val="000000"/>
                    </a:gs>
                    <a:gs pos="40000">
                      <a:srgbClr val="000000"/>
                    </a:gs>
                  </a:gsLst>
                  <a:lin ang="2700000" scaled="1"/>
                </a:gradFill>
                <a:effectLst/>
                <a:uLnTx/>
                <a:uFillTx/>
                <a:latin typeface="Segoe UI"/>
              </a:defRPr>
            </a:lvl1pPr>
            <a:lvl2pPr indent="0">
              <a:lnSpc>
                <a:spcPct val="90000"/>
              </a:lnSpc>
              <a:spcBef>
                <a:spcPts val="500"/>
              </a:spcBef>
              <a:buFont typeface="Arial" panose="020B0604020202020204" pitchFamily="34" charset="0"/>
              <a:buNone/>
              <a:defRPr b="0" i="0">
                <a:latin typeface="Mona Sans" pitchFamily="2" charset="77"/>
                <a:cs typeface="Arial" panose="020B0604020202020204" pitchFamily="34" charset="0"/>
              </a:defRPr>
            </a:lvl2pPr>
            <a:lvl3pPr indent="0">
              <a:lnSpc>
                <a:spcPct val="90000"/>
              </a:lnSpc>
              <a:spcBef>
                <a:spcPts val="500"/>
              </a:spcBef>
              <a:buFont typeface="Arial" panose="020B0604020202020204" pitchFamily="34" charset="0"/>
              <a:buNone/>
              <a:defRPr b="0" i="0">
                <a:latin typeface="Mona Sans" pitchFamily="2" charset="77"/>
                <a:cs typeface="Arial" panose="020B0604020202020204" pitchFamily="34" charset="0"/>
              </a:defRPr>
            </a:lvl3pPr>
            <a:lvl4pPr indent="0">
              <a:lnSpc>
                <a:spcPct val="90000"/>
              </a:lnSpc>
              <a:spcBef>
                <a:spcPts val="500"/>
              </a:spcBef>
              <a:buFont typeface="Arial" panose="020B0604020202020204" pitchFamily="34" charset="0"/>
              <a:buNone/>
              <a:defRPr b="0" i="0">
                <a:latin typeface="Mona Sans" pitchFamily="2" charset="77"/>
                <a:cs typeface="Arial" panose="020B0604020202020204" pitchFamily="34" charset="0"/>
              </a:defRPr>
            </a:lvl4pPr>
            <a:lvl5pPr indent="0">
              <a:lnSpc>
                <a:spcPct val="90000"/>
              </a:lnSpc>
              <a:spcBef>
                <a:spcPts val="500"/>
              </a:spcBef>
              <a:buFont typeface="Arial" panose="020B0604020202020204" pitchFamily="34" charset="0"/>
              <a:buNone/>
              <a:defRPr b="0" i="0">
                <a:latin typeface="Mona Sans" pitchFamily="2" charset="77"/>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3300"/>
              </a:spcBef>
            </a:pPr>
            <a:r>
              <a:rPr lang="en-US">
                <a:gradFill>
                  <a:gsLst>
                    <a:gs pos="40000">
                      <a:srgbClr val="000000"/>
                    </a:gs>
                    <a:gs pos="59195">
                      <a:srgbClr val="000000"/>
                    </a:gs>
                  </a:gsLst>
                  <a:lin ang="2700000" scaled="1"/>
                </a:gradFill>
                <a:latin typeface="+mj-lt"/>
              </a:rPr>
              <a:t>Streamline workflows with GitHub Actions </a:t>
            </a:r>
            <a:br>
              <a:rPr lang="en-US">
                <a:latin typeface="+mj-lt"/>
              </a:rPr>
            </a:br>
            <a:r>
              <a:rPr lang="en-US">
                <a:gradFill>
                  <a:gsLst>
                    <a:gs pos="40000">
                      <a:srgbClr val="000000"/>
                    </a:gs>
                    <a:gs pos="59195">
                      <a:srgbClr val="000000"/>
                    </a:gs>
                  </a:gsLst>
                  <a:lin ang="2700000" scaled="1"/>
                </a:gradFill>
                <a:latin typeface="+mj-lt"/>
              </a:rPr>
              <a:t>for evaluation and A/B experimentation</a:t>
            </a:r>
          </a:p>
          <a:p>
            <a:pPr>
              <a:spcBef>
                <a:spcPts val="3300"/>
              </a:spcBef>
            </a:pPr>
            <a:r>
              <a:rPr lang="en-US">
                <a:gradFill>
                  <a:gsLst>
                    <a:gs pos="40000">
                      <a:srgbClr val="000000"/>
                    </a:gs>
                    <a:gs pos="59195">
                      <a:srgbClr val="000000"/>
                    </a:gs>
                  </a:gsLst>
                  <a:lin ang="2700000" scaled="1"/>
                </a:gradFill>
                <a:latin typeface="+mj-lt"/>
              </a:rPr>
              <a:t>Evaluate full impact with out-of-the-box AI model metrics and custom metrics</a:t>
            </a:r>
            <a:endParaRPr lang="en-US">
              <a:gradFill>
                <a:gsLst>
                  <a:gs pos="40000">
                    <a:srgbClr val="000000"/>
                  </a:gs>
                  <a:gs pos="59195">
                    <a:srgbClr val="000000"/>
                  </a:gs>
                </a:gsLst>
                <a:lin ang="2700000" scaled="1"/>
              </a:gradFill>
              <a:latin typeface="+mj-lt"/>
              <a:cs typeface="Segoe UI Semibold"/>
            </a:endParaRPr>
          </a:p>
          <a:p>
            <a:pPr>
              <a:spcBef>
                <a:spcPts val="3300"/>
              </a:spcBef>
            </a:pPr>
            <a:r>
              <a:rPr lang="en-US">
                <a:gradFill>
                  <a:gsLst>
                    <a:gs pos="40000">
                      <a:srgbClr val="000000"/>
                    </a:gs>
                    <a:gs pos="59195">
                      <a:srgbClr val="000000"/>
                    </a:gs>
                  </a:gsLst>
                  <a:lin ang="2700000" scaled="1"/>
                </a:gradFill>
                <a:latin typeface="+mj-lt"/>
              </a:rPr>
              <a:t>GitHub Copilot for Azure plugin that assists with experimentation, creates metrics, powers </a:t>
            </a:r>
            <a:br>
              <a:rPr lang="en-US">
                <a:latin typeface="+mj-lt"/>
              </a:rPr>
            </a:br>
            <a:r>
              <a:rPr lang="en-US">
                <a:gradFill>
                  <a:gsLst>
                    <a:gs pos="40000">
                      <a:srgbClr val="000000"/>
                    </a:gs>
                    <a:gs pos="59195">
                      <a:srgbClr val="000000"/>
                    </a:gs>
                  </a:gsLst>
                  <a:lin ang="2700000" scaled="1"/>
                </a:gradFill>
                <a:latin typeface="+mj-lt"/>
              </a:rPr>
              <a:t>decisions, and more</a:t>
            </a:r>
            <a:endParaRPr lang="en-US">
              <a:gradFill>
                <a:gsLst>
                  <a:gs pos="40000">
                    <a:srgbClr val="000000"/>
                  </a:gs>
                  <a:gs pos="59195">
                    <a:srgbClr val="000000"/>
                  </a:gs>
                </a:gsLst>
                <a:lin ang="2700000" scaled="1"/>
              </a:gradFill>
              <a:latin typeface="+mj-lt"/>
              <a:cs typeface="Segoe UI Semibold"/>
            </a:endParaRPr>
          </a:p>
        </p:txBody>
      </p:sp>
      <p:cxnSp>
        <p:nvCxnSpPr>
          <p:cNvPr id="11" name="Straight Connector 10">
            <a:extLst>
              <a:ext uri="{FF2B5EF4-FFF2-40B4-BE49-F238E27FC236}">
                <a16:creationId xmlns:a16="http://schemas.microsoft.com/office/drawing/2014/main" id="{40786A29-022A-76E0-19BC-0C57D187CEDB}"/>
              </a:ext>
              <a:ext uri="{C183D7F6-B498-43B3-948B-1728B52AA6E4}">
                <adec:decorative xmlns:adec="http://schemas.microsoft.com/office/drawing/2017/decorative" val="1"/>
              </a:ext>
            </a:extLst>
          </p:cNvPr>
          <p:cNvCxnSpPr>
            <a:cxnSpLocks/>
          </p:cNvCxnSpPr>
          <p:nvPr/>
        </p:nvCxnSpPr>
        <p:spPr>
          <a:xfrm>
            <a:off x="582612" y="3475559"/>
            <a:ext cx="4425951" cy="1892"/>
          </a:xfrm>
          <a:prstGeom prst="line">
            <a:avLst/>
          </a:prstGeom>
          <a:ln w="12700" cap="rnd">
            <a:solidFill>
              <a:srgbClr val="454142">
                <a:alpha val="2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E5CE6D-75D5-C23F-2E0D-956E553C4696}"/>
              </a:ext>
              <a:ext uri="{C183D7F6-B498-43B3-948B-1728B52AA6E4}">
                <adec:decorative xmlns:adec="http://schemas.microsoft.com/office/drawing/2017/decorative" val="1"/>
              </a:ext>
            </a:extLst>
          </p:cNvPr>
          <p:cNvCxnSpPr>
            <a:cxnSpLocks/>
          </p:cNvCxnSpPr>
          <p:nvPr/>
        </p:nvCxnSpPr>
        <p:spPr>
          <a:xfrm>
            <a:off x="582612" y="4358548"/>
            <a:ext cx="4425951" cy="1892"/>
          </a:xfrm>
          <a:prstGeom prst="line">
            <a:avLst/>
          </a:prstGeom>
          <a:ln w="12700" cap="rnd">
            <a:solidFill>
              <a:srgbClr val="454142">
                <a:alpha val="2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0" name="Rectangle: Rounded Corners 62">
            <a:extLst>
              <a:ext uri="{FF2B5EF4-FFF2-40B4-BE49-F238E27FC236}">
                <a16:creationId xmlns:a16="http://schemas.microsoft.com/office/drawing/2014/main" id="{593E970B-B5EE-D657-333B-9EBBE1F5B105}"/>
              </a:ext>
              <a:ext uri="{C183D7F6-B498-43B3-948B-1728B52AA6E4}">
                <adec:decorative xmlns:adec="http://schemas.microsoft.com/office/drawing/2017/decorative" val="1"/>
              </a:ext>
            </a:extLst>
          </p:cNvPr>
          <p:cNvSpPr/>
          <p:nvPr/>
        </p:nvSpPr>
        <p:spPr bwMode="auto">
          <a:xfrm>
            <a:off x="566460" y="5362176"/>
            <a:ext cx="4425756" cy="630100"/>
          </a:xfrm>
          <a:prstGeom prst="roundRect">
            <a:avLst>
              <a:gd name="adj" fmla="val 18288"/>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66675">
            <a:noFill/>
          </a:ln>
        </p:spPr>
        <p:txBody>
          <a:bodyPr wrap="square" lIns="146957" tIns="25718" rIns="146957" bIns="45720" rtlCol="0" anchor="ctr">
            <a:spAutoFit/>
          </a:bodyPr>
          <a:lstStyle/>
          <a:p>
            <a:pPr algn="ctr" defTabSz="2275850" fontAlgn="base">
              <a:spcBef>
                <a:spcPct val="0"/>
              </a:spcBef>
              <a:spcAft>
                <a:spcPct val="0"/>
              </a:spcAft>
              <a:tabLst>
                <a:tab pos="3701239" algn="l"/>
              </a:tabLst>
            </a:pPr>
            <a:r>
              <a:rPr lang="en-US" sz="1600">
                <a:ln w="3175">
                  <a:noFill/>
                </a:ln>
                <a:gradFill>
                  <a:gsLst>
                    <a:gs pos="28000">
                      <a:srgbClr val="FFFFFF"/>
                    </a:gs>
                    <a:gs pos="53147">
                      <a:srgbClr val="FFFFFF"/>
                    </a:gs>
                  </a:gsLst>
                  <a:path path="circle">
                    <a:fillToRect l="100000" b="100000"/>
                  </a:path>
                </a:gradFill>
                <a:latin typeface="Segoe UI Semibold"/>
                <a:cs typeface="Segoe UI"/>
              </a:rPr>
              <a:t>Sign up for the private preview:  </a:t>
            </a:r>
            <a:r>
              <a:rPr lang="en-US" sz="1400">
                <a:ln w="3175">
                  <a:noFill/>
                </a:ln>
                <a:gradFill>
                  <a:gsLst>
                    <a:gs pos="28000">
                      <a:srgbClr val="FFFFFF"/>
                    </a:gs>
                    <a:gs pos="53147">
                      <a:srgbClr val="FFFFFF"/>
                    </a:gs>
                  </a:gsLst>
                  <a:path path="circle">
                    <a:fillToRect l="100000" b="100000"/>
                  </a:path>
                </a:gradFill>
                <a:latin typeface="Segoe UI Semibold"/>
                <a:cs typeface="Segoe UI Semibold"/>
                <a:hlinkClick r:id="rId5">
                  <a:extLst>
                    <a:ext uri="{A12FA001-AC4F-418D-AE19-62706E023703}">
                      <ahyp:hlinkClr xmlns:ahyp="http://schemas.microsoft.com/office/drawing/2018/hyperlinkcolor" val="tx"/>
                    </a:ext>
                  </a:extLst>
                </a:hlinkClick>
              </a:rPr>
              <a:t>aka.ms/genAI-CI-CD-private-preview</a:t>
            </a:r>
            <a:endParaRPr lang="en-US" sz="1600">
              <a:ln w="3175">
                <a:noFill/>
              </a:ln>
              <a:gradFill>
                <a:gsLst>
                  <a:gs pos="28000">
                    <a:srgbClr val="FFFFFF"/>
                  </a:gs>
                  <a:gs pos="53147">
                    <a:srgbClr val="FFFFFF"/>
                  </a:gs>
                </a:gsLst>
                <a:path path="circle">
                  <a:fillToRect l="100000" b="100000"/>
                </a:path>
              </a:gradFill>
              <a:latin typeface="Segoe UI Semibold"/>
              <a:cs typeface="Segoe UI"/>
            </a:endParaRPr>
          </a:p>
        </p:txBody>
      </p:sp>
      <p:pic>
        <p:nvPicPr>
          <p:cNvPr id="6" name="Picture 5" descr="A qr code">
            <a:extLst>
              <a:ext uri="{FF2B5EF4-FFF2-40B4-BE49-F238E27FC236}">
                <a16:creationId xmlns:a16="http://schemas.microsoft.com/office/drawing/2014/main" id="{BD14055D-0250-5411-6677-46E62F49E0BB}"/>
              </a:ext>
            </a:extLst>
          </p:cNvPr>
          <p:cNvPicPr>
            <a:picLocks noChangeAspect="1"/>
          </p:cNvPicPr>
          <p:nvPr/>
        </p:nvPicPr>
        <p:blipFill>
          <a:blip r:embed="rId6"/>
          <a:stretch>
            <a:fillRect/>
          </a:stretch>
        </p:blipFill>
        <p:spPr>
          <a:xfrm>
            <a:off x="5232400" y="5277757"/>
            <a:ext cx="774701" cy="810986"/>
          </a:xfrm>
          <a:prstGeom prst="rect">
            <a:avLst/>
          </a:prstGeom>
        </p:spPr>
      </p:pic>
    </p:spTree>
    <p:extLst>
      <p:ext uri="{BB962C8B-B14F-4D97-AF65-F5344CB8AC3E}">
        <p14:creationId xmlns:p14="http://schemas.microsoft.com/office/powerpoint/2010/main" val="102525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70A33-487D-7D3D-AEF8-1AEBA24605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BF82DC-B913-3C44-AFEC-C0F43CB765BB}"/>
              </a:ext>
            </a:extLst>
          </p:cNvPr>
          <p:cNvSpPr>
            <a:spLocks noGrp="1"/>
          </p:cNvSpPr>
          <p:nvPr>
            <p:ph type="title"/>
          </p:nvPr>
        </p:nvSpPr>
        <p:spPr/>
        <p:txBody>
          <a:bodyPr>
            <a:normAutofit fontScale="90000"/>
          </a:bodyPr>
          <a:lstStyle/>
          <a:p>
            <a:r>
              <a:rPr lang="en-US" dirty="0"/>
              <a:t>What slows down Generative AI adoption?</a:t>
            </a:r>
          </a:p>
        </p:txBody>
      </p:sp>
      <p:graphicFrame>
        <p:nvGraphicFramePr>
          <p:cNvPr id="73" name="Table 2">
            <a:extLst>
              <a:ext uri="{FF2B5EF4-FFF2-40B4-BE49-F238E27FC236}">
                <a16:creationId xmlns:a16="http://schemas.microsoft.com/office/drawing/2014/main" id="{CCF597BD-5DC0-E97D-E885-3D8A94602EB0}"/>
              </a:ext>
            </a:extLst>
          </p:cNvPr>
          <p:cNvGraphicFramePr>
            <a:graphicFrameLocks noGrp="1"/>
          </p:cNvGraphicFramePr>
          <p:nvPr/>
        </p:nvGraphicFramePr>
        <p:xfrm>
          <a:off x="584200" y="1839325"/>
          <a:ext cx="11025188" cy="3853836"/>
        </p:xfrm>
        <a:graphic>
          <a:graphicData uri="http://schemas.openxmlformats.org/drawingml/2006/table">
            <a:tbl>
              <a:tblPr firstRow="1" bandRow="1">
                <a:tableStyleId>{2D5ABB26-0587-4C30-8999-92F81FD0307C}</a:tableStyleId>
              </a:tblPr>
              <a:tblGrid>
                <a:gridCol w="2548299">
                  <a:extLst>
                    <a:ext uri="{9D8B030D-6E8A-4147-A177-3AD203B41FA5}">
                      <a16:colId xmlns:a16="http://schemas.microsoft.com/office/drawing/2014/main" val="3979698070"/>
                    </a:ext>
                  </a:extLst>
                </a:gridCol>
                <a:gridCol w="8476889">
                  <a:extLst>
                    <a:ext uri="{9D8B030D-6E8A-4147-A177-3AD203B41FA5}">
                      <a16:colId xmlns:a16="http://schemas.microsoft.com/office/drawing/2014/main" val="1654161039"/>
                    </a:ext>
                  </a:extLst>
                </a:gridCol>
              </a:tblGrid>
              <a:tr h="8389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i="0" dirty="0">
                          <a:solidFill>
                            <a:srgbClr val="C03BC4"/>
                          </a:solidFill>
                          <a:latin typeface="Segoe UI Semibold"/>
                          <a:cs typeface="Segoe UI Semibold"/>
                        </a:rPr>
                        <a:t>Getting Started</a:t>
                      </a:r>
                    </a:p>
                  </a:txBody>
                  <a:tcPr marL="365760" marR="91427" marT="45713" marB="45713">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dirty="0">
                          <a:ln>
                            <a:noFill/>
                          </a:ln>
                          <a:solidFill>
                            <a:schemeClr val="tx1"/>
                          </a:solidFill>
                          <a:effectLst/>
                          <a:uLnTx/>
                          <a:uFillTx/>
                          <a:latin typeface="+mn-lt"/>
                          <a:ea typeface="+mn-ea"/>
                          <a:cs typeface="+mn-cs"/>
                        </a:rPr>
                        <a:t>The state of the art is evolving so quickly, it makes it difficult to decide what to use. Along with that, guidance and documentation is hard to find.</a:t>
                      </a:r>
                    </a:p>
                  </a:txBody>
                  <a:tcPr marL="91427" marR="91427" marT="45713" marB="45713">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914132">
                <a:tc>
                  <a:txBody>
                    <a:bodyPr/>
                    <a:lstStyle/>
                    <a:p>
                      <a:pPr algn="l"/>
                      <a:r>
                        <a:rPr lang="en-US" sz="1800" i="0" kern="1200" dirty="0">
                          <a:solidFill>
                            <a:srgbClr val="C03BC4"/>
                          </a:solidFill>
                          <a:latin typeface="Segoe UI Semibold"/>
                          <a:ea typeface="+mn-ea"/>
                          <a:cs typeface="Segoe UI Semibold"/>
                        </a:rPr>
                        <a:t>Development</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1400" dirty="0">
                          <a:solidFill>
                            <a:schemeClr val="tx1"/>
                          </a:solidFill>
                        </a:rPr>
                        <a:t>Applications often require multiple cutting-edge products and frameworks which requires specialized expertise and new tools to stitch these components together.</a:t>
                      </a:r>
                    </a:p>
                    <a:p>
                      <a:pPr>
                        <a:spcAft>
                          <a:spcPts val="1200"/>
                        </a:spcAft>
                      </a:pPr>
                      <a:endParaRPr lang="en-US" sz="1400" dirty="0">
                        <a:solidFill>
                          <a:schemeClr val="tx1"/>
                        </a:solidFill>
                      </a:endParaRP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667018">
                <a:tc>
                  <a:txBody>
                    <a:bodyPr/>
                    <a:lstStyle/>
                    <a:p>
                      <a:pPr lvl="0" algn="l">
                        <a:buNone/>
                      </a:pPr>
                      <a:r>
                        <a:rPr lang="en-US" sz="1800" i="0" kern="1200" dirty="0">
                          <a:solidFill>
                            <a:srgbClr val="C03BC4"/>
                          </a:solidFill>
                          <a:latin typeface="Segoe UI Semibold"/>
                          <a:ea typeface="+mn-ea"/>
                          <a:cs typeface="Segoe UI Semibold"/>
                        </a:rPr>
                        <a:t>Context</a:t>
                      </a:r>
                    </a:p>
                  </a:txBody>
                  <a:tcPr marL="365760" marR="91426" marT="45713" marB="45713">
                    <a:lnL w="0">
                      <a:noFill/>
                    </a:lnL>
                    <a:lnR w="0">
                      <a:noFill/>
                    </a:lnR>
                    <a:lnT w="0">
                      <a:noFill/>
                    </a:lnT>
                    <a:lnB w="0">
                      <a:noFill/>
                    </a:lnB>
                    <a:lnTlToBr w="0">
                      <a:noFill/>
                    </a:lnTlToBr>
                    <a:lnBlToTr w="0">
                      <a:noFill/>
                    </a:lnBlToTr>
                  </a:tcPr>
                </a:tc>
                <a:tc>
                  <a:txBody>
                    <a:bodyPr/>
                    <a:lstStyle/>
                    <a:p>
                      <a:pPr lvl="0">
                        <a:spcAft>
                          <a:spcPts val="1200"/>
                        </a:spcAft>
                        <a:buNone/>
                      </a:pPr>
                      <a:r>
                        <a:rPr lang="en-US" sz="1400" dirty="0">
                          <a:solidFill>
                            <a:schemeClr val="tx1"/>
                          </a:solidFill>
                        </a:rPr>
                        <a:t>Large Language Model doesn't know about your data</a:t>
                      </a:r>
                    </a:p>
                  </a:txBody>
                  <a:tcPr marL="91426" marR="91426" marT="45713" marB="45713">
                    <a:lnL w="0">
                      <a:noFill/>
                    </a:lnL>
                    <a:lnR w="0">
                      <a:noFill/>
                    </a:lnR>
                    <a:lnT w="0">
                      <a:noFill/>
                    </a:lnT>
                    <a:lnB w="0">
                      <a:noFill/>
                    </a:lnB>
                    <a:lnTlToBr w="0">
                      <a:noFill/>
                    </a:lnTlToBr>
                    <a:lnBlToTr w="0">
                      <a:noFill/>
                    </a:lnBlToTr>
                  </a:tcPr>
                </a:tc>
                <a:extLst>
                  <a:ext uri="{0D108BD9-81ED-4DB2-BD59-A6C34878D82A}">
                    <a16:rowId xmlns:a16="http://schemas.microsoft.com/office/drawing/2014/main" val="999607341"/>
                  </a:ext>
                </a:extLst>
              </a:tr>
              <a:tr h="667018">
                <a:tc>
                  <a:txBody>
                    <a:bodyPr/>
                    <a:lstStyle/>
                    <a:p>
                      <a:pPr algn="l"/>
                      <a:r>
                        <a:rPr lang="en-US" sz="1800" i="0" kern="1200" dirty="0">
                          <a:solidFill>
                            <a:srgbClr val="C03BC4"/>
                          </a:solidFill>
                          <a:latin typeface="Segoe UI Semibold"/>
                          <a:ea typeface="+mn-ea"/>
                          <a:cs typeface="Segoe UI Semibold"/>
                        </a:rPr>
                        <a:t>Evaluation</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400" dirty="0">
                          <a:solidFill>
                            <a:schemeClr val="tx1"/>
                          </a:solidFill>
                        </a:rPr>
                        <a:t>It is hard to figure out which model to use and how to optimize for their use case.</a:t>
                      </a: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766691">
                <a:tc>
                  <a:txBody>
                    <a:bodyPr/>
                    <a:lstStyle/>
                    <a:p>
                      <a:pPr algn="l"/>
                      <a:r>
                        <a:rPr lang="en-US" sz="1800" i="0" kern="1200" dirty="0">
                          <a:solidFill>
                            <a:srgbClr val="C03BC4"/>
                          </a:solidFill>
                          <a:latin typeface="Segoe UI Semibold"/>
                          <a:ea typeface="+mn-ea"/>
                          <a:cs typeface="Segoe UI Semibold"/>
                        </a:rPr>
                        <a:t>Operationalization</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400" dirty="0">
                          <a:solidFill>
                            <a:schemeClr val="tx1"/>
                          </a:solidFill>
                        </a:rPr>
                        <a:t>Concerns around privacy, security, and grounding. Developers lack the experience and tools to evaluate, improve and validate the solutions for their Proof of Concepts, and to scale and operate in production.</a:t>
                      </a: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sp>
        <p:nvSpPr>
          <p:cNvPr id="2" name="Rectangle 1">
            <a:extLst>
              <a:ext uri="{FF2B5EF4-FFF2-40B4-BE49-F238E27FC236}">
                <a16:creationId xmlns:a16="http://schemas.microsoft.com/office/drawing/2014/main" id="{EEB395CE-B29F-E4C5-2607-E5DFB33691AC}"/>
              </a:ext>
              <a:ext uri="{C183D7F6-B498-43B3-948B-1728B52AA6E4}">
                <adec:decorative xmlns:adec="http://schemas.microsoft.com/office/drawing/2017/decorative" val="1"/>
              </a:ext>
            </a:extLst>
          </p:cNvPr>
          <p:cNvSpPr/>
          <p:nvPr/>
        </p:nvSpPr>
        <p:spPr bwMode="auto">
          <a:xfrm>
            <a:off x="606375" y="4126400"/>
            <a:ext cx="11003013" cy="623666"/>
          </a:xfrm>
          <a:prstGeom prst="rect">
            <a:avLst/>
          </a:prstGeom>
          <a:noFill/>
          <a:ln w="28575">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3974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A2E93-3CA8-2CD3-2A15-A24A96D3AB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731BBC-E3AB-640C-DFAF-2955D9D4ADF1}"/>
              </a:ext>
            </a:extLst>
          </p:cNvPr>
          <p:cNvSpPr>
            <a:spLocks noGrp="1"/>
          </p:cNvSpPr>
          <p:nvPr>
            <p:ph type="title"/>
          </p:nvPr>
        </p:nvSpPr>
        <p:spPr/>
        <p:txBody>
          <a:bodyPr>
            <a:normAutofit fontScale="90000"/>
          </a:bodyPr>
          <a:lstStyle/>
          <a:p>
            <a:r>
              <a:rPr lang="en-US" dirty="0"/>
              <a:t>What slows down Generative AI adoption?</a:t>
            </a:r>
          </a:p>
        </p:txBody>
      </p:sp>
      <p:graphicFrame>
        <p:nvGraphicFramePr>
          <p:cNvPr id="73" name="Table 2">
            <a:extLst>
              <a:ext uri="{FF2B5EF4-FFF2-40B4-BE49-F238E27FC236}">
                <a16:creationId xmlns:a16="http://schemas.microsoft.com/office/drawing/2014/main" id="{EFE454ED-B0DC-2FBE-9452-35FE422E4270}"/>
              </a:ext>
            </a:extLst>
          </p:cNvPr>
          <p:cNvGraphicFramePr>
            <a:graphicFrameLocks noGrp="1"/>
          </p:cNvGraphicFramePr>
          <p:nvPr/>
        </p:nvGraphicFramePr>
        <p:xfrm>
          <a:off x="584200" y="1839325"/>
          <a:ext cx="11025188" cy="3853836"/>
        </p:xfrm>
        <a:graphic>
          <a:graphicData uri="http://schemas.openxmlformats.org/drawingml/2006/table">
            <a:tbl>
              <a:tblPr firstRow="1" bandRow="1">
                <a:tableStyleId>{2D5ABB26-0587-4C30-8999-92F81FD0307C}</a:tableStyleId>
              </a:tblPr>
              <a:tblGrid>
                <a:gridCol w="2548299">
                  <a:extLst>
                    <a:ext uri="{9D8B030D-6E8A-4147-A177-3AD203B41FA5}">
                      <a16:colId xmlns:a16="http://schemas.microsoft.com/office/drawing/2014/main" val="3979698070"/>
                    </a:ext>
                  </a:extLst>
                </a:gridCol>
                <a:gridCol w="8476889">
                  <a:extLst>
                    <a:ext uri="{9D8B030D-6E8A-4147-A177-3AD203B41FA5}">
                      <a16:colId xmlns:a16="http://schemas.microsoft.com/office/drawing/2014/main" val="1654161039"/>
                    </a:ext>
                  </a:extLst>
                </a:gridCol>
              </a:tblGrid>
              <a:tr h="8389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i="0" dirty="0">
                          <a:solidFill>
                            <a:srgbClr val="C03BC4"/>
                          </a:solidFill>
                          <a:latin typeface="Segoe UI Semibold"/>
                          <a:cs typeface="Segoe UI Semibold"/>
                        </a:rPr>
                        <a:t>Getting Started</a:t>
                      </a:r>
                    </a:p>
                  </a:txBody>
                  <a:tcPr marL="365760" marR="91427" marT="45713" marB="45713">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dirty="0">
                          <a:ln>
                            <a:noFill/>
                          </a:ln>
                          <a:solidFill>
                            <a:schemeClr val="tx1"/>
                          </a:solidFill>
                          <a:effectLst/>
                          <a:uLnTx/>
                          <a:uFillTx/>
                          <a:latin typeface="+mn-lt"/>
                          <a:ea typeface="+mn-ea"/>
                          <a:cs typeface="+mn-cs"/>
                        </a:rPr>
                        <a:t>The state of the art is evolving so quickly, it makes it difficult to decide what to use. Along with that, guidance and documentation is hard to find.</a:t>
                      </a:r>
                    </a:p>
                  </a:txBody>
                  <a:tcPr marL="91427" marR="91427" marT="45713" marB="45713">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914132">
                <a:tc>
                  <a:txBody>
                    <a:bodyPr/>
                    <a:lstStyle/>
                    <a:p>
                      <a:pPr algn="l"/>
                      <a:r>
                        <a:rPr lang="en-US" sz="1800" i="0" kern="1200" dirty="0">
                          <a:solidFill>
                            <a:srgbClr val="C03BC4"/>
                          </a:solidFill>
                          <a:latin typeface="Segoe UI Semibold"/>
                          <a:ea typeface="+mn-ea"/>
                          <a:cs typeface="Segoe UI Semibold"/>
                        </a:rPr>
                        <a:t>Development</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1400" dirty="0">
                          <a:solidFill>
                            <a:schemeClr val="tx1"/>
                          </a:solidFill>
                        </a:rPr>
                        <a:t>Applications often require multiple cutting-edge products and frameworks which requires specialized expertise and new tools to stitch these components together.</a:t>
                      </a:r>
                    </a:p>
                    <a:p>
                      <a:pPr>
                        <a:spcAft>
                          <a:spcPts val="1200"/>
                        </a:spcAft>
                      </a:pPr>
                      <a:endParaRPr lang="en-US" sz="1400" dirty="0">
                        <a:solidFill>
                          <a:schemeClr val="tx1"/>
                        </a:solidFill>
                      </a:endParaRP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667018">
                <a:tc>
                  <a:txBody>
                    <a:bodyPr/>
                    <a:lstStyle/>
                    <a:p>
                      <a:pPr lvl="0" algn="l">
                        <a:buNone/>
                      </a:pPr>
                      <a:r>
                        <a:rPr lang="en-US" sz="1800" i="0" kern="1200" dirty="0">
                          <a:solidFill>
                            <a:srgbClr val="C03BC4"/>
                          </a:solidFill>
                          <a:latin typeface="Segoe UI Semibold"/>
                          <a:ea typeface="+mn-ea"/>
                          <a:cs typeface="Segoe UI Semibold"/>
                        </a:rPr>
                        <a:t>Context</a:t>
                      </a:r>
                    </a:p>
                  </a:txBody>
                  <a:tcPr marL="365760" marR="91426" marT="45713" marB="45713">
                    <a:lnL w="0">
                      <a:noFill/>
                    </a:lnL>
                    <a:lnR w="0">
                      <a:noFill/>
                    </a:lnR>
                    <a:lnT w="0">
                      <a:noFill/>
                    </a:lnT>
                    <a:lnB w="0">
                      <a:noFill/>
                    </a:lnB>
                    <a:lnTlToBr w="0">
                      <a:noFill/>
                    </a:lnTlToBr>
                    <a:lnBlToTr w="0">
                      <a:noFill/>
                    </a:lnBlToTr>
                  </a:tcPr>
                </a:tc>
                <a:tc>
                  <a:txBody>
                    <a:bodyPr/>
                    <a:lstStyle/>
                    <a:p>
                      <a:pPr lvl="0">
                        <a:spcAft>
                          <a:spcPts val="1200"/>
                        </a:spcAft>
                        <a:buNone/>
                      </a:pPr>
                      <a:r>
                        <a:rPr lang="en-US" sz="1400" dirty="0">
                          <a:solidFill>
                            <a:schemeClr val="tx1"/>
                          </a:solidFill>
                        </a:rPr>
                        <a:t>Large Language Model doesn't know about your data</a:t>
                      </a:r>
                    </a:p>
                  </a:txBody>
                  <a:tcPr marL="91426" marR="91426" marT="45713" marB="45713">
                    <a:lnL w="0">
                      <a:noFill/>
                    </a:lnL>
                    <a:lnR w="0">
                      <a:noFill/>
                    </a:lnR>
                    <a:lnT w="0">
                      <a:noFill/>
                    </a:lnT>
                    <a:lnB w="0">
                      <a:noFill/>
                    </a:lnB>
                    <a:lnTlToBr w="0">
                      <a:noFill/>
                    </a:lnTlToBr>
                    <a:lnBlToTr w="0">
                      <a:noFill/>
                    </a:lnBlToTr>
                  </a:tcPr>
                </a:tc>
                <a:extLst>
                  <a:ext uri="{0D108BD9-81ED-4DB2-BD59-A6C34878D82A}">
                    <a16:rowId xmlns:a16="http://schemas.microsoft.com/office/drawing/2014/main" val="999607341"/>
                  </a:ext>
                </a:extLst>
              </a:tr>
              <a:tr h="667018">
                <a:tc>
                  <a:txBody>
                    <a:bodyPr/>
                    <a:lstStyle/>
                    <a:p>
                      <a:pPr algn="l"/>
                      <a:r>
                        <a:rPr lang="en-US" sz="1800" i="0" kern="1200" dirty="0">
                          <a:solidFill>
                            <a:srgbClr val="C03BC4"/>
                          </a:solidFill>
                          <a:latin typeface="Segoe UI Semibold"/>
                          <a:ea typeface="+mn-ea"/>
                          <a:cs typeface="Segoe UI Semibold"/>
                        </a:rPr>
                        <a:t>Evaluation</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400" dirty="0">
                          <a:solidFill>
                            <a:schemeClr val="tx1"/>
                          </a:solidFill>
                        </a:rPr>
                        <a:t>It is hard to figure out which model to use and how to optimize for their use case.</a:t>
                      </a: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766691">
                <a:tc>
                  <a:txBody>
                    <a:bodyPr/>
                    <a:lstStyle/>
                    <a:p>
                      <a:pPr algn="l"/>
                      <a:r>
                        <a:rPr lang="en-US" sz="1800" i="0" kern="1200" dirty="0">
                          <a:solidFill>
                            <a:srgbClr val="C03BC4"/>
                          </a:solidFill>
                          <a:latin typeface="Segoe UI Semibold"/>
                          <a:ea typeface="+mn-ea"/>
                          <a:cs typeface="Segoe UI Semibold"/>
                        </a:rPr>
                        <a:t>Operationalization</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400" dirty="0">
                          <a:solidFill>
                            <a:schemeClr val="tx1"/>
                          </a:solidFill>
                        </a:rPr>
                        <a:t>Concerns around privacy, security, and grounding. Developers lack the experience and tools to evaluate, improve and validate the solutions for their Proof of Concepts, and to scale and operate in production.</a:t>
                      </a: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sp>
        <p:nvSpPr>
          <p:cNvPr id="2" name="Rectangle 1">
            <a:extLst>
              <a:ext uri="{FF2B5EF4-FFF2-40B4-BE49-F238E27FC236}">
                <a16:creationId xmlns:a16="http://schemas.microsoft.com/office/drawing/2014/main" id="{D20CF5C5-005C-D787-8838-97A9F1E2EA37}"/>
              </a:ext>
              <a:ext uri="{C183D7F6-B498-43B3-948B-1728B52AA6E4}">
                <adec:decorative xmlns:adec="http://schemas.microsoft.com/office/drawing/2017/decorative" val="1"/>
              </a:ext>
            </a:extLst>
          </p:cNvPr>
          <p:cNvSpPr/>
          <p:nvPr/>
        </p:nvSpPr>
        <p:spPr bwMode="auto">
          <a:xfrm>
            <a:off x="606375" y="4126400"/>
            <a:ext cx="11003013" cy="623666"/>
          </a:xfrm>
          <a:prstGeom prst="rect">
            <a:avLst/>
          </a:prstGeom>
          <a:noFill/>
          <a:ln w="28575">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6294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D04A4-B7C9-3AAF-7812-E4077DA854B2}"/>
            </a:ext>
          </a:extLst>
        </p:cNvPr>
        <p:cNvGrpSpPr/>
        <p:nvPr/>
      </p:nvGrpSpPr>
      <p:grpSpPr>
        <a:xfrm>
          <a:off x="0" y="0"/>
          <a:ext cx="0" cy="0"/>
          <a:chOff x="0" y="0"/>
          <a:chExt cx="0" cy="0"/>
        </a:xfrm>
      </p:grpSpPr>
      <p:sp>
        <p:nvSpPr>
          <p:cNvPr id="59" name="Rounded Rectangle 58">
            <a:extLst>
              <a:ext uri="{FF2B5EF4-FFF2-40B4-BE49-F238E27FC236}">
                <a16:creationId xmlns:a16="http://schemas.microsoft.com/office/drawing/2014/main" id="{5B76A680-CD15-3F43-C3B5-622B38FE7C0F}"/>
              </a:ext>
              <a:ext uri="{C183D7F6-B498-43B3-948B-1728B52AA6E4}">
                <adec:decorative xmlns:adec="http://schemas.microsoft.com/office/drawing/2017/decorative" val="1"/>
              </a:ext>
            </a:extLst>
          </p:cNvPr>
          <p:cNvSpPr/>
          <p:nvPr/>
        </p:nvSpPr>
        <p:spPr bwMode="auto">
          <a:xfrm>
            <a:off x="3781705" y="1446206"/>
            <a:ext cx="7541195" cy="2084116"/>
          </a:xfrm>
          <a:prstGeom prst="roundRect">
            <a:avLst>
              <a:gd name="adj" fmla="val 3908"/>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62" name="Rectangle: Rounded Corners 62">
            <a:extLst>
              <a:ext uri="{FF2B5EF4-FFF2-40B4-BE49-F238E27FC236}">
                <a16:creationId xmlns:a16="http://schemas.microsoft.com/office/drawing/2014/main" id="{DC414FF7-F28C-2B38-D5EC-0BC54155DC84}"/>
              </a:ext>
              <a:ext uri="{C183D7F6-B498-43B3-948B-1728B52AA6E4}">
                <adec:decorative xmlns:adec="http://schemas.microsoft.com/office/drawing/2017/decorative" val="1"/>
              </a:ext>
            </a:extLst>
          </p:cNvPr>
          <p:cNvSpPr/>
          <p:nvPr/>
        </p:nvSpPr>
        <p:spPr bwMode="auto">
          <a:xfrm>
            <a:off x="4000049" y="1630037"/>
            <a:ext cx="2049585" cy="816679"/>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70" name="TextBox 69">
            <a:extLst>
              <a:ext uri="{FF2B5EF4-FFF2-40B4-BE49-F238E27FC236}">
                <a16:creationId xmlns:a16="http://schemas.microsoft.com/office/drawing/2014/main" id="{FD8266DB-7C7F-A1E3-DB3C-AF30027AA334}"/>
              </a:ext>
              <a:ext uri="{C183D7F6-B498-43B3-948B-1728B52AA6E4}">
                <adec:decorative xmlns:adec="http://schemas.microsoft.com/office/drawing/2017/decorative" val="1"/>
              </a:ext>
            </a:extLst>
          </p:cNvPr>
          <p:cNvSpPr txBox="1"/>
          <p:nvPr/>
        </p:nvSpPr>
        <p:spPr>
          <a:xfrm>
            <a:off x="4298514" y="1910093"/>
            <a:ext cx="387393" cy="476634"/>
          </a:xfrm>
          <a:prstGeom prst="rect">
            <a:avLst/>
          </a:prstGeom>
          <a:noFill/>
        </p:spPr>
        <p:txBody>
          <a:bodyPr wrap="square">
            <a:spAutoFit/>
          </a:bodyPr>
          <a:lstStyle/>
          <a:p>
            <a:r>
              <a:rPr lang="en-US" sz="1800"/>
              <a:t>📄</a:t>
            </a:r>
            <a:endParaRPr lang="en-TR"/>
          </a:p>
        </p:txBody>
      </p:sp>
      <p:sp>
        <p:nvSpPr>
          <p:cNvPr id="63" name="Rectangle: Rounded Corners 62">
            <a:extLst>
              <a:ext uri="{FF2B5EF4-FFF2-40B4-BE49-F238E27FC236}">
                <a16:creationId xmlns:a16="http://schemas.microsoft.com/office/drawing/2014/main" id="{6BB09E02-FB49-8820-738F-930CE095F7C6}"/>
              </a:ext>
              <a:ext uri="{C183D7F6-B498-43B3-948B-1728B52AA6E4}">
                <adec:decorative xmlns:adec="http://schemas.microsoft.com/office/drawing/2017/decorative" val="1"/>
              </a:ext>
            </a:extLst>
          </p:cNvPr>
          <p:cNvSpPr/>
          <p:nvPr/>
        </p:nvSpPr>
        <p:spPr bwMode="auto">
          <a:xfrm>
            <a:off x="6533447" y="1630037"/>
            <a:ext cx="2049585" cy="816679"/>
          </a:xfrm>
          <a:prstGeom prst="roundRect">
            <a:avLst>
              <a:gd name="adj" fmla="val 467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89" name="Rectangle: Rounded Corners 62">
            <a:extLst>
              <a:ext uri="{FF2B5EF4-FFF2-40B4-BE49-F238E27FC236}">
                <a16:creationId xmlns:a16="http://schemas.microsoft.com/office/drawing/2014/main" id="{3FC502C1-613D-FC7A-D818-28A059A69758}"/>
              </a:ext>
              <a:ext uri="{C183D7F6-B498-43B3-948B-1728B52AA6E4}">
                <adec:decorative xmlns:adec="http://schemas.microsoft.com/office/drawing/2017/decorative" val="1"/>
              </a:ext>
            </a:extLst>
          </p:cNvPr>
          <p:cNvSpPr/>
          <p:nvPr/>
        </p:nvSpPr>
        <p:spPr bwMode="auto">
          <a:xfrm>
            <a:off x="6528813" y="2569797"/>
            <a:ext cx="2049585" cy="816679"/>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72" name="TextBox 71">
            <a:extLst>
              <a:ext uri="{FF2B5EF4-FFF2-40B4-BE49-F238E27FC236}">
                <a16:creationId xmlns:a16="http://schemas.microsoft.com/office/drawing/2014/main" id="{BC5A7861-EC4B-F5E8-D54E-E44B643F139E}"/>
              </a:ext>
              <a:ext uri="{C183D7F6-B498-43B3-948B-1728B52AA6E4}">
                <adec:decorative xmlns:adec="http://schemas.microsoft.com/office/drawing/2017/decorative" val="1"/>
              </a:ext>
            </a:extLst>
          </p:cNvPr>
          <p:cNvSpPr txBox="1"/>
          <p:nvPr/>
        </p:nvSpPr>
        <p:spPr>
          <a:xfrm>
            <a:off x="9309903" y="1910093"/>
            <a:ext cx="387393" cy="476634"/>
          </a:xfrm>
          <a:prstGeom prst="rect">
            <a:avLst/>
          </a:prstGeom>
          <a:noFill/>
        </p:spPr>
        <p:txBody>
          <a:bodyPr wrap="square">
            <a:spAutoFit/>
          </a:bodyPr>
          <a:lstStyle/>
          <a:p>
            <a:r>
              <a:rPr lang="en-US" sz="1800"/>
              <a:t>💬</a:t>
            </a:r>
            <a:endParaRPr lang="en-TR"/>
          </a:p>
        </p:txBody>
      </p:sp>
      <p:sp>
        <p:nvSpPr>
          <p:cNvPr id="64" name="Rectangle: Rounded Corners 62">
            <a:extLst>
              <a:ext uri="{FF2B5EF4-FFF2-40B4-BE49-F238E27FC236}">
                <a16:creationId xmlns:a16="http://schemas.microsoft.com/office/drawing/2014/main" id="{002CA2A0-35C5-AFD5-F6A9-4F39C2273501}"/>
              </a:ext>
              <a:ext uri="{C183D7F6-B498-43B3-948B-1728B52AA6E4}">
                <adec:decorative xmlns:adec="http://schemas.microsoft.com/office/drawing/2017/decorative" val="1"/>
              </a:ext>
            </a:extLst>
          </p:cNvPr>
          <p:cNvSpPr/>
          <p:nvPr/>
        </p:nvSpPr>
        <p:spPr bwMode="auto">
          <a:xfrm>
            <a:off x="9066845" y="1630037"/>
            <a:ext cx="2049585" cy="816679"/>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Title 1">
            <a:extLst>
              <a:ext uri="{FF2B5EF4-FFF2-40B4-BE49-F238E27FC236}">
                <a16:creationId xmlns:a16="http://schemas.microsoft.com/office/drawing/2014/main" id="{77CAA035-F142-E485-5C5C-78F5BCF74BC7}"/>
              </a:ext>
            </a:extLst>
          </p:cNvPr>
          <p:cNvSpPr>
            <a:spLocks noGrp="1"/>
          </p:cNvSpPr>
          <p:nvPr>
            <p:ph type="title"/>
          </p:nvPr>
        </p:nvSpPr>
        <p:spPr/>
        <p:txBody>
          <a:bodyPr/>
          <a:lstStyle/>
          <a:p>
            <a:r>
              <a:rPr lang="en-US"/>
              <a:t>De-mystifying AI Development</a:t>
            </a:r>
          </a:p>
        </p:txBody>
      </p:sp>
      <p:sp>
        <p:nvSpPr>
          <p:cNvPr id="12" name="Title 5">
            <a:extLst>
              <a:ext uri="{FF2B5EF4-FFF2-40B4-BE49-F238E27FC236}">
                <a16:creationId xmlns:a16="http://schemas.microsoft.com/office/drawing/2014/main" id="{EAD039C6-F9DB-E7E8-4D75-4C3687E39444}"/>
              </a:ext>
            </a:extLst>
          </p:cNvPr>
          <p:cNvSpPr txBox="1">
            <a:spLocks/>
          </p:cNvSpPr>
          <p:nvPr/>
        </p:nvSpPr>
        <p:spPr>
          <a:xfrm>
            <a:off x="582617" y="1874765"/>
            <a:ext cx="318202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a:t>At a basic level</a:t>
            </a:r>
          </a:p>
        </p:txBody>
      </p:sp>
      <p:sp>
        <p:nvSpPr>
          <p:cNvPr id="68" name="TextBox 67">
            <a:extLst>
              <a:ext uri="{FF2B5EF4-FFF2-40B4-BE49-F238E27FC236}">
                <a16:creationId xmlns:a16="http://schemas.microsoft.com/office/drawing/2014/main" id="{FAEB7FC1-F3FA-5218-228F-70DCC5A62776}"/>
              </a:ext>
              <a:ext uri="{C183D7F6-B498-43B3-948B-1728B52AA6E4}">
                <adec:decorative xmlns:adec="http://schemas.microsoft.com/office/drawing/2017/decorative" val="0"/>
              </a:ext>
            </a:extLst>
          </p:cNvPr>
          <p:cNvSpPr txBox="1"/>
          <p:nvPr/>
        </p:nvSpPr>
        <p:spPr>
          <a:xfrm>
            <a:off x="4793058" y="1884488"/>
            <a:ext cx="874598" cy="307777"/>
          </a:xfrm>
          <a:prstGeom prst="rect">
            <a:avLst/>
          </a:prstGeom>
          <a:noFill/>
        </p:spPr>
        <p:txBody>
          <a:bodyPr wrap="none" lIns="0" tIns="0" rIns="0" bIns="0" rtlCol="0" anchor="ctr">
            <a:spAutoFit/>
          </a:bodyPr>
          <a:lstStyle/>
          <a:p>
            <a:pPr algn="l"/>
            <a:r>
              <a:rPr lang="en-US" sz="2000"/>
              <a:t>prompt</a:t>
            </a:r>
          </a:p>
        </p:txBody>
      </p:sp>
      <p:sp>
        <p:nvSpPr>
          <p:cNvPr id="100" name="TextBox 99">
            <a:extLst>
              <a:ext uri="{FF2B5EF4-FFF2-40B4-BE49-F238E27FC236}">
                <a16:creationId xmlns:a16="http://schemas.microsoft.com/office/drawing/2014/main" id="{BB7A1DD4-B596-FC4B-DC74-407D1ECB7E53}"/>
              </a:ext>
              <a:ext uri="{C183D7F6-B498-43B3-948B-1728B52AA6E4}">
                <adec:decorative xmlns:adec="http://schemas.microsoft.com/office/drawing/2017/decorative" val="0"/>
              </a:ext>
            </a:extLst>
          </p:cNvPr>
          <p:cNvSpPr txBox="1"/>
          <p:nvPr/>
        </p:nvSpPr>
        <p:spPr>
          <a:xfrm>
            <a:off x="6908874" y="1838321"/>
            <a:ext cx="1298731" cy="400110"/>
          </a:xfrm>
          <a:prstGeom prst="rect">
            <a:avLst/>
          </a:prstGeom>
          <a:noFill/>
        </p:spPr>
        <p:txBody>
          <a:bodyPr wrap="square" anchor="ctr">
            <a:spAutoFit/>
          </a:bodyPr>
          <a:lstStyle/>
          <a:p>
            <a:pPr algn="ctr"/>
            <a:r>
              <a:rPr lang="en-US" sz="2000">
                <a:solidFill>
                  <a:srgbClr val="FFFFFF"/>
                </a:solidFill>
                <a:ea typeface="Segoe UI" pitchFamily="34" charset="0"/>
                <a:cs typeface="Segoe UI" pitchFamily="34" charset="0"/>
              </a:rPr>
              <a:t>Model</a:t>
            </a:r>
            <a:endParaRPr lang="en-TR" sz="2000"/>
          </a:p>
        </p:txBody>
      </p:sp>
      <p:sp>
        <p:nvSpPr>
          <p:cNvPr id="71" name="TextBox 70">
            <a:extLst>
              <a:ext uri="{FF2B5EF4-FFF2-40B4-BE49-F238E27FC236}">
                <a16:creationId xmlns:a16="http://schemas.microsoft.com/office/drawing/2014/main" id="{765117DE-BAA9-1B52-61A2-EAD2C824E280}"/>
              </a:ext>
              <a:ext uri="{C183D7F6-B498-43B3-948B-1728B52AA6E4}">
                <adec:decorative xmlns:adec="http://schemas.microsoft.com/office/drawing/2017/decorative" val="0"/>
              </a:ext>
            </a:extLst>
          </p:cNvPr>
          <p:cNvSpPr txBox="1"/>
          <p:nvPr/>
        </p:nvSpPr>
        <p:spPr>
          <a:xfrm>
            <a:off x="9804447" y="1884488"/>
            <a:ext cx="1042914" cy="307777"/>
          </a:xfrm>
          <a:prstGeom prst="rect">
            <a:avLst/>
          </a:prstGeom>
          <a:noFill/>
        </p:spPr>
        <p:txBody>
          <a:bodyPr wrap="none" lIns="0" tIns="0" rIns="0" bIns="0" rtlCol="0" anchor="ctr">
            <a:spAutoFit/>
          </a:bodyPr>
          <a:lstStyle/>
          <a:p>
            <a:pPr algn="l"/>
            <a:r>
              <a:rPr lang="en-US" sz="2000"/>
              <a:t>response</a:t>
            </a:r>
          </a:p>
        </p:txBody>
      </p:sp>
      <p:sp>
        <p:nvSpPr>
          <p:cNvPr id="5" name="TextBox 4">
            <a:extLst>
              <a:ext uri="{FF2B5EF4-FFF2-40B4-BE49-F238E27FC236}">
                <a16:creationId xmlns:a16="http://schemas.microsoft.com/office/drawing/2014/main" id="{60D1ADC8-43B4-239E-E1BD-C83B8EC71849}"/>
              </a:ext>
              <a:ext uri="{C183D7F6-B498-43B3-948B-1728B52AA6E4}">
                <adec:decorative xmlns:adec="http://schemas.microsoft.com/office/drawing/2017/decorative" val="0"/>
              </a:ext>
            </a:extLst>
          </p:cNvPr>
          <p:cNvSpPr txBox="1"/>
          <p:nvPr/>
        </p:nvSpPr>
        <p:spPr>
          <a:xfrm>
            <a:off x="11530153" y="2295370"/>
            <a:ext cx="496931" cy="307777"/>
          </a:xfrm>
          <a:prstGeom prst="rect">
            <a:avLst/>
          </a:prstGeom>
          <a:noFill/>
        </p:spPr>
        <p:txBody>
          <a:bodyPr wrap="none" lIns="0" tIns="0" rIns="0" bIns="0" rtlCol="0" anchor="ctr">
            <a:spAutoFit/>
          </a:bodyPr>
          <a:lstStyle/>
          <a:p>
            <a:pPr algn="l"/>
            <a:r>
              <a:rPr lang="en-US" sz="2000"/>
              <a:t>data</a:t>
            </a:r>
          </a:p>
        </p:txBody>
      </p:sp>
      <p:sp>
        <p:nvSpPr>
          <p:cNvPr id="13" name="Text Placeholder 6">
            <a:extLst>
              <a:ext uri="{FF2B5EF4-FFF2-40B4-BE49-F238E27FC236}">
                <a16:creationId xmlns:a16="http://schemas.microsoft.com/office/drawing/2014/main" id="{9C16231C-E4D7-90AD-1D17-343516367A66}"/>
              </a:ext>
            </a:extLst>
          </p:cNvPr>
          <p:cNvSpPr txBox="1">
            <a:spLocks/>
          </p:cNvSpPr>
          <p:nvPr/>
        </p:nvSpPr>
        <p:spPr>
          <a:xfrm>
            <a:off x="582617" y="2412937"/>
            <a:ext cx="3182027" cy="720686"/>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a:t>Providing prompt to a model</a:t>
            </a:r>
          </a:p>
          <a:p>
            <a:pPr marL="0" indent="0">
              <a:spcBef>
                <a:spcPts val="0"/>
              </a:spcBef>
              <a:spcAft>
                <a:spcPts val="1200"/>
              </a:spcAft>
              <a:buNone/>
            </a:pPr>
            <a:r>
              <a:rPr lang="en-US" sz="1600"/>
              <a:t>Acting on the response</a:t>
            </a:r>
          </a:p>
        </p:txBody>
      </p:sp>
      <p:grpSp>
        <p:nvGrpSpPr>
          <p:cNvPr id="85" name="Group 84" descr="run code&#10;">
            <a:extLst>
              <a:ext uri="{FF2B5EF4-FFF2-40B4-BE49-F238E27FC236}">
                <a16:creationId xmlns:a16="http://schemas.microsoft.com/office/drawing/2014/main" id="{73129421-6486-7B26-287E-5003A67E8F42}"/>
              </a:ext>
              <a:ext uri="{C183D7F6-B498-43B3-948B-1728B52AA6E4}">
                <adec:decorative xmlns:adec="http://schemas.microsoft.com/office/drawing/2017/decorative" val="0"/>
              </a:ext>
            </a:extLst>
          </p:cNvPr>
          <p:cNvGrpSpPr/>
          <p:nvPr/>
        </p:nvGrpSpPr>
        <p:grpSpPr>
          <a:xfrm>
            <a:off x="6767149" y="2825846"/>
            <a:ext cx="1520206" cy="409031"/>
            <a:chOff x="7003033" y="2828121"/>
            <a:chExt cx="1520206" cy="316948"/>
          </a:xfrm>
        </p:grpSpPr>
        <p:sp>
          <p:nvSpPr>
            <p:cNvPr id="77" name="TextBox 76">
              <a:extLst>
                <a:ext uri="{FF2B5EF4-FFF2-40B4-BE49-F238E27FC236}">
                  <a16:creationId xmlns:a16="http://schemas.microsoft.com/office/drawing/2014/main" id="{D895968D-0281-AB88-DE72-936C5E2BD55D}"/>
                </a:ext>
                <a:ext uri="{C183D7F6-B498-43B3-948B-1728B52AA6E4}">
                  <adec:decorative xmlns:adec="http://schemas.microsoft.com/office/drawing/2017/decorative" val="1"/>
                </a:ext>
              </a:extLst>
            </p:cNvPr>
            <p:cNvSpPr txBox="1"/>
            <p:nvPr/>
          </p:nvSpPr>
          <p:spPr>
            <a:xfrm>
              <a:off x="7495714" y="2828121"/>
              <a:ext cx="1027525" cy="238489"/>
            </a:xfrm>
            <a:prstGeom prst="rect">
              <a:avLst/>
            </a:prstGeom>
            <a:noFill/>
          </p:spPr>
          <p:txBody>
            <a:bodyPr wrap="none" lIns="0" tIns="0" rIns="0" bIns="0" rtlCol="0" anchor="ctr">
              <a:spAutoFit/>
            </a:bodyPr>
            <a:lstStyle>
              <a:defPPr>
                <a:defRPr lang="en-TR"/>
              </a:defPPr>
              <a:lvl1pPr>
                <a:defRPr sz="2000">
                  <a:latin typeface="+mj-lt"/>
                </a:defRPr>
              </a:lvl1pPr>
            </a:lstStyle>
            <a:p>
              <a:r>
                <a:rPr lang="en-US">
                  <a:latin typeface="+mn-lt"/>
                </a:rPr>
                <a:t>run code</a:t>
              </a:r>
            </a:p>
          </p:txBody>
        </p:sp>
        <p:sp>
          <p:nvSpPr>
            <p:cNvPr id="79" name="TextBox 78">
              <a:extLst>
                <a:ext uri="{FF2B5EF4-FFF2-40B4-BE49-F238E27FC236}">
                  <a16:creationId xmlns:a16="http://schemas.microsoft.com/office/drawing/2014/main" id="{FB9D756F-0DE8-C088-73C6-34B1D066E3C8}"/>
                </a:ext>
                <a:ext uri="{C183D7F6-B498-43B3-948B-1728B52AA6E4}">
                  <adec:decorative xmlns:adec="http://schemas.microsoft.com/office/drawing/2017/decorative" val="1"/>
                </a:ext>
              </a:extLst>
            </p:cNvPr>
            <p:cNvSpPr txBox="1"/>
            <p:nvPr/>
          </p:nvSpPr>
          <p:spPr>
            <a:xfrm>
              <a:off x="7003033" y="2835034"/>
              <a:ext cx="387393" cy="310035"/>
            </a:xfrm>
            <a:prstGeom prst="rect">
              <a:avLst/>
            </a:prstGeom>
            <a:noFill/>
          </p:spPr>
          <p:txBody>
            <a:bodyPr wrap="square">
              <a:spAutoFit/>
            </a:bodyPr>
            <a:lstStyle/>
            <a:p>
              <a:r>
                <a:rPr lang="en-US" sz="2000"/>
                <a:t>📈</a:t>
              </a:r>
              <a:endParaRPr lang="en-TR" sz="2000"/>
            </a:p>
          </p:txBody>
        </p:sp>
      </p:grpSp>
      <p:cxnSp>
        <p:nvCxnSpPr>
          <p:cNvPr id="61" name="Straight Connector 60">
            <a:extLst>
              <a:ext uri="{FF2B5EF4-FFF2-40B4-BE49-F238E27FC236}">
                <a16:creationId xmlns:a16="http://schemas.microsoft.com/office/drawing/2014/main" id="{50CB3E2F-3ADA-FFBA-23EE-A3F185CB57AD}"/>
              </a:ext>
              <a:ext uri="{C183D7F6-B498-43B3-948B-1728B52AA6E4}">
                <adec:decorative xmlns:adec="http://schemas.microsoft.com/office/drawing/2017/decorative" val="1"/>
              </a:ext>
            </a:extLst>
          </p:cNvPr>
          <p:cNvCxnSpPr>
            <a:cxnSpLocks/>
          </p:cNvCxnSpPr>
          <p:nvPr/>
        </p:nvCxnSpPr>
        <p:spPr>
          <a:xfrm flipH="1">
            <a:off x="6049634" y="2038377"/>
            <a:ext cx="767695"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FBD819-3EEA-72B6-AFA4-8723C3E20949}"/>
              </a:ext>
              <a:ext uri="{C183D7F6-B498-43B3-948B-1728B52AA6E4}">
                <adec:decorative xmlns:adec="http://schemas.microsoft.com/office/drawing/2017/decorative" val="1"/>
              </a:ext>
            </a:extLst>
          </p:cNvPr>
          <p:cNvCxnSpPr>
            <a:cxnSpLocks/>
          </p:cNvCxnSpPr>
          <p:nvPr/>
        </p:nvCxnSpPr>
        <p:spPr>
          <a:xfrm flipH="1">
            <a:off x="8583032" y="2038377"/>
            <a:ext cx="767695"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5CC5314E-6104-C451-F463-91B387152790}"/>
              </a:ext>
              <a:ext uri="{C183D7F6-B498-43B3-948B-1728B52AA6E4}">
                <adec:decorative xmlns:adec="http://schemas.microsoft.com/office/drawing/2017/decorative" val="1"/>
              </a:ext>
            </a:extLst>
          </p:cNvPr>
          <p:cNvGrpSpPr/>
          <p:nvPr/>
        </p:nvGrpSpPr>
        <p:grpSpPr>
          <a:xfrm>
            <a:off x="5015203" y="2446717"/>
            <a:ext cx="1521361" cy="637732"/>
            <a:chOff x="4982116" y="2459880"/>
            <a:chExt cx="1750325" cy="494163"/>
          </a:xfrm>
        </p:grpSpPr>
        <p:cxnSp>
          <p:nvCxnSpPr>
            <p:cNvPr id="81" name="Straight Connector 80">
              <a:extLst>
                <a:ext uri="{FF2B5EF4-FFF2-40B4-BE49-F238E27FC236}">
                  <a16:creationId xmlns:a16="http://schemas.microsoft.com/office/drawing/2014/main" id="{55C1FDE1-5087-616E-9901-14A721746B1B}"/>
                </a:ext>
                <a:ext uri="{C183D7F6-B498-43B3-948B-1728B52AA6E4}">
                  <adec:decorative xmlns:adec="http://schemas.microsoft.com/office/drawing/2017/decorative" val="1"/>
                </a:ext>
              </a:extLst>
            </p:cNvPr>
            <p:cNvCxnSpPr>
              <a:cxnSpLocks/>
              <a:stCxn id="62" idx="2"/>
            </p:cNvCxnSpPr>
            <p:nvPr/>
          </p:nvCxnSpPr>
          <p:spPr>
            <a:xfrm flipH="1">
              <a:off x="4982116" y="2459880"/>
              <a:ext cx="1453" cy="487485"/>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6871D80-C04E-01B7-FEC1-78F2CF82E021}"/>
                </a:ext>
                <a:ext uri="{C183D7F6-B498-43B3-948B-1728B52AA6E4}">
                  <adec:decorative xmlns:adec="http://schemas.microsoft.com/office/drawing/2017/decorative" val="1"/>
                </a:ext>
              </a:extLst>
            </p:cNvPr>
            <p:cNvCxnSpPr>
              <a:cxnSpLocks/>
            </p:cNvCxnSpPr>
            <p:nvPr/>
          </p:nvCxnSpPr>
          <p:spPr>
            <a:xfrm flipH="1" flipV="1">
              <a:off x="4991019" y="2948439"/>
              <a:ext cx="1741422" cy="5604"/>
            </a:xfrm>
            <a:prstGeom prst="line">
              <a:avLst/>
            </a:prstGeom>
            <a:ln w="12700">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AB0DA7F1-7831-BD34-6D97-A3935AA2D3F0}"/>
              </a:ext>
              <a:ext uri="{C183D7F6-B498-43B3-948B-1728B52AA6E4}">
                <adec:decorative xmlns:adec="http://schemas.microsoft.com/office/drawing/2017/decorative" val="1"/>
              </a:ext>
            </a:extLst>
          </p:cNvPr>
          <p:cNvGrpSpPr/>
          <p:nvPr/>
        </p:nvGrpSpPr>
        <p:grpSpPr>
          <a:xfrm>
            <a:off x="8578398" y="2446716"/>
            <a:ext cx="1229358" cy="637734"/>
            <a:chOff x="8862280" y="2600075"/>
            <a:chExt cx="1229358" cy="637734"/>
          </a:xfrm>
        </p:grpSpPr>
        <p:cxnSp>
          <p:nvCxnSpPr>
            <p:cNvPr id="92" name="Straight Connector 91">
              <a:extLst>
                <a:ext uri="{FF2B5EF4-FFF2-40B4-BE49-F238E27FC236}">
                  <a16:creationId xmlns:a16="http://schemas.microsoft.com/office/drawing/2014/main" id="{D936071A-855E-613C-F3B9-6BBCB98BE577}"/>
                </a:ext>
                <a:ext uri="{C183D7F6-B498-43B3-948B-1728B52AA6E4}">
                  <adec:decorative xmlns:adec="http://schemas.microsoft.com/office/drawing/2017/decorative" val="1"/>
                </a:ext>
              </a:extLst>
            </p:cNvPr>
            <p:cNvCxnSpPr>
              <a:cxnSpLocks/>
            </p:cNvCxnSpPr>
            <p:nvPr/>
          </p:nvCxnSpPr>
          <p:spPr>
            <a:xfrm>
              <a:off x="8862280" y="3237809"/>
              <a:ext cx="1226049"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3CE0AE9-12AB-F204-60F9-D54004C159C3}"/>
                </a:ext>
                <a:ext uri="{C183D7F6-B498-43B3-948B-1728B52AA6E4}">
                  <adec:decorative xmlns:adec="http://schemas.microsoft.com/office/drawing/2017/decorative" val="1"/>
                </a:ext>
              </a:extLst>
            </p:cNvPr>
            <p:cNvCxnSpPr>
              <a:cxnSpLocks/>
              <a:stCxn id="64" idx="2"/>
            </p:cNvCxnSpPr>
            <p:nvPr/>
          </p:nvCxnSpPr>
          <p:spPr>
            <a:xfrm>
              <a:off x="10091638" y="2600075"/>
              <a:ext cx="0" cy="637734"/>
            </a:xfrm>
            <a:prstGeom prst="line">
              <a:avLst/>
            </a:prstGeom>
            <a:ln w="12700">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sp>
        <p:nvSpPr>
          <p:cNvPr id="21" name="Title 5">
            <a:extLst>
              <a:ext uri="{FF2B5EF4-FFF2-40B4-BE49-F238E27FC236}">
                <a16:creationId xmlns:a16="http://schemas.microsoft.com/office/drawing/2014/main" id="{9BAD34A6-5401-018B-2AB1-E2981514BED1}"/>
              </a:ext>
            </a:extLst>
          </p:cNvPr>
          <p:cNvSpPr txBox="1">
            <a:spLocks/>
          </p:cNvSpPr>
          <p:nvPr/>
        </p:nvSpPr>
        <p:spPr>
          <a:xfrm>
            <a:off x="582617" y="4182163"/>
            <a:ext cx="318202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a:t>At scale</a:t>
            </a:r>
          </a:p>
        </p:txBody>
      </p:sp>
      <p:sp>
        <p:nvSpPr>
          <p:cNvPr id="22" name="Text Placeholder 6">
            <a:extLst>
              <a:ext uri="{FF2B5EF4-FFF2-40B4-BE49-F238E27FC236}">
                <a16:creationId xmlns:a16="http://schemas.microsoft.com/office/drawing/2014/main" id="{5077A280-EA70-F5E7-2D56-18B3F6E7BA4A}"/>
              </a:ext>
            </a:extLst>
          </p:cNvPr>
          <p:cNvSpPr txBox="1">
            <a:spLocks/>
          </p:cNvSpPr>
          <p:nvPr/>
        </p:nvSpPr>
        <p:spPr>
          <a:xfrm>
            <a:off x="582617" y="4734365"/>
            <a:ext cx="2621539" cy="1537849"/>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a:t>Holding many different conversations with models &amp; agents</a:t>
            </a:r>
          </a:p>
          <a:p>
            <a:pPr marL="0" indent="0">
              <a:spcBef>
                <a:spcPts val="0"/>
              </a:spcBef>
              <a:spcAft>
                <a:spcPts val="1200"/>
              </a:spcAft>
              <a:buNone/>
            </a:pPr>
            <a:r>
              <a:rPr lang="en-US" sz="1600"/>
              <a:t>Extracting information </a:t>
            </a:r>
            <a:br>
              <a:rPr lang="en-US" sz="1600"/>
            </a:br>
            <a:r>
              <a:rPr lang="en-US" sz="1600"/>
              <a:t>into useful results</a:t>
            </a:r>
          </a:p>
        </p:txBody>
      </p:sp>
      <p:grpSp>
        <p:nvGrpSpPr>
          <p:cNvPr id="29" name="Group 28" descr="Input-output diagram">
            <a:extLst>
              <a:ext uri="{FF2B5EF4-FFF2-40B4-BE49-F238E27FC236}">
                <a16:creationId xmlns:a16="http://schemas.microsoft.com/office/drawing/2014/main" id="{F2C4DA7A-C4E4-4419-64A6-A4A59DA57DA3}"/>
              </a:ext>
            </a:extLst>
          </p:cNvPr>
          <p:cNvGrpSpPr/>
          <p:nvPr/>
        </p:nvGrpSpPr>
        <p:grpSpPr>
          <a:xfrm>
            <a:off x="3781705" y="4185602"/>
            <a:ext cx="7541195" cy="2084116"/>
            <a:chOff x="4065587" y="4185602"/>
            <a:chExt cx="7541195" cy="2084116"/>
          </a:xfrm>
        </p:grpSpPr>
        <p:sp>
          <p:nvSpPr>
            <p:cNvPr id="126" name="Rounded Rectangle 125">
              <a:extLst>
                <a:ext uri="{FF2B5EF4-FFF2-40B4-BE49-F238E27FC236}">
                  <a16:creationId xmlns:a16="http://schemas.microsoft.com/office/drawing/2014/main" id="{80F6E88F-0153-6E75-AAE4-13F255970711}"/>
                </a:ext>
                <a:ext uri="{C183D7F6-B498-43B3-948B-1728B52AA6E4}">
                  <adec:decorative xmlns:adec="http://schemas.microsoft.com/office/drawing/2017/decorative" val="1"/>
                </a:ext>
              </a:extLst>
            </p:cNvPr>
            <p:cNvSpPr/>
            <p:nvPr/>
          </p:nvSpPr>
          <p:spPr bwMode="auto">
            <a:xfrm>
              <a:off x="4065587" y="4185602"/>
              <a:ext cx="7541195" cy="2084116"/>
            </a:xfrm>
            <a:prstGeom prst="roundRect">
              <a:avLst>
                <a:gd name="adj" fmla="val 3908"/>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cxnSp>
          <p:nvCxnSpPr>
            <p:cNvPr id="127" name="Straight Connector 126">
              <a:extLst>
                <a:ext uri="{FF2B5EF4-FFF2-40B4-BE49-F238E27FC236}">
                  <a16:creationId xmlns:a16="http://schemas.microsoft.com/office/drawing/2014/main" id="{53DA8F60-4143-CBD2-6B4D-FF985F24D185}"/>
                </a:ext>
                <a:ext uri="{C183D7F6-B498-43B3-948B-1728B52AA6E4}">
                  <adec:decorative xmlns:adec="http://schemas.microsoft.com/office/drawing/2017/decorative" val="1"/>
                </a:ext>
              </a:extLst>
            </p:cNvPr>
            <p:cNvCxnSpPr>
              <a:cxnSpLocks/>
              <a:stCxn id="135" idx="1"/>
              <a:endCxn id="171" idx="3"/>
            </p:cNvCxnSpPr>
            <p:nvPr/>
          </p:nvCxnSpPr>
          <p:spPr>
            <a:xfrm flipH="1">
              <a:off x="5656737" y="5214846"/>
              <a:ext cx="499078"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29" name="Rectangle: Rounded Corners 62">
              <a:extLst>
                <a:ext uri="{FF2B5EF4-FFF2-40B4-BE49-F238E27FC236}">
                  <a16:creationId xmlns:a16="http://schemas.microsoft.com/office/drawing/2014/main" id="{2027FC6C-FC48-D142-DECB-1C3036A749AF}"/>
                </a:ext>
                <a:ext uri="{C183D7F6-B498-43B3-948B-1728B52AA6E4}">
                  <adec:decorative xmlns:adec="http://schemas.microsoft.com/office/drawing/2017/decorative" val="1"/>
                </a:ext>
              </a:extLst>
            </p:cNvPr>
            <p:cNvSpPr/>
            <p:nvPr/>
          </p:nvSpPr>
          <p:spPr bwMode="auto">
            <a:xfrm>
              <a:off x="10030177" y="4369433"/>
              <a:ext cx="1370135" cy="1690825"/>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spcBef>
                  <a:spcPct val="0"/>
                </a:spcBef>
                <a:spcAft>
                  <a:spcPct val="0"/>
                </a:spcAft>
              </a:pPr>
              <a:r>
                <a:rPr lang="en-US" sz="2000">
                  <a:solidFill>
                    <a:schemeClr val="tx1"/>
                  </a:solidFill>
                </a:rPr>
                <a:t>output</a:t>
              </a:r>
            </a:p>
          </p:txBody>
        </p:sp>
        <p:sp>
          <p:nvSpPr>
            <p:cNvPr id="171" name="Rectangle: Rounded Corners 62">
              <a:extLst>
                <a:ext uri="{FF2B5EF4-FFF2-40B4-BE49-F238E27FC236}">
                  <a16:creationId xmlns:a16="http://schemas.microsoft.com/office/drawing/2014/main" id="{DAB2A5D0-CC83-37E9-3799-CEA92184FAC5}"/>
                </a:ext>
                <a:ext uri="{C183D7F6-B498-43B3-948B-1728B52AA6E4}">
                  <adec:decorative xmlns:adec="http://schemas.microsoft.com/office/drawing/2017/decorative" val="1"/>
                </a:ext>
              </a:extLst>
            </p:cNvPr>
            <p:cNvSpPr/>
            <p:nvPr/>
          </p:nvSpPr>
          <p:spPr bwMode="auto">
            <a:xfrm>
              <a:off x="4286602" y="4369433"/>
              <a:ext cx="1370135" cy="1690825"/>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spcBef>
                  <a:spcPct val="0"/>
                </a:spcBef>
                <a:spcAft>
                  <a:spcPct val="0"/>
                </a:spcAft>
              </a:pPr>
              <a:r>
                <a:rPr lang="en-US" sz="2000">
                  <a:solidFill>
                    <a:schemeClr val="tx1"/>
                  </a:solidFill>
                </a:rPr>
                <a:t>input</a:t>
              </a:r>
            </a:p>
          </p:txBody>
        </p:sp>
        <p:cxnSp>
          <p:nvCxnSpPr>
            <p:cNvPr id="172" name="Straight Connector 171">
              <a:extLst>
                <a:ext uri="{FF2B5EF4-FFF2-40B4-BE49-F238E27FC236}">
                  <a16:creationId xmlns:a16="http://schemas.microsoft.com/office/drawing/2014/main" id="{B867F76B-A0DE-A9ED-8FCF-6E45D93B5CA0}"/>
                </a:ext>
                <a:ext uri="{C183D7F6-B498-43B3-948B-1728B52AA6E4}">
                  <adec:decorative xmlns:adec="http://schemas.microsoft.com/office/drawing/2017/decorative" val="1"/>
                </a:ext>
              </a:extLst>
            </p:cNvPr>
            <p:cNvCxnSpPr>
              <a:cxnSpLocks/>
              <a:stCxn id="129" idx="1"/>
              <a:endCxn id="135" idx="3"/>
            </p:cNvCxnSpPr>
            <p:nvPr/>
          </p:nvCxnSpPr>
          <p:spPr>
            <a:xfrm flipH="1">
              <a:off x="9531099" y="5214846"/>
              <a:ext cx="499078"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35" name="Rectangle: Rounded Corners 62">
              <a:extLst>
                <a:ext uri="{FF2B5EF4-FFF2-40B4-BE49-F238E27FC236}">
                  <a16:creationId xmlns:a16="http://schemas.microsoft.com/office/drawing/2014/main" id="{EC85A3A9-C51F-FCA6-B5D8-9FE370262882}"/>
                </a:ext>
                <a:ext uri="{C183D7F6-B498-43B3-948B-1728B52AA6E4}">
                  <adec:decorative xmlns:adec="http://schemas.microsoft.com/office/drawing/2017/decorative" val="1"/>
                </a:ext>
              </a:extLst>
            </p:cNvPr>
            <p:cNvSpPr/>
            <p:nvPr/>
          </p:nvSpPr>
          <p:spPr bwMode="auto">
            <a:xfrm>
              <a:off x="6155815" y="4369433"/>
              <a:ext cx="3375284" cy="1690825"/>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spcBef>
                  <a:spcPct val="0"/>
                </a:spcBef>
                <a:spcAft>
                  <a:spcPct val="0"/>
                </a:spcAft>
              </a:pPr>
              <a:endParaRPr lang="en-US" sz="2000">
                <a:latin typeface="+mj-lt"/>
              </a:endParaRPr>
            </a:p>
          </p:txBody>
        </p:sp>
        <p:grpSp>
          <p:nvGrpSpPr>
            <p:cNvPr id="170" name="Group 169">
              <a:extLst>
                <a:ext uri="{FF2B5EF4-FFF2-40B4-BE49-F238E27FC236}">
                  <a16:creationId xmlns:a16="http://schemas.microsoft.com/office/drawing/2014/main" id="{BBE19292-6118-8B91-AED8-710BC992534D}"/>
                </a:ext>
                <a:ext uri="{C183D7F6-B498-43B3-948B-1728B52AA6E4}">
                  <adec:decorative xmlns:adec="http://schemas.microsoft.com/office/drawing/2017/decorative" val="1"/>
                </a:ext>
              </a:extLst>
            </p:cNvPr>
            <p:cNvGrpSpPr/>
            <p:nvPr/>
          </p:nvGrpSpPr>
          <p:grpSpPr>
            <a:xfrm>
              <a:off x="6387151" y="4529080"/>
              <a:ext cx="2925753" cy="1378872"/>
              <a:chOff x="4043234" y="5057572"/>
              <a:chExt cx="3586816" cy="1690425"/>
            </a:xfrm>
          </p:grpSpPr>
          <p:sp>
            <p:nvSpPr>
              <p:cNvPr id="149" name="Speech Bubble: Oval 25">
                <a:extLst>
                  <a:ext uri="{FF2B5EF4-FFF2-40B4-BE49-F238E27FC236}">
                    <a16:creationId xmlns:a16="http://schemas.microsoft.com/office/drawing/2014/main" id="{57C7902C-1B28-352C-EBA7-D3B0A48DAD9F}"/>
                  </a:ext>
                </a:extLst>
              </p:cNvPr>
              <p:cNvSpPr/>
              <p:nvPr/>
            </p:nvSpPr>
            <p:spPr bwMode="auto">
              <a:xfrm>
                <a:off x="4702209" y="5891201"/>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0" name="Speech Bubble: Oval 26">
                <a:extLst>
                  <a:ext uri="{FF2B5EF4-FFF2-40B4-BE49-F238E27FC236}">
                    <a16:creationId xmlns:a16="http://schemas.microsoft.com/office/drawing/2014/main" id="{6FAB7C0C-693F-FEE7-4B4C-3D261C7C06B9}"/>
                  </a:ext>
                </a:extLst>
              </p:cNvPr>
              <p:cNvSpPr/>
              <p:nvPr/>
            </p:nvSpPr>
            <p:spPr bwMode="auto">
              <a:xfrm rot="21257510">
                <a:off x="4868444" y="5294647"/>
                <a:ext cx="386714" cy="256533"/>
              </a:xfrm>
              <a:prstGeom prst="wedgeEllipseCallout">
                <a:avLst>
                  <a:gd name="adj1" fmla="val 59864"/>
                  <a:gd name="adj2" fmla="val 89071"/>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1" name="TextBox 150">
                <a:extLst>
                  <a:ext uri="{FF2B5EF4-FFF2-40B4-BE49-F238E27FC236}">
                    <a16:creationId xmlns:a16="http://schemas.microsoft.com/office/drawing/2014/main" id="{79AD7ACA-A987-C2E2-B539-69A6AD62EC5D}"/>
                  </a:ext>
                </a:extLst>
              </p:cNvPr>
              <p:cNvSpPr txBox="1"/>
              <p:nvPr/>
            </p:nvSpPr>
            <p:spPr>
              <a:xfrm>
                <a:off x="4342847" y="6140915"/>
                <a:ext cx="329774" cy="395729"/>
              </a:xfrm>
              <a:prstGeom prst="rect">
                <a:avLst/>
              </a:prstGeom>
              <a:noFill/>
            </p:spPr>
            <p:txBody>
              <a:bodyPr wrap="none" lIns="0" tIns="0" rIns="0" bIns="0" rtlCol="0">
                <a:spAutoFit/>
              </a:bodyPr>
              <a:lstStyle/>
              <a:p>
                <a:pPr algn="l"/>
                <a:r>
                  <a:rPr lang="en-US" sz="1600"/>
                  <a:t>🤵</a:t>
                </a:r>
              </a:p>
            </p:txBody>
          </p:sp>
          <p:sp>
            <p:nvSpPr>
              <p:cNvPr id="152" name="Speech Bubble: Oval 30">
                <a:extLst>
                  <a:ext uri="{FF2B5EF4-FFF2-40B4-BE49-F238E27FC236}">
                    <a16:creationId xmlns:a16="http://schemas.microsoft.com/office/drawing/2014/main" id="{1DDB855E-B0B7-69DE-F271-00758D5183EB}"/>
                  </a:ext>
                </a:extLst>
              </p:cNvPr>
              <p:cNvSpPr/>
              <p:nvPr/>
            </p:nvSpPr>
            <p:spPr bwMode="auto">
              <a:xfrm rot="21257510">
                <a:off x="5886561" y="5740414"/>
                <a:ext cx="386714" cy="256533"/>
              </a:xfrm>
              <a:prstGeom prst="wedgeEllipseCallout">
                <a:avLst>
                  <a:gd name="adj1" fmla="val 59864"/>
                  <a:gd name="adj2" fmla="val 89071"/>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3" name="TextBox 152">
                <a:extLst>
                  <a:ext uri="{FF2B5EF4-FFF2-40B4-BE49-F238E27FC236}">
                    <a16:creationId xmlns:a16="http://schemas.microsoft.com/office/drawing/2014/main" id="{CD4DF36C-F068-4672-1177-87232749EAE4}"/>
                  </a:ext>
                </a:extLst>
              </p:cNvPr>
              <p:cNvSpPr txBox="1"/>
              <p:nvPr/>
            </p:nvSpPr>
            <p:spPr>
              <a:xfrm>
                <a:off x="5266957" y="5549914"/>
                <a:ext cx="352661" cy="395729"/>
              </a:xfrm>
              <a:prstGeom prst="rect">
                <a:avLst/>
              </a:prstGeom>
              <a:noFill/>
            </p:spPr>
            <p:txBody>
              <a:bodyPr wrap="square" lIns="0" tIns="0" rIns="0" bIns="0" rtlCol="0">
                <a:spAutoFit/>
              </a:bodyPr>
              <a:lstStyle/>
              <a:p>
                <a:pPr algn="l"/>
                <a:r>
                  <a:rPr lang="en-US" sz="1600"/>
                  <a:t>🤵</a:t>
                </a:r>
              </a:p>
            </p:txBody>
          </p:sp>
          <p:sp>
            <p:nvSpPr>
              <p:cNvPr id="154" name="TextBox 153">
                <a:extLst>
                  <a:ext uri="{FF2B5EF4-FFF2-40B4-BE49-F238E27FC236}">
                    <a16:creationId xmlns:a16="http://schemas.microsoft.com/office/drawing/2014/main" id="{F1654FC7-FFAA-F756-2A07-A2D6699EC8FC}"/>
                  </a:ext>
                </a:extLst>
              </p:cNvPr>
              <p:cNvSpPr txBox="1"/>
              <p:nvPr/>
            </p:nvSpPr>
            <p:spPr>
              <a:xfrm>
                <a:off x="6747411" y="5414040"/>
                <a:ext cx="352661" cy="395729"/>
              </a:xfrm>
              <a:prstGeom prst="rect">
                <a:avLst/>
              </a:prstGeom>
              <a:noFill/>
            </p:spPr>
            <p:txBody>
              <a:bodyPr wrap="square" lIns="0" tIns="0" rIns="0" bIns="0" rtlCol="0">
                <a:spAutoFit/>
              </a:bodyPr>
              <a:lstStyle/>
              <a:p>
                <a:pPr algn="l"/>
                <a:r>
                  <a:rPr lang="en-US" sz="1600"/>
                  <a:t>🤵</a:t>
                </a:r>
              </a:p>
            </p:txBody>
          </p:sp>
          <p:sp>
            <p:nvSpPr>
              <p:cNvPr id="155" name="TextBox 154">
                <a:extLst>
                  <a:ext uri="{FF2B5EF4-FFF2-40B4-BE49-F238E27FC236}">
                    <a16:creationId xmlns:a16="http://schemas.microsoft.com/office/drawing/2014/main" id="{FC6CE930-D926-51B9-0B3D-E3DE36F3F767}"/>
                  </a:ext>
                </a:extLst>
              </p:cNvPr>
              <p:cNvSpPr txBox="1"/>
              <p:nvPr/>
            </p:nvSpPr>
            <p:spPr>
              <a:xfrm>
                <a:off x="6251026" y="6121704"/>
                <a:ext cx="352661" cy="395729"/>
              </a:xfrm>
              <a:prstGeom prst="rect">
                <a:avLst/>
              </a:prstGeom>
              <a:noFill/>
            </p:spPr>
            <p:txBody>
              <a:bodyPr wrap="square" lIns="0" tIns="0" rIns="0" bIns="0" rtlCol="0">
                <a:spAutoFit/>
              </a:bodyPr>
              <a:lstStyle/>
              <a:p>
                <a:pPr algn="l"/>
                <a:r>
                  <a:rPr lang="en-US" sz="1600"/>
                  <a:t>🤵</a:t>
                </a:r>
              </a:p>
            </p:txBody>
          </p:sp>
          <p:sp>
            <p:nvSpPr>
              <p:cNvPr id="156" name="Speech Bubble: Oval 34">
                <a:extLst>
                  <a:ext uri="{FF2B5EF4-FFF2-40B4-BE49-F238E27FC236}">
                    <a16:creationId xmlns:a16="http://schemas.microsoft.com/office/drawing/2014/main" id="{0738056F-CDAD-C323-4DB2-1C5D97EE7A70}"/>
                  </a:ext>
                </a:extLst>
              </p:cNvPr>
              <p:cNvSpPr/>
              <p:nvPr/>
            </p:nvSpPr>
            <p:spPr bwMode="auto">
              <a:xfrm rot="21257510">
                <a:off x="6297537" y="5285228"/>
                <a:ext cx="386714" cy="256533"/>
              </a:xfrm>
              <a:prstGeom prst="wedgeEllipseCallout">
                <a:avLst>
                  <a:gd name="adj1" fmla="val 59864"/>
                  <a:gd name="adj2" fmla="val 89071"/>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7" name="Speech Bubble: Oval 35">
                <a:extLst>
                  <a:ext uri="{FF2B5EF4-FFF2-40B4-BE49-F238E27FC236}">
                    <a16:creationId xmlns:a16="http://schemas.microsoft.com/office/drawing/2014/main" id="{8918BA74-AC89-7A01-6FA6-7F659DB0A7E5}"/>
                  </a:ext>
                </a:extLst>
              </p:cNvPr>
              <p:cNvSpPr/>
              <p:nvPr/>
            </p:nvSpPr>
            <p:spPr bwMode="auto">
              <a:xfrm>
                <a:off x="6540218" y="5827977"/>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8" name="Speech Bubble: Oval 36">
                <a:extLst>
                  <a:ext uri="{FF2B5EF4-FFF2-40B4-BE49-F238E27FC236}">
                    <a16:creationId xmlns:a16="http://schemas.microsoft.com/office/drawing/2014/main" id="{FCFD3D31-267B-0B60-1923-62410A2EA449}"/>
                  </a:ext>
                </a:extLst>
              </p:cNvPr>
              <p:cNvSpPr/>
              <p:nvPr/>
            </p:nvSpPr>
            <p:spPr bwMode="auto">
              <a:xfrm>
                <a:off x="5519322" y="6036247"/>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9" name="Speech Bubble: Oval 37">
                <a:extLst>
                  <a:ext uri="{FF2B5EF4-FFF2-40B4-BE49-F238E27FC236}">
                    <a16:creationId xmlns:a16="http://schemas.microsoft.com/office/drawing/2014/main" id="{963B906C-6A42-500B-906B-4227146540AA}"/>
                  </a:ext>
                </a:extLst>
              </p:cNvPr>
              <p:cNvSpPr/>
              <p:nvPr/>
            </p:nvSpPr>
            <p:spPr bwMode="auto">
              <a:xfrm rot="2558559">
                <a:off x="6750015" y="6265576"/>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0" name="Speech Bubble: Oval 38">
                <a:extLst>
                  <a:ext uri="{FF2B5EF4-FFF2-40B4-BE49-F238E27FC236}">
                    <a16:creationId xmlns:a16="http://schemas.microsoft.com/office/drawing/2014/main" id="{352AA59A-885B-C32E-1D04-58F2BEFC80EA}"/>
                  </a:ext>
                </a:extLst>
              </p:cNvPr>
              <p:cNvSpPr/>
              <p:nvPr/>
            </p:nvSpPr>
            <p:spPr bwMode="auto">
              <a:xfrm rot="20723762">
                <a:off x="5729294" y="5264675"/>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1" name="TextBox 160">
                <a:extLst>
                  <a:ext uri="{FF2B5EF4-FFF2-40B4-BE49-F238E27FC236}">
                    <a16:creationId xmlns:a16="http://schemas.microsoft.com/office/drawing/2014/main" id="{7CF6E28E-6F43-25A9-BF88-E09546B7CFDD}"/>
                  </a:ext>
                </a:extLst>
              </p:cNvPr>
              <p:cNvSpPr txBox="1"/>
              <p:nvPr/>
            </p:nvSpPr>
            <p:spPr>
              <a:xfrm>
                <a:off x="5252420" y="6352268"/>
                <a:ext cx="352661" cy="395729"/>
              </a:xfrm>
              <a:prstGeom prst="rect">
                <a:avLst/>
              </a:prstGeom>
              <a:noFill/>
            </p:spPr>
            <p:txBody>
              <a:bodyPr wrap="square" lIns="0" tIns="0" rIns="0" bIns="0" rtlCol="0">
                <a:spAutoFit/>
              </a:bodyPr>
              <a:lstStyle/>
              <a:p>
                <a:pPr algn="l"/>
                <a:r>
                  <a:rPr lang="en-US" sz="1600"/>
                  <a:t>🤵</a:t>
                </a:r>
              </a:p>
            </p:txBody>
          </p:sp>
          <p:sp>
            <p:nvSpPr>
              <p:cNvPr id="162" name="Speech Bubble: Oval 40">
                <a:extLst>
                  <a:ext uri="{FF2B5EF4-FFF2-40B4-BE49-F238E27FC236}">
                    <a16:creationId xmlns:a16="http://schemas.microsoft.com/office/drawing/2014/main" id="{A94B4807-0742-BF9A-840D-197CAD73CDC9}"/>
                  </a:ext>
                </a:extLst>
              </p:cNvPr>
              <p:cNvSpPr/>
              <p:nvPr/>
            </p:nvSpPr>
            <p:spPr bwMode="auto">
              <a:xfrm>
                <a:off x="7158387" y="5383525"/>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3" name="Speech Bubble: Oval 41">
                <a:extLst>
                  <a:ext uri="{FF2B5EF4-FFF2-40B4-BE49-F238E27FC236}">
                    <a16:creationId xmlns:a16="http://schemas.microsoft.com/office/drawing/2014/main" id="{AF0C3423-D04F-7EAA-14AA-E806E84378FD}"/>
                  </a:ext>
                </a:extLst>
              </p:cNvPr>
              <p:cNvSpPr/>
              <p:nvPr/>
            </p:nvSpPr>
            <p:spPr bwMode="auto">
              <a:xfrm rot="1270868">
                <a:off x="5857681" y="6473168"/>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4" name="Speech Bubble: Oval 42">
                <a:extLst>
                  <a:ext uri="{FF2B5EF4-FFF2-40B4-BE49-F238E27FC236}">
                    <a16:creationId xmlns:a16="http://schemas.microsoft.com/office/drawing/2014/main" id="{2167BBDA-0547-0152-82F5-79B53E5710FE}"/>
                  </a:ext>
                </a:extLst>
              </p:cNvPr>
              <p:cNvSpPr/>
              <p:nvPr/>
            </p:nvSpPr>
            <p:spPr bwMode="auto">
              <a:xfrm>
                <a:off x="4043234" y="5812894"/>
                <a:ext cx="354776" cy="237700"/>
              </a:xfrm>
              <a:prstGeom prst="wedgeEllipseCallout">
                <a:avLst>
                  <a:gd name="adj1" fmla="val 34629"/>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5" name="TextBox 164">
                <a:extLst>
                  <a:ext uri="{FF2B5EF4-FFF2-40B4-BE49-F238E27FC236}">
                    <a16:creationId xmlns:a16="http://schemas.microsoft.com/office/drawing/2014/main" id="{F9845D72-9C2D-B2C8-6977-7268338EC1C5}"/>
                  </a:ext>
                </a:extLst>
              </p:cNvPr>
              <p:cNvSpPr txBox="1"/>
              <p:nvPr/>
            </p:nvSpPr>
            <p:spPr>
              <a:xfrm>
                <a:off x="4097442" y="5353760"/>
                <a:ext cx="529978" cy="494663"/>
              </a:xfrm>
              <a:prstGeom prst="rect">
                <a:avLst/>
              </a:prstGeom>
              <a:noFill/>
            </p:spPr>
            <p:txBody>
              <a:bodyPr wrap="square">
                <a:spAutoFit/>
              </a:bodyPr>
              <a:lstStyle/>
              <a:p>
                <a:r>
                  <a:rPr lang="en-US" sz="1400"/>
                  <a:t>📈 </a:t>
                </a:r>
              </a:p>
            </p:txBody>
          </p:sp>
          <p:sp>
            <p:nvSpPr>
              <p:cNvPr id="166" name="TextBox 165">
                <a:extLst>
                  <a:ext uri="{FF2B5EF4-FFF2-40B4-BE49-F238E27FC236}">
                    <a16:creationId xmlns:a16="http://schemas.microsoft.com/office/drawing/2014/main" id="{99F87813-AEE3-5F49-9A6C-2C8B014FF50F}"/>
                  </a:ext>
                </a:extLst>
              </p:cNvPr>
              <p:cNvSpPr txBox="1"/>
              <p:nvPr/>
            </p:nvSpPr>
            <p:spPr>
              <a:xfrm>
                <a:off x="6177370" y="5524424"/>
                <a:ext cx="529978" cy="494663"/>
              </a:xfrm>
              <a:prstGeom prst="rect">
                <a:avLst/>
              </a:prstGeom>
              <a:noFill/>
            </p:spPr>
            <p:txBody>
              <a:bodyPr wrap="square">
                <a:spAutoFit/>
              </a:bodyPr>
              <a:lstStyle/>
              <a:p>
                <a:r>
                  <a:rPr lang="en-US" sz="1400"/>
                  <a:t>📈 </a:t>
                </a:r>
              </a:p>
            </p:txBody>
          </p:sp>
          <p:sp>
            <p:nvSpPr>
              <p:cNvPr id="167" name="TextBox 166">
                <a:extLst>
                  <a:ext uri="{FF2B5EF4-FFF2-40B4-BE49-F238E27FC236}">
                    <a16:creationId xmlns:a16="http://schemas.microsoft.com/office/drawing/2014/main" id="{5F242897-6801-F630-DF7E-58F01FE17D07}"/>
                  </a:ext>
                </a:extLst>
              </p:cNvPr>
              <p:cNvSpPr txBox="1"/>
              <p:nvPr/>
            </p:nvSpPr>
            <p:spPr>
              <a:xfrm>
                <a:off x="5021812" y="5925469"/>
                <a:ext cx="529978" cy="494663"/>
              </a:xfrm>
              <a:prstGeom prst="rect">
                <a:avLst/>
              </a:prstGeom>
              <a:noFill/>
            </p:spPr>
            <p:txBody>
              <a:bodyPr wrap="square">
                <a:spAutoFit/>
              </a:bodyPr>
              <a:lstStyle/>
              <a:p>
                <a:r>
                  <a:rPr lang="en-US" sz="1400"/>
                  <a:t>📈 </a:t>
                </a:r>
              </a:p>
            </p:txBody>
          </p:sp>
          <p:sp>
            <p:nvSpPr>
              <p:cNvPr id="168" name="TextBox 167">
                <a:extLst>
                  <a:ext uri="{FF2B5EF4-FFF2-40B4-BE49-F238E27FC236}">
                    <a16:creationId xmlns:a16="http://schemas.microsoft.com/office/drawing/2014/main" id="{2D5A085E-C167-7B1F-5AC3-E9507CD46B4E}"/>
                  </a:ext>
                </a:extLst>
              </p:cNvPr>
              <p:cNvSpPr txBox="1"/>
              <p:nvPr/>
            </p:nvSpPr>
            <p:spPr>
              <a:xfrm>
                <a:off x="7100072" y="5758121"/>
                <a:ext cx="529978" cy="494663"/>
              </a:xfrm>
              <a:prstGeom prst="rect">
                <a:avLst/>
              </a:prstGeom>
              <a:noFill/>
            </p:spPr>
            <p:txBody>
              <a:bodyPr wrap="square">
                <a:spAutoFit/>
              </a:bodyPr>
              <a:lstStyle/>
              <a:p>
                <a:r>
                  <a:rPr lang="en-US" sz="1400"/>
                  <a:t>📈 </a:t>
                </a:r>
              </a:p>
            </p:txBody>
          </p:sp>
          <p:sp>
            <p:nvSpPr>
              <p:cNvPr id="169" name="TextBox 168">
                <a:extLst>
                  <a:ext uri="{FF2B5EF4-FFF2-40B4-BE49-F238E27FC236}">
                    <a16:creationId xmlns:a16="http://schemas.microsoft.com/office/drawing/2014/main" id="{D4E79006-3426-516C-8FD2-932FDC34A8B0}"/>
                  </a:ext>
                </a:extLst>
              </p:cNvPr>
              <p:cNvSpPr txBox="1"/>
              <p:nvPr/>
            </p:nvSpPr>
            <p:spPr>
              <a:xfrm>
                <a:off x="5221020" y="5057572"/>
                <a:ext cx="529978" cy="494663"/>
              </a:xfrm>
              <a:prstGeom prst="rect">
                <a:avLst/>
              </a:prstGeom>
              <a:noFill/>
            </p:spPr>
            <p:txBody>
              <a:bodyPr wrap="square">
                <a:spAutoFit/>
              </a:bodyPr>
              <a:lstStyle/>
              <a:p>
                <a:r>
                  <a:rPr lang="en-US" sz="1400"/>
                  <a:t>📈 </a:t>
                </a:r>
              </a:p>
            </p:txBody>
          </p:sp>
        </p:grpSp>
      </p:grpSp>
      <p:cxnSp>
        <p:nvCxnSpPr>
          <p:cNvPr id="4" name="Straight Connector 3">
            <a:extLst>
              <a:ext uri="{FF2B5EF4-FFF2-40B4-BE49-F238E27FC236}">
                <a16:creationId xmlns:a16="http://schemas.microsoft.com/office/drawing/2014/main" id="{D4518088-7E76-4D9E-3022-C148022C7399}"/>
              </a:ext>
              <a:ext uri="{C183D7F6-B498-43B3-948B-1728B52AA6E4}">
                <adec:decorative xmlns:adec="http://schemas.microsoft.com/office/drawing/2017/decorative" val="1"/>
              </a:ext>
            </a:extLst>
          </p:cNvPr>
          <p:cNvCxnSpPr>
            <a:cxnSpLocks/>
          </p:cNvCxnSpPr>
          <p:nvPr/>
        </p:nvCxnSpPr>
        <p:spPr>
          <a:xfrm>
            <a:off x="11442492" y="2748082"/>
            <a:ext cx="674128"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6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500"/>
                                        <p:tgtEl>
                                          <p:spTgt spid="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500"/>
                                        <p:tgtEl>
                                          <p:spTgt spid="89"/>
                                        </p:tgtEl>
                                      </p:cBhvr>
                                    </p:animEffect>
                                  </p:childTnLst>
                                </p:cTn>
                              </p:par>
                              <p:par>
                                <p:cTn id="38" presetID="10" presetClass="entr" presetSubtype="0"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par>
                                <p:cTn id="53" presetID="10" presetClass="entr" presetSubtype="0" fill="hold" nodeType="withEffect">
                                  <p:stCondLst>
                                    <p:cond delay="0"/>
                                  </p:stCondLst>
                                  <p:childTnLst>
                                    <p:set>
                                      <p:cBhvr>
                                        <p:cTn id="54" dur="1" fill="hold">
                                          <p:stCondLst>
                                            <p:cond delay="0"/>
                                          </p:stCondLst>
                                        </p:cTn>
                                        <p:tgtEl>
                                          <p:spTgt spid="145"/>
                                        </p:tgtEl>
                                        <p:attrNameLst>
                                          <p:attrName>style.visibility</p:attrName>
                                        </p:attrNameLst>
                                      </p:cBhvr>
                                      <p:to>
                                        <p:strVal val="visible"/>
                                      </p:to>
                                    </p:set>
                                    <p:animEffect transition="in" filter="fade">
                                      <p:cBhvr>
                                        <p:cTn id="55" dur="500"/>
                                        <p:tgtEl>
                                          <p:spTgt spid="145"/>
                                        </p:tgtEl>
                                      </p:cBhvr>
                                    </p:animEffect>
                                  </p:childTnLst>
                                </p:cTn>
                              </p:par>
                              <p:par>
                                <p:cTn id="56" presetID="10" presetClass="entr" presetSubtype="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70" grpId="0"/>
      <p:bldP spid="63" grpId="0" animBg="1"/>
      <p:bldP spid="89" grpId="0" animBg="1"/>
      <p:bldP spid="72" grpId="0"/>
      <p:bldP spid="64" grpId="0" animBg="1"/>
      <p:bldP spid="12" grpId="0"/>
      <p:bldP spid="68" grpId="0"/>
      <p:bldP spid="100" grpId="0"/>
      <p:bldP spid="71" grpId="0"/>
      <p:bldP spid="5" grpId="0"/>
      <p:bldP spid="13"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8AE5D-235C-CB34-4B9A-AB2C04382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0F694-E694-1E28-C826-CC9E105AEF4B}"/>
              </a:ext>
            </a:extLst>
          </p:cNvPr>
          <p:cNvSpPr>
            <a:spLocks noGrp="1"/>
          </p:cNvSpPr>
          <p:nvPr>
            <p:ph type="title"/>
          </p:nvPr>
        </p:nvSpPr>
        <p:spPr/>
        <p:txBody>
          <a:bodyPr/>
          <a:lstStyle/>
          <a:p>
            <a:pPr algn="ctr"/>
            <a:r>
              <a:rPr lang="en-US"/>
              <a:t>The way we write code is changing</a:t>
            </a:r>
          </a:p>
        </p:txBody>
      </p:sp>
      <p:sp>
        <p:nvSpPr>
          <p:cNvPr id="11" name="Rectangle: Rounded Corners 8">
            <a:extLst>
              <a:ext uri="{FF2B5EF4-FFF2-40B4-BE49-F238E27FC236}">
                <a16:creationId xmlns:a16="http://schemas.microsoft.com/office/drawing/2014/main" id="{0FB0407F-73DF-4533-172E-C1BC2CA94EA2}"/>
              </a:ext>
              <a:ext uri="{C183D7F6-B498-43B3-948B-1728B52AA6E4}">
                <adec:decorative xmlns:adec="http://schemas.microsoft.com/office/drawing/2017/decorative" val="1"/>
              </a:ext>
            </a:extLst>
          </p:cNvPr>
          <p:cNvSpPr>
            <a:spLocks/>
          </p:cNvSpPr>
          <p:nvPr/>
        </p:nvSpPr>
        <p:spPr bwMode="auto">
          <a:xfrm>
            <a:off x="1024317" y="2209834"/>
            <a:ext cx="4929867" cy="3630615"/>
          </a:xfrm>
          <a:prstGeom prst="roundRect">
            <a:avLst>
              <a:gd name="adj" fmla="val 8482"/>
            </a:avLst>
          </a:prstGeom>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C8BA33C-FD3E-F594-A77B-C816A38859EB}"/>
              </a:ext>
              <a:ext uri="{C183D7F6-B498-43B3-948B-1728B52AA6E4}">
                <adec:decorative xmlns:adec="http://schemas.microsoft.com/office/drawing/2017/decorative" val="0"/>
              </a:ext>
            </a:extLst>
          </p:cNvPr>
          <p:cNvSpPr txBox="1">
            <a:spLocks/>
          </p:cNvSpPr>
          <p:nvPr/>
        </p:nvSpPr>
        <p:spPr>
          <a:xfrm>
            <a:off x="2877127" y="1966624"/>
            <a:ext cx="1224249" cy="501043"/>
          </a:xfrm>
          <a:prstGeom prst="roundRect">
            <a:avLst>
              <a:gd name="adj" fmla="val 35259"/>
            </a:avLst>
          </a:prstGeom>
          <a:gradFill flip="none" rotWithShape="1">
            <a:gsLst>
              <a:gs pos="5000">
                <a:srgbClr val="F65567"/>
              </a:gs>
              <a:gs pos="95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noAutofit/>
          </a:bodyPr>
          <a:lstStyle>
            <a:defPPr>
              <a:defRPr lang="en-US"/>
            </a:defPPr>
            <a:lvl1pPr algn="ctr" defTabSz="932486" fontAlgn="base">
              <a:spcBef>
                <a:spcPts val="600"/>
              </a:spcBef>
              <a:spcAft>
                <a:spcPct val="0"/>
              </a:spcAft>
              <a:tabLst>
                <a:tab pos="1487158" algn="l"/>
              </a:tabLst>
              <a:defRPr sz="2000" b="1">
                <a:gradFill>
                  <a:gsLst>
                    <a:gs pos="70629">
                      <a:srgbClr val="FFFFFF"/>
                    </a:gs>
                    <a:gs pos="48951">
                      <a:srgbClr val="FFFFFF"/>
                    </a:gs>
                  </a:gsLst>
                  <a:path path="circle">
                    <a:fillToRect l="100000" t="100000"/>
                  </a:path>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From</a:t>
            </a:r>
          </a:p>
        </p:txBody>
      </p:sp>
      <p:sp>
        <p:nvSpPr>
          <p:cNvPr id="5" name="Content Placeholder 2">
            <a:extLst>
              <a:ext uri="{FF2B5EF4-FFF2-40B4-BE49-F238E27FC236}">
                <a16:creationId xmlns:a16="http://schemas.microsoft.com/office/drawing/2014/main" id="{3E0AD19B-788A-F4D0-A4D8-481A8C099A70}"/>
              </a:ext>
            </a:extLst>
          </p:cNvPr>
          <p:cNvSpPr>
            <a:spLocks noGrp="1"/>
          </p:cNvSpPr>
          <p:nvPr>
            <p:ph sz="quarter" idx="12"/>
          </p:nvPr>
        </p:nvSpPr>
        <p:spPr>
          <a:xfrm>
            <a:off x="1943435" y="2612268"/>
            <a:ext cx="3091630" cy="2839624"/>
          </a:xfrm>
        </p:spPr>
        <p:txBody>
          <a:bodyPr>
            <a:normAutofit lnSpcReduction="10000"/>
          </a:bodyPr>
          <a:lstStyle/>
          <a:p>
            <a:pPr marL="0" indent="0" algn="ctr">
              <a:lnSpc>
                <a:spcPct val="200000"/>
              </a:lnSpc>
              <a:spcBef>
                <a:spcPts val="0"/>
              </a:spcBef>
              <a:buNone/>
            </a:pPr>
            <a:r>
              <a:rPr lang="en-US" sz="2400"/>
              <a:t>Deterministic</a:t>
            </a:r>
          </a:p>
          <a:p>
            <a:pPr marL="0" indent="0" algn="ctr">
              <a:lnSpc>
                <a:spcPct val="200000"/>
              </a:lnSpc>
              <a:spcBef>
                <a:spcPts val="0"/>
              </a:spcBef>
              <a:buNone/>
            </a:pPr>
            <a:r>
              <a:rPr lang="en-US" sz="2400"/>
              <a:t>Writing Code</a:t>
            </a:r>
          </a:p>
          <a:p>
            <a:pPr marL="0" indent="0" algn="ctr">
              <a:lnSpc>
                <a:spcPct val="200000"/>
              </a:lnSpc>
              <a:spcBef>
                <a:spcPts val="0"/>
              </a:spcBef>
              <a:buNone/>
            </a:pPr>
            <a:r>
              <a:rPr lang="en-US" sz="2400"/>
              <a:t>Building Features</a:t>
            </a:r>
          </a:p>
          <a:p>
            <a:pPr marL="0" indent="0" algn="ctr">
              <a:lnSpc>
                <a:spcPct val="200000"/>
              </a:lnSpc>
              <a:spcBef>
                <a:spcPts val="0"/>
              </a:spcBef>
              <a:buNone/>
            </a:pPr>
            <a:r>
              <a:rPr lang="en-US" sz="2400"/>
              <a:t>Testing</a:t>
            </a:r>
          </a:p>
        </p:txBody>
      </p:sp>
      <p:sp>
        <p:nvSpPr>
          <p:cNvPr id="10" name="Rectangle: Rounded Corners 8">
            <a:extLst>
              <a:ext uri="{FF2B5EF4-FFF2-40B4-BE49-F238E27FC236}">
                <a16:creationId xmlns:a16="http://schemas.microsoft.com/office/drawing/2014/main" id="{BD73F513-6B1A-AA66-D115-F699451A991D}"/>
              </a:ext>
              <a:ext uri="{C183D7F6-B498-43B3-948B-1728B52AA6E4}">
                <adec:decorative xmlns:adec="http://schemas.microsoft.com/office/drawing/2017/decorative" val="1"/>
              </a:ext>
            </a:extLst>
          </p:cNvPr>
          <p:cNvSpPr>
            <a:spLocks/>
          </p:cNvSpPr>
          <p:nvPr/>
        </p:nvSpPr>
        <p:spPr bwMode="auto">
          <a:xfrm>
            <a:off x="6258733" y="2209834"/>
            <a:ext cx="4929867" cy="3630615"/>
          </a:xfrm>
          <a:prstGeom prst="roundRect">
            <a:avLst>
              <a:gd name="adj" fmla="val 7983"/>
            </a:avLst>
          </a:prstGeom>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3DB073D-EAE3-462B-E911-1BA26432F7B2}"/>
              </a:ext>
              <a:ext uri="{C183D7F6-B498-43B3-948B-1728B52AA6E4}">
                <adec:decorative xmlns:adec="http://schemas.microsoft.com/office/drawing/2017/decorative" val="0"/>
              </a:ext>
            </a:extLst>
          </p:cNvPr>
          <p:cNvSpPr txBox="1">
            <a:spLocks/>
          </p:cNvSpPr>
          <p:nvPr/>
        </p:nvSpPr>
        <p:spPr>
          <a:xfrm>
            <a:off x="8112737" y="1966624"/>
            <a:ext cx="1221858" cy="501043"/>
          </a:xfrm>
          <a:prstGeom prst="roundRect">
            <a:avLst>
              <a:gd name="adj" fmla="val 35259"/>
            </a:avLst>
          </a:prstGeom>
          <a:gradFill flip="none" rotWithShape="1">
            <a:gsLst>
              <a:gs pos="5000">
                <a:srgbClr val="0A6BBA"/>
              </a:gs>
              <a:gs pos="95000">
                <a:srgbClr val="31858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noAutofit/>
          </a:bodyPr>
          <a:lstStyle>
            <a:defPPr>
              <a:defRPr lang="en-US"/>
            </a:defPPr>
            <a:lvl1pPr algn="ctr" defTabSz="932486" fontAlgn="base">
              <a:spcBef>
                <a:spcPts val="600"/>
              </a:spcBef>
              <a:spcAft>
                <a:spcPct val="0"/>
              </a:spcAft>
              <a:tabLst>
                <a:tab pos="1487158" algn="l"/>
              </a:tabLst>
              <a:defRPr sz="2000" b="1">
                <a:gradFill>
                  <a:gsLst>
                    <a:gs pos="70629">
                      <a:srgbClr val="FFFFFF"/>
                    </a:gs>
                    <a:gs pos="48951">
                      <a:srgbClr val="FFFFFF"/>
                    </a:gs>
                  </a:gsLst>
                  <a:path path="circle">
                    <a:fillToRect l="100000" t="100000"/>
                  </a:path>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To</a:t>
            </a:r>
          </a:p>
        </p:txBody>
      </p:sp>
      <p:grpSp>
        <p:nvGrpSpPr>
          <p:cNvPr id="9" name="Group 8" descr="add icon">
            <a:extLst>
              <a:ext uri="{FF2B5EF4-FFF2-40B4-BE49-F238E27FC236}">
                <a16:creationId xmlns:a16="http://schemas.microsoft.com/office/drawing/2014/main" id="{21FA58AF-DA8D-6635-EA47-FCC03264957B}"/>
              </a:ext>
            </a:extLst>
          </p:cNvPr>
          <p:cNvGrpSpPr/>
          <p:nvPr/>
        </p:nvGrpSpPr>
        <p:grpSpPr>
          <a:xfrm>
            <a:off x="5732995" y="3482103"/>
            <a:ext cx="741520" cy="741520"/>
            <a:chOff x="5732995" y="3772614"/>
            <a:chExt cx="741520" cy="741520"/>
          </a:xfrm>
        </p:grpSpPr>
        <p:sp>
          <p:nvSpPr>
            <p:cNvPr id="7" name="Oval 6">
              <a:extLst>
                <a:ext uri="{FF2B5EF4-FFF2-40B4-BE49-F238E27FC236}">
                  <a16:creationId xmlns:a16="http://schemas.microsoft.com/office/drawing/2014/main" id="{7EC12344-502B-6662-6FE6-2288B046A2E6}"/>
                </a:ext>
                <a:ext uri="{C183D7F6-B498-43B3-948B-1728B52AA6E4}">
                  <adec:decorative xmlns:adec="http://schemas.microsoft.com/office/drawing/2017/decorative" val="1"/>
                </a:ext>
              </a:extLst>
            </p:cNvPr>
            <p:cNvSpPr/>
            <p:nvPr/>
          </p:nvSpPr>
          <p:spPr bwMode="auto">
            <a:xfrm>
              <a:off x="5732995" y="3772614"/>
              <a:ext cx="741520" cy="741520"/>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a:ln w="3175">
                  <a:noFill/>
                </a:ln>
                <a:gradFill>
                  <a:gsLst>
                    <a:gs pos="53147">
                      <a:srgbClr val="FFFFFF"/>
                    </a:gs>
                    <a:gs pos="28000">
                      <a:srgbClr val="FFFFFF"/>
                    </a:gs>
                  </a:gsLst>
                  <a:path path="circle">
                    <a:fillToRect l="100000" b="100000"/>
                  </a:path>
                </a:gradFill>
                <a:latin typeface="☞BENZIN MEDIUM" pitchFamily="2" charset="77"/>
                <a:cs typeface="Segoe UI" pitchFamily="34" charset="0"/>
              </a:endParaRPr>
            </a:p>
          </p:txBody>
        </p:sp>
        <p:pic>
          <p:nvPicPr>
            <p:cNvPr id="8" name="Graphic 7">
              <a:extLst>
                <a:ext uri="{FF2B5EF4-FFF2-40B4-BE49-F238E27FC236}">
                  <a16:creationId xmlns:a16="http://schemas.microsoft.com/office/drawing/2014/main" id="{5BA4C3BE-FF53-F8A9-0491-1D59A1F6257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7417" y="3927037"/>
              <a:ext cx="432674" cy="432674"/>
            </a:xfrm>
            <a:prstGeom prst="rect">
              <a:avLst/>
            </a:prstGeom>
            <a:effectLst>
              <a:outerShdw blurRad="63500" dist="63500" dir="2700000" algn="tl" rotWithShape="0">
                <a:srgbClr val="454142">
                  <a:alpha val="20000"/>
                </a:srgbClr>
              </a:outerShdw>
            </a:effectLst>
            <a:scene3d>
              <a:camera prst="perspectiveRight" fov="2700000">
                <a:rot lat="0" lon="21594000" rev="0"/>
              </a:camera>
              <a:lightRig rig="flat" dir="t"/>
            </a:scene3d>
            <a:sp3d>
              <a:contourClr>
                <a:schemeClr val="bg1"/>
              </a:contourClr>
            </a:sp3d>
          </p:spPr>
        </p:pic>
      </p:grpSp>
      <p:sp>
        <p:nvSpPr>
          <p:cNvPr id="6" name="Content Placeholder 2">
            <a:extLst>
              <a:ext uri="{FF2B5EF4-FFF2-40B4-BE49-F238E27FC236}">
                <a16:creationId xmlns:a16="http://schemas.microsoft.com/office/drawing/2014/main" id="{90787A81-D8B5-51C5-B6E0-C55FC7A5978E}"/>
              </a:ext>
            </a:extLst>
          </p:cNvPr>
          <p:cNvSpPr txBox="1">
            <a:spLocks/>
          </p:cNvSpPr>
          <p:nvPr/>
        </p:nvSpPr>
        <p:spPr>
          <a:xfrm>
            <a:off x="7178044" y="2612268"/>
            <a:ext cx="3091630" cy="28396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00000"/>
              </a:lnSpc>
              <a:spcBef>
                <a:spcPts val="0"/>
              </a:spcBef>
              <a:buFont typeface="Wingdings" panose="05000000000000000000" pitchFamily="2" charset="2"/>
              <a:buNone/>
            </a:pPr>
            <a:r>
              <a:rPr lang="en-US" sz="2400"/>
              <a:t>Probabilistic</a:t>
            </a:r>
          </a:p>
          <a:p>
            <a:pPr marL="0" indent="0" algn="ctr">
              <a:lnSpc>
                <a:spcPct val="200000"/>
              </a:lnSpc>
              <a:spcBef>
                <a:spcPts val="0"/>
              </a:spcBef>
              <a:buFont typeface="Wingdings" panose="05000000000000000000" pitchFamily="2" charset="2"/>
              <a:buNone/>
            </a:pPr>
            <a:r>
              <a:rPr lang="en-US" sz="2400"/>
              <a:t>Writing Prompts</a:t>
            </a:r>
          </a:p>
          <a:p>
            <a:pPr marL="0" indent="0" algn="ctr">
              <a:lnSpc>
                <a:spcPct val="200000"/>
              </a:lnSpc>
              <a:spcBef>
                <a:spcPts val="0"/>
              </a:spcBef>
              <a:buFont typeface="Wingdings" panose="05000000000000000000" pitchFamily="2" charset="2"/>
              <a:buNone/>
            </a:pPr>
            <a:r>
              <a:rPr lang="en-US" sz="2400"/>
              <a:t>Creating Agents</a:t>
            </a:r>
          </a:p>
          <a:p>
            <a:pPr marL="0" indent="0" algn="ctr">
              <a:lnSpc>
                <a:spcPct val="200000"/>
              </a:lnSpc>
              <a:spcBef>
                <a:spcPts val="0"/>
              </a:spcBef>
              <a:buFont typeface="Wingdings" panose="05000000000000000000" pitchFamily="2" charset="2"/>
              <a:buNone/>
            </a:pPr>
            <a:r>
              <a:rPr lang="en-US" sz="2400"/>
              <a:t>Evaluation</a:t>
            </a:r>
          </a:p>
        </p:txBody>
      </p:sp>
    </p:spTree>
    <p:extLst>
      <p:ext uri="{BB962C8B-B14F-4D97-AF65-F5344CB8AC3E}">
        <p14:creationId xmlns:p14="http://schemas.microsoft.com/office/powerpoint/2010/main" val="59974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F91E5-DD3E-BF6D-8EBB-068C07ECA59F}"/>
            </a:ext>
          </a:extLst>
        </p:cNvPr>
        <p:cNvGrpSpPr/>
        <p:nvPr/>
      </p:nvGrpSpPr>
      <p:grpSpPr>
        <a:xfrm>
          <a:off x="0" y="0"/>
          <a:ext cx="0" cy="0"/>
          <a:chOff x="0" y="0"/>
          <a:chExt cx="0" cy="0"/>
        </a:xfrm>
      </p:grpSpPr>
      <p:sp>
        <p:nvSpPr>
          <p:cNvPr id="17" name="Box 1b">
            <a:extLst>
              <a:ext uri="{FF2B5EF4-FFF2-40B4-BE49-F238E27FC236}">
                <a16:creationId xmlns:a16="http://schemas.microsoft.com/office/drawing/2014/main" id="{D3A962FD-A106-F696-C922-5A7ECBCC2C2E}"/>
              </a:ext>
            </a:extLst>
          </p:cNvPr>
          <p:cNvSpPr>
            <a:spLocks noChangeAspect="1"/>
          </p:cNvSpPr>
          <p:nvPr/>
        </p:nvSpPr>
        <p:spPr bwMode="auto">
          <a:xfrm>
            <a:off x="3287091" y="-2537313"/>
            <a:ext cx="2074135" cy="2074135"/>
          </a:xfrm>
          <a:prstGeom prst="roundRect">
            <a:avLst>
              <a:gd name="adj" fmla="val 5060"/>
            </a:avLst>
          </a:prstGeom>
          <a:no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168" tIns="364135" rIns="455168" bIns="364135" numCol="1" spcCol="0" rtlCol="0" fromWordArt="0" anchor="t" anchorCtr="0" forceAA="0" compatLnSpc="1">
            <a:prstTxWarp prst="textNoShape">
              <a:avLst/>
            </a:prstTxWarp>
            <a:noAutofit/>
          </a:bodyPr>
          <a:lstStyle/>
          <a:p>
            <a:pPr marL="0" marR="0" lvl="0" indent="0" algn="l" defTabSz="23208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Variable Display Semib" pitchFamily="2" charset="0"/>
                <a:ea typeface="+mn-ea"/>
                <a:cs typeface="Segoe UI" pitchFamily="34" charset="0"/>
              </a:rPr>
              <a:t>1b</a:t>
            </a:r>
          </a:p>
        </p:txBody>
      </p:sp>
      <p:sp>
        <p:nvSpPr>
          <p:cNvPr id="49" name="Security">
            <a:extLst>
              <a:ext uri="{FF2B5EF4-FFF2-40B4-BE49-F238E27FC236}">
                <a16:creationId xmlns:a16="http://schemas.microsoft.com/office/drawing/2014/main" id="{E38ACAC8-7942-ACD7-9A12-7878F3DBF77B}"/>
              </a:ext>
              <a:ext uri="{C183D7F6-B498-43B3-948B-1728B52AA6E4}">
                <adec:decorative xmlns:adec="http://schemas.microsoft.com/office/drawing/2017/decorative" val="1"/>
              </a:ext>
            </a:extLst>
          </p:cNvPr>
          <p:cNvSpPr/>
          <p:nvPr/>
        </p:nvSpPr>
        <p:spPr bwMode="auto">
          <a:xfrm>
            <a:off x="3468884" y="-6005702"/>
            <a:ext cx="1125528" cy="395722"/>
          </a:xfrm>
          <a:prstGeom prst="roundRect">
            <a:avLst>
              <a:gd name="adj" fmla="val 36054"/>
            </a:avLst>
          </a:prstGeom>
          <a:solidFill>
            <a:srgbClr val="000000"/>
          </a:solidFill>
          <a:ln w="9525">
            <a:noFill/>
            <a:headEnd type="none" w="med" len="med"/>
            <a:tailEnd type="none" w="med" len="med"/>
          </a:ln>
          <a:effectLst/>
          <a:scene3d>
            <a:camera prst="orthographicFront">
              <a:rot lat="1200000" lon="20400000" rev="0"/>
            </a:camera>
            <a:lightRig rig="sof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7086" tIns="29029" rIns="87086" bIns="34834" numCol="1" spcCol="0" rtlCol="0" fromWordArt="0" anchor="ctr" anchorCtr="0" forceAA="0" compatLnSpc="1">
            <a:prstTxWarp prst="textNoShape">
              <a:avLst/>
            </a:prstTxWarp>
            <a:spAutoFit/>
          </a:bodyPr>
          <a:lstStyle/>
          <a:p>
            <a:pPr marL="0" marR="0" lvl="0" indent="0" algn="ctr" defTabSz="48752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4587">
                      <a:srgbClr val="FFFFFF"/>
                    </a:gs>
                    <a:gs pos="16514">
                      <a:srgbClr val="FFFFFF"/>
                    </a:gs>
                  </a:gsLst>
                  <a:lin ang="5400000" scaled="1"/>
                </a:gradFill>
                <a:effectLst/>
                <a:uLnTx/>
                <a:uFillTx/>
                <a:latin typeface="Segoe UI Variable Display Semib" pitchFamily="2" charset="0"/>
                <a:ea typeface="+mn-ea"/>
                <a:cs typeface="Segoe UI" panose="020B0502040204020203" pitchFamily="34" charset="0"/>
              </a:rPr>
              <a:t>Security</a:t>
            </a:r>
          </a:p>
        </p:txBody>
      </p:sp>
      <p:sp>
        <p:nvSpPr>
          <p:cNvPr id="50" name="Box 3a">
            <a:extLst>
              <a:ext uri="{FF2B5EF4-FFF2-40B4-BE49-F238E27FC236}">
                <a16:creationId xmlns:a16="http://schemas.microsoft.com/office/drawing/2014/main" id="{D5000585-B8F9-F430-FC08-31A45E6DB099}"/>
              </a:ext>
            </a:extLst>
          </p:cNvPr>
          <p:cNvSpPr>
            <a:spLocks noChangeAspect="1"/>
          </p:cNvSpPr>
          <p:nvPr/>
        </p:nvSpPr>
        <p:spPr bwMode="auto">
          <a:xfrm>
            <a:off x="2834971" y="-4574666"/>
            <a:ext cx="2393354" cy="2393354"/>
          </a:xfrm>
          <a:prstGeom prst="roundRect">
            <a:avLst>
              <a:gd name="adj" fmla="val 4961"/>
            </a:avLst>
          </a:prstGeom>
          <a:gradFill flip="none" rotWithShape="1">
            <a:gsLst>
              <a:gs pos="0">
                <a:srgbClr val="F65567"/>
              </a:gs>
              <a:gs pos="80000">
                <a:srgbClr val="AF34B2"/>
              </a:gs>
            </a:gsLst>
            <a:path path="circle">
              <a:fillToRect l="100000" t="100000"/>
            </a:path>
            <a:tileRect r="-100000" b="-100000"/>
          </a:gra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marL="0" marR="0" lvl="0" indent="0" algn="l" defTabSz="552583" rtl="0" eaLnBrk="1" fontAlgn="base" latinLnBrk="0" hangingPunct="1">
              <a:lnSpc>
                <a:spcPct val="100000"/>
              </a:lnSpc>
              <a:spcBef>
                <a:spcPct val="0"/>
              </a:spcBef>
              <a:spcAft>
                <a:spcPct val="0"/>
              </a:spcAft>
              <a:buClrTx/>
              <a:buSzTx/>
              <a:buFontTx/>
              <a:buNone/>
              <a:tabLst/>
              <a:defRPr/>
            </a:pPr>
            <a:r>
              <a:rPr kumimoji="0" lang="en-US" sz="1185" b="0" i="0" u="none" strike="noStrike" kern="1200" cap="none" spc="0" normalizeH="0" baseline="0" noProof="0">
                <a:ln>
                  <a:noFill/>
                </a:ln>
                <a:noFill/>
                <a:effectLst/>
                <a:uLnTx/>
                <a:uFillTx/>
                <a:latin typeface="Segoe UI Variable Display Semib" pitchFamily="2" charset="0"/>
                <a:ea typeface="+mn-ea"/>
                <a:cs typeface="Segoe UI" pitchFamily="34" charset="0"/>
              </a:rPr>
              <a:t>3a</a:t>
            </a:r>
          </a:p>
        </p:txBody>
      </p:sp>
      <p:sp>
        <p:nvSpPr>
          <p:cNvPr id="51" name="!!3a-Device">
            <a:extLst>
              <a:ext uri="{FF2B5EF4-FFF2-40B4-BE49-F238E27FC236}">
                <a16:creationId xmlns:a16="http://schemas.microsoft.com/office/drawing/2014/main" id="{5F0E9FAD-E60E-9B37-D3AA-7508CFDCC5E4}"/>
              </a:ext>
              <a:ext uri="{C183D7F6-B498-43B3-948B-1728B52AA6E4}">
                <adec:decorative xmlns:adec="http://schemas.microsoft.com/office/drawing/2017/decorative" val="1"/>
              </a:ext>
            </a:extLst>
          </p:cNvPr>
          <p:cNvSpPr>
            <a:spLocks noChangeAspect="1"/>
          </p:cNvSpPr>
          <p:nvPr/>
        </p:nvSpPr>
        <p:spPr>
          <a:xfrm>
            <a:off x="3817272" y="-3587293"/>
            <a:ext cx="428753" cy="321566"/>
          </a:xfrm>
          <a:custGeom>
            <a:avLst/>
            <a:gdLst>
              <a:gd name="connsiteX0" fmla="*/ 49473 w 494731"/>
              <a:gd name="connsiteY0" fmla="*/ 52565 h 371048"/>
              <a:gd name="connsiteX1" fmla="*/ 102038 w 494731"/>
              <a:gd name="connsiteY1" fmla="*/ 0 h 371048"/>
              <a:gd name="connsiteX2" fmla="*/ 392693 w 494731"/>
              <a:gd name="connsiteY2" fmla="*/ 0 h 371048"/>
              <a:gd name="connsiteX3" fmla="*/ 445259 w 494731"/>
              <a:gd name="connsiteY3" fmla="*/ 52565 h 371048"/>
              <a:gd name="connsiteX4" fmla="*/ 445259 w 494731"/>
              <a:gd name="connsiteY4" fmla="*/ 244274 h 371048"/>
              <a:gd name="connsiteX5" fmla="*/ 392693 w 494731"/>
              <a:gd name="connsiteY5" fmla="*/ 296839 h 371048"/>
              <a:gd name="connsiteX6" fmla="*/ 102038 w 494731"/>
              <a:gd name="connsiteY6" fmla="*/ 296839 h 371048"/>
              <a:gd name="connsiteX7" fmla="*/ 49473 w 494731"/>
              <a:gd name="connsiteY7" fmla="*/ 244274 h 371048"/>
              <a:gd name="connsiteX8" fmla="*/ 49473 w 494731"/>
              <a:gd name="connsiteY8" fmla="*/ 52565 h 371048"/>
              <a:gd name="connsiteX9" fmla="*/ 15460 w 494731"/>
              <a:gd name="connsiteY9" fmla="*/ 340128 h 371048"/>
              <a:gd name="connsiteX10" fmla="*/ 0 w 494731"/>
              <a:gd name="connsiteY10" fmla="*/ 355588 h 371048"/>
              <a:gd name="connsiteX11" fmla="*/ 15460 w 494731"/>
              <a:gd name="connsiteY11" fmla="*/ 371049 h 371048"/>
              <a:gd name="connsiteX12" fmla="*/ 479271 w 494731"/>
              <a:gd name="connsiteY12" fmla="*/ 371049 h 371048"/>
              <a:gd name="connsiteX13" fmla="*/ 494732 w 494731"/>
              <a:gd name="connsiteY13" fmla="*/ 355588 h 371048"/>
              <a:gd name="connsiteX14" fmla="*/ 479271 w 494731"/>
              <a:gd name="connsiteY14" fmla="*/ 340128 h 371048"/>
              <a:gd name="connsiteX15" fmla="*/ 15460 w 494731"/>
              <a:gd name="connsiteY15" fmla="*/ 340128 h 37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4731" h="371048">
                <a:moveTo>
                  <a:pt x="49473" y="52565"/>
                </a:moveTo>
                <a:cubicBezTo>
                  <a:pt x="49473" y="23534"/>
                  <a:pt x="73007" y="0"/>
                  <a:pt x="102038" y="0"/>
                </a:cubicBezTo>
                <a:lnTo>
                  <a:pt x="392693" y="0"/>
                </a:lnTo>
                <a:cubicBezTo>
                  <a:pt x="421724" y="0"/>
                  <a:pt x="445259" y="23534"/>
                  <a:pt x="445259" y="52565"/>
                </a:cubicBezTo>
                <a:lnTo>
                  <a:pt x="445259" y="244274"/>
                </a:lnTo>
                <a:cubicBezTo>
                  <a:pt x="445259" y="273305"/>
                  <a:pt x="421724" y="296839"/>
                  <a:pt x="392693" y="296839"/>
                </a:cubicBezTo>
                <a:lnTo>
                  <a:pt x="102038" y="296839"/>
                </a:lnTo>
                <a:cubicBezTo>
                  <a:pt x="73007" y="296839"/>
                  <a:pt x="49473" y="273305"/>
                  <a:pt x="49473" y="244274"/>
                </a:cubicBezTo>
                <a:lnTo>
                  <a:pt x="49473" y="52565"/>
                </a:lnTo>
                <a:close/>
                <a:moveTo>
                  <a:pt x="15460" y="340128"/>
                </a:moveTo>
                <a:cubicBezTo>
                  <a:pt x="6922" y="340128"/>
                  <a:pt x="0" y="347049"/>
                  <a:pt x="0" y="355588"/>
                </a:cubicBezTo>
                <a:cubicBezTo>
                  <a:pt x="0" y="364127"/>
                  <a:pt x="6922" y="371049"/>
                  <a:pt x="15460" y="371049"/>
                </a:cubicBezTo>
                <a:lnTo>
                  <a:pt x="479271" y="371049"/>
                </a:lnTo>
                <a:cubicBezTo>
                  <a:pt x="487810" y="371049"/>
                  <a:pt x="494732" y="364127"/>
                  <a:pt x="494732" y="355588"/>
                </a:cubicBezTo>
                <a:cubicBezTo>
                  <a:pt x="494732" y="347049"/>
                  <a:pt x="487810" y="340128"/>
                  <a:pt x="479271" y="340128"/>
                </a:cubicBezTo>
                <a:lnTo>
                  <a:pt x="15460" y="340128"/>
                </a:lnTo>
                <a:close/>
              </a:path>
            </a:pathLst>
          </a:custGeom>
          <a:solidFill>
            <a:srgbClr val="FFFFFF"/>
          </a:soli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00"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52" name="3a. Copilot devices">
            <a:extLst>
              <a:ext uri="{FF2B5EF4-FFF2-40B4-BE49-F238E27FC236}">
                <a16:creationId xmlns:a16="http://schemas.microsoft.com/office/drawing/2014/main" id="{C304AE05-BAD2-F5B9-32C3-372FEA068885}"/>
              </a:ext>
            </a:extLst>
          </p:cNvPr>
          <p:cNvSpPr txBox="1"/>
          <p:nvPr/>
        </p:nvSpPr>
        <p:spPr>
          <a:xfrm>
            <a:off x="6501746" y="-3706785"/>
            <a:ext cx="3510473" cy="49244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defTabSz="491019" fontAlgn="base">
              <a:lnSpc>
                <a:spcPct val="100000"/>
              </a:lnSpc>
              <a:spcBef>
                <a:spcPct val="0"/>
              </a:spcBef>
              <a:spcAft>
                <a:spcPct val="0"/>
              </a:spcAft>
              <a:buClrTx/>
              <a:buSzTx/>
              <a:buFontTx/>
              <a:buNone/>
              <a:tabLst/>
              <a:defRPr kumimoji="0" sz="1200" b="0" i="0" u="none" strike="noStrike" cap="none" spc="0" normalizeH="0" baseline="0">
                <a:ln>
                  <a:noFill/>
                </a:ln>
                <a:gradFill>
                  <a:gsLst>
                    <a:gs pos="24427">
                      <a:srgbClr val="FFFFFF"/>
                    </a:gs>
                    <a:gs pos="61000">
                      <a:srgbClr val="FFFFFF"/>
                    </a:gs>
                  </a:gsLst>
                  <a:path path="circle">
                    <a:fillToRect l="100000" t="100000"/>
                  </a:path>
                </a:gradFill>
                <a:effectLst/>
                <a:uLnTx/>
                <a:uFillTx/>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1691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Open Sans" panose="020B0606030504020204" pitchFamily="34" charset="0"/>
                <a:cs typeface="Segoe Sans Display Semibold" pitchFamily="2" charset="0"/>
              </a:rPr>
              <a:t>Copilot devices</a:t>
            </a:r>
          </a:p>
        </p:txBody>
      </p:sp>
      <p:sp>
        <p:nvSpPr>
          <p:cNvPr id="53" name="Box 1b">
            <a:extLst>
              <a:ext uri="{FF2B5EF4-FFF2-40B4-BE49-F238E27FC236}">
                <a16:creationId xmlns:a16="http://schemas.microsoft.com/office/drawing/2014/main" id="{6FDBF09D-3BA5-700F-22B8-8E549C9E2777}"/>
              </a:ext>
            </a:extLst>
          </p:cNvPr>
          <p:cNvSpPr>
            <a:spLocks noChangeAspect="1"/>
          </p:cNvSpPr>
          <p:nvPr/>
        </p:nvSpPr>
        <p:spPr bwMode="auto">
          <a:xfrm>
            <a:off x="2834971" y="-5655708"/>
            <a:ext cx="2393354" cy="2393354"/>
          </a:xfrm>
          <a:prstGeom prst="roundRect">
            <a:avLst>
              <a:gd name="adj" fmla="val 5060"/>
            </a:avLst>
          </a:prstGeom>
          <a:gradFill flip="none" rotWithShape="1">
            <a:gsLst>
              <a:gs pos="0">
                <a:srgbClr val="0A6BBA">
                  <a:alpha val="65000"/>
                </a:srgbClr>
              </a:gs>
              <a:gs pos="80000">
                <a:srgbClr val="318581">
                  <a:alpha val="65000"/>
                </a:srgbClr>
              </a:gs>
            </a:gsLst>
            <a:path path="circle">
              <a:fillToRect l="100000" t="100000"/>
            </a:path>
            <a:tileRect r="-100000" b="-100000"/>
          </a:gra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00" rtl="0" eaLnBrk="1" fontAlgn="base" latinLnBrk="0" hangingPunct="1">
              <a:lnSpc>
                <a:spcPct val="100000"/>
              </a:lnSpc>
              <a:spcBef>
                <a:spcPct val="0"/>
              </a:spcBef>
              <a:spcAft>
                <a:spcPct val="0"/>
              </a:spcAft>
              <a:buClrTx/>
              <a:buSzTx/>
              <a:buFontTx/>
              <a:buNone/>
              <a:tabLst/>
              <a:defRPr/>
            </a:pPr>
            <a:r>
              <a:rPr kumimoji="0" lang="en-US" sz="1693" b="0" i="0" u="none" strike="noStrike" kern="1200" cap="none" spc="0" normalizeH="0" baseline="0" noProof="0">
                <a:ln>
                  <a:noFill/>
                </a:ln>
                <a:noFill/>
                <a:effectLst/>
                <a:uLnTx/>
                <a:uFillTx/>
                <a:latin typeface="Segoe UI Variable Display Semib" pitchFamily="2" charset="0"/>
                <a:ea typeface="+mn-ea"/>
                <a:cs typeface="Segoe UI" pitchFamily="34" charset="0"/>
              </a:rPr>
              <a:t>1b</a:t>
            </a:r>
          </a:p>
        </p:txBody>
      </p:sp>
      <p:sp>
        <p:nvSpPr>
          <p:cNvPr id="54" name="!!1b-AddApp">
            <a:extLst>
              <a:ext uri="{FF2B5EF4-FFF2-40B4-BE49-F238E27FC236}">
                <a16:creationId xmlns:a16="http://schemas.microsoft.com/office/drawing/2014/main" id="{FED10EF5-09BE-2879-2DCD-8BAA58E1DB06}"/>
              </a:ext>
              <a:ext uri="{C183D7F6-B498-43B3-948B-1728B52AA6E4}">
                <adec:decorative xmlns:adec="http://schemas.microsoft.com/office/drawing/2017/decorative" val="1"/>
              </a:ext>
            </a:extLst>
          </p:cNvPr>
          <p:cNvSpPr>
            <a:spLocks noChangeAspect="1"/>
          </p:cNvSpPr>
          <p:nvPr/>
        </p:nvSpPr>
        <p:spPr>
          <a:xfrm>
            <a:off x="3829733" y="-4660946"/>
            <a:ext cx="403828" cy="403828"/>
          </a:xfrm>
          <a:custGeom>
            <a:avLst/>
            <a:gdLst>
              <a:gd name="connsiteX0" fmla="*/ 1105480 w 1412558"/>
              <a:gd name="connsiteY0" fmla="*/ 0 h 1412558"/>
              <a:gd name="connsiteX1" fmla="*/ 1166896 w 1412558"/>
              <a:gd name="connsiteY1" fmla="*/ 61416 h 1412558"/>
              <a:gd name="connsiteX2" fmla="*/ 1166896 w 1412558"/>
              <a:gd name="connsiteY2" fmla="*/ 245662 h 1412558"/>
              <a:gd name="connsiteX3" fmla="*/ 1351142 w 1412558"/>
              <a:gd name="connsiteY3" fmla="*/ 245662 h 1412558"/>
              <a:gd name="connsiteX4" fmla="*/ 1412558 w 1412558"/>
              <a:gd name="connsiteY4" fmla="*/ 307078 h 1412558"/>
              <a:gd name="connsiteX5" fmla="*/ 1351142 w 1412558"/>
              <a:gd name="connsiteY5" fmla="*/ 368493 h 1412558"/>
              <a:gd name="connsiteX6" fmla="*/ 1166896 w 1412558"/>
              <a:gd name="connsiteY6" fmla="*/ 368493 h 1412558"/>
              <a:gd name="connsiteX7" fmla="*/ 1166896 w 1412558"/>
              <a:gd name="connsiteY7" fmla="*/ 552740 h 1412558"/>
              <a:gd name="connsiteX8" fmla="*/ 1105480 w 1412558"/>
              <a:gd name="connsiteY8" fmla="*/ 614156 h 1412558"/>
              <a:gd name="connsiteX9" fmla="*/ 1044065 w 1412558"/>
              <a:gd name="connsiteY9" fmla="*/ 552740 h 1412558"/>
              <a:gd name="connsiteX10" fmla="*/ 1044065 w 1412558"/>
              <a:gd name="connsiteY10" fmla="*/ 368493 h 1412558"/>
              <a:gd name="connsiteX11" fmla="*/ 859818 w 1412558"/>
              <a:gd name="connsiteY11" fmla="*/ 368493 h 1412558"/>
              <a:gd name="connsiteX12" fmla="*/ 798402 w 1412558"/>
              <a:gd name="connsiteY12" fmla="*/ 307078 h 1412558"/>
              <a:gd name="connsiteX13" fmla="*/ 859818 w 1412558"/>
              <a:gd name="connsiteY13" fmla="*/ 245662 h 1412558"/>
              <a:gd name="connsiteX14" fmla="*/ 1044065 w 1412558"/>
              <a:gd name="connsiteY14" fmla="*/ 245662 h 1412558"/>
              <a:gd name="connsiteX15" fmla="*/ 1044065 w 1412558"/>
              <a:gd name="connsiteY15" fmla="*/ 61416 h 1412558"/>
              <a:gd name="connsiteX16" fmla="*/ 1105480 w 1412558"/>
              <a:gd name="connsiteY16" fmla="*/ 0 h 1412558"/>
              <a:gd name="connsiteX17" fmla="*/ 184247 w 1412558"/>
              <a:gd name="connsiteY17" fmla="*/ 61416 h 1412558"/>
              <a:gd name="connsiteX18" fmla="*/ 0 w 1412558"/>
              <a:gd name="connsiteY18" fmla="*/ 245662 h 1412558"/>
              <a:gd name="connsiteX19" fmla="*/ 0 w 1412558"/>
              <a:gd name="connsiteY19" fmla="*/ 1228311 h 1412558"/>
              <a:gd name="connsiteX20" fmla="*/ 184247 w 1412558"/>
              <a:gd name="connsiteY20" fmla="*/ 1412558 h 1412558"/>
              <a:gd name="connsiteX21" fmla="*/ 1166896 w 1412558"/>
              <a:gd name="connsiteY21" fmla="*/ 1412558 h 1412558"/>
              <a:gd name="connsiteX22" fmla="*/ 1351142 w 1412558"/>
              <a:gd name="connsiteY22" fmla="*/ 1228311 h 1412558"/>
              <a:gd name="connsiteX23" fmla="*/ 1351142 w 1412558"/>
              <a:gd name="connsiteY23" fmla="*/ 859818 h 1412558"/>
              <a:gd name="connsiteX24" fmla="*/ 1166896 w 1412558"/>
              <a:gd name="connsiteY24" fmla="*/ 675571 h 1412558"/>
              <a:gd name="connsiteX25" fmla="*/ 736987 w 1412558"/>
              <a:gd name="connsiteY25" fmla="*/ 675571 h 1412558"/>
              <a:gd name="connsiteX26" fmla="*/ 736987 w 1412558"/>
              <a:gd name="connsiteY26" fmla="*/ 245662 h 1412558"/>
              <a:gd name="connsiteX27" fmla="*/ 552740 w 1412558"/>
              <a:gd name="connsiteY27" fmla="*/ 61416 h 1412558"/>
              <a:gd name="connsiteX28" fmla="*/ 184247 w 1412558"/>
              <a:gd name="connsiteY28" fmla="*/ 61416 h 1412558"/>
              <a:gd name="connsiteX29" fmla="*/ 614156 w 1412558"/>
              <a:gd name="connsiteY29" fmla="*/ 675571 h 1412558"/>
              <a:gd name="connsiteX30" fmla="*/ 122831 w 1412558"/>
              <a:gd name="connsiteY30" fmla="*/ 675571 h 1412558"/>
              <a:gd name="connsiteX31" fmla="*/ 122831 w 1412558"/>
              <a:gd name="connsiteY31" fmla="*/ 245662 h 1412558"/>
              <a:gd name="connsiteX32" fmla="*/ 184247 w 1412558"/>
              <a:gd name="connsiteY32" fmla="*/ 184247 h 1412558"/>
              <a:gd name="connsiteX33" fmla="*/ 552740 w 1412558"/>
              <a:gd name="connsiteY33" fmla="*/ 184247 h 1412558"/>
              <a:gd name="connsiteX34" fmla="*/ 614156 w 1412558"/>
              <a:gd name="connsiteY34" fmla="*/ 245662 h 1412558"/>
              <a:gd name="connsiteX35" fmla="*/ 614156 w 1412558"/>
              <a:gd name="connsiteY35" fmla="*/ 675571 h 1412558"/>
              <a:gd name="connsiteX36" fmla="*/ 736987 w 1412558"/>
              <a:gd name="connsiteY36" fmla="*/ 1289727 h 1412558"/>
              <a:gd name="connsiteX37" fmla="*/ 736987 w 1412558"/>
              <a:gd name="connsiteY37" fmla="*/ 798402 h 1412558"/>
              <a:gd name="connsiteX38" fmla="*/ 1166896 w 1412558"/>
              <a:gd name="connsiteY38" fmla="*/ 798402 h 1412558"/>
              <a:gd name="connsiteX39" fmla="*/ 1228311 w 1412558"/>
              <a:gd name="connsiteY39" fmla="*/ 859818 h 1412558"/>
              <a:gd name="connsiteX40" fmla="*/ 1228311 w 1412558"/>
              <a:gd name="connsiteY40" fmla="*/ 1228311 h 1412558"/>
              <a:gd name="connsiteX41" fmla="*/ 1166896 w 1412558"/>
              <a:gd name="connsiteY41" fmla="*/ 1289727 h 1412558"/>
              <a:gd name="connsiteX42" fmla="*/ 736987 w 1412558"/>
              <a:gd name="connsiteY42" fmla="*/ 1289727 h 1412558"/>
              <a:gd name="connsiteX43" fmla="*/ 614156 w 1412558"/>
              <a:gd name="connsiteY43" fmla="*/ 1289727 h 1412558"/>
              <a:gd name="connsiteX44" fmla="*/ 184247 w 1412558"/>
              <a:gd name="connsiteY44" fmla="*/ 1289727 h 1412558"/>
              <a:gd name="connsiteX45" fmla="*/ 122831 w 1412558"/>
              <a:gd name="connsiteY45" fmla="*/ 1228311 h 1412558"/>
              <a:gd name="connsiteX46" fmla="*/ 122831 w 1412558"/>
              <a:gd name="connsiteY46" fmla="*/ 798402 h 1412558"/>
              <a:gd name="connsiteX47" fmla="*/ 614156 w 1412558"/>
              <a:gd name="connsiteY47" fmla="*/ 798402 h 1412558"/>
              <a:gd name="connsiteX48" fmla="*/ 614156 w 1412558"/>
              <a:gd name="connsiteY48" fmla="*/ 1289727 h 141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12558" h="1412558">
                <a:moveTo>
                  <a:pt x="1105480" y="0"/>
                </a:moveTo>
                <a:cubicBezTo>
                  <a:pt x="1139259" y="0"/>
                  <a:pt x="1166896" y="27637"/>
                  <a:pt x="1166896" y="61416"/>
                </a:cubicBezTo>
                <a:lnTo>
                  <a:pt x="1166896" y="245662"/>
                </a:lnTo>
                <a:lnTo>
                  <a:pt x="1351142" y="245662"/>
                </a:lnTo>
                <a:cubicBezTo>
                  <a:pt x="1384921" y="245662"/>
                  <a:pt x="1412558" y="273299"/>
                  <a:pt x="1412558" y="307078"/>
                </a:cubicBezTo>
                <a:cubicBezTo>
                  <a:pt x="1412558" y="340856"/>
                  <a:pt x="1384921" y="368493"/>
                  <a:pt x="1351142" y="368493"/>
                </a:cubicBezTo>
                <a:lnTo>
                  <a:pt x="1166896" y="368493"/>
                </a:lnTo>
                <a:lnTo>
                  <a:pt x="1166896" y="552740"/>
                </a:lnTo>
                <a:cubicBezTo>
                  <a:pt x="1166896" y="586519"/>
                  <a:pt x="1139259" y="614156"/>
                  <a:pt x="1105480" y="614156"/>
                </a:cubicBezTo>
                <a:cubicBezTo>
                  <a:pt x="1071702" y="614156"/>
                  <a:pt x="1044065" y="586519"/>
                  <a:pt x="1044065" y="552740"/>
                </a:cubicBezTo>
                <a:lnTo>
                  <a:pt x="1044065" y="368493"/>
                </a:lnTo>
                <a:lnTo>
                  <a:pt x="859818" y="368493"/>
                </a:lnTo>
                <a:cubicBezTo>
                  <a:pt x="826039" y="368493"/>
                  <a:pt x="798402" y="340856"/>
                  <a:pt x="798402" y="307078"/>
                </a:cubicBezTo>
                <a:cubicBezTo>
                  <a:pt x="798402" y="273299"/>
                  <a:pt x="826039" y="245662"/>
                  <a:pt x="859818" y="245662"/>
                </a:cubicBezTo>
                <a:lnTo>
                  <a:pt x="1044065" y="245662"/>
                </a:lnTo>
                <a:lnTo>
                  <a:pt x="1044065" y="61416"/>
                </a:lnTo>
                <a:cubicBezTo>
                  <a:pt x="1044065" y="27637"/>
                  <a:pt x="1071702" y="0"/>
                  <a:pt x="1105480" y="0"/>
                </a:cubicBezTo>
                <a:close/>
                <a:moveTo>
                  <a:pt x="184247" y="61416"/>
                </a:moveTo>
                <a:cubicBezTo>
                  <a:pt x="82297" y="61416"/>
                  <a:pt x="0" y="143712"/>
                  <a:pt x="0" y="245662"/>
                </a:cubicBezTo>
                <a:lnTo>
                  <a:pt x="0" y="1228311"/>
                </a:lnTo>
                <a:cubicBezTo>
                  <a:pt x="0" y="1330261"/>
                  <a:pt x="82297" y="1412558"/>
                  <a:pt x="184247" y="1412558"/>
                </a:cubicBezTo>
                <a:lnTo>
                  <a:pt x="1166896" y="1412558"/>
                </a:lnTo>
                <a:cubicBezTo>
                  <a:pt x="1268846" y="1412558"/>
                  <a:pt x="1351142" y="1330261"/>
                  <a:pt x="1351142" y="1228311"/>
                </a:cubicBezTo>
                <a:lnTo>
                  <a:pt x="1351142" y="859818"/>
                </a:lnTo>
                <a:cubicBezTo>
                  <a:pt x="1351142" y="757868"/>
                  <a:pt x="1268846" y="675571"/>
                  <a:pt x="1166896" y="675571"/>
                </a:cubicBezTo>
                <a:lnTo>
                  <a:pt x="736987" y="675571"/>
                </a:lnTo>
                <a:lnTo>
                  <a:pt x="736987" y="245662"/>
                </a:lnTo>
                <a:cubicBezTo>
                  <a:pt x="736987" y="143712"/>
                  <a:pt x="654690" y="61416"/>
                  <a:pt x="552740" y="61416"/>
                </a:cubicBezTo>
                <a:lnTo>
                  <a:pt x="184247" y="61416"/>
                </a:lnTo>
                <a:close/>
                <a:moveTo>
                  <a:pt x="614156" y="675571"/>
                </a:moveTo>
                <a:lnTo>
                  <a:pt x="122831" y="675571"/>
                </a:lnTo>
                <a:lnTo>
                  <a:pt x="122831" y="245662"/>
                </a:lnTo>
                <a:cubicBezTo>
                  <a:pt x="122831" y="211884"/>
                  <a:pt x="150468" y="184247"/>
                  <a:pt x="184247" y="184247"/>
                </a:cubicBezTo>
                <a:lnTo>
                  <a:pt x="552740" y="184247"/>
                </a:lnTo>
                <a:cubicBezTo>
                  <a:pt x="586519" y="184247"/>
                  <a:pt x="614156" y="211884"/>
                  <a:pt x="614156" y="245662"/>
                </a:cubicBezTo>
                <a:lnTo>
                  <a:pt x="614156" y="675571"/>
                </a:lnTo>
                <a:close/>
                <a:moveTo>
                  <a:pt x="736987" y="1289727"/>
                </a:moveTo>
                <a:lnTo>
                  <a:pt x="736987" y="798402"/>
                </a:lnTo>
                <a:lnTo>
                  <a:pt x="1166896" y="798402"/>
                </a:lnTo>
                <a:cubicBezTo>
                  <a:pt x="1200674" y="798402"/>
                  <a:pt x="1228311" y="826039"/>
                  <a:pt x="1228311" y="859818"/>
                </a:cubicBezTo>
                <a:lnTo>
                  <a:pt x="1228311" y="1228311"/>
                </a:lnTo>
                <a:cubicBezTo>
                  <a:pt x="1228311" y="1262090"/>
                  <a:pt x="1200674" y="1289727"/>
                  <a:pt x="1166896" y="1289727"/>
                </a:cubicBezTo>
                <a:lnTo>
                  <a:pt x="736987" y="1289727"/>
                </a:lnTo>
                <a:close/>
                <a:moveTo>
                  <a:pt x="614156" y="1289727"/>
                </a:moveTo>
                <a:lnTo>
                  <a:pt x="184247" y="1289727"/>
                </a:lnTo>
                <a:cubicBezTo>
                  <a:pt x="150468" y="1289727"/>
                  <a:pt x="122831" y="1262090"/>
                  <a:pt x="122831" y="1228311"/>
                </a:cubicBezTo>
                <a:lnTo>
                  <a:pt x="122831" y="798402"/>
                </a:lnTo>
                <a:lnTo>
                  <a:pt x="614156" y="798402"/>
                </a:lnTo>
                <a:lnTo>
                  <a:pt x="614156" y="1289727"/>
                </a:lnTo>
                <a:close/>
              </a:path>
            </a:pathLst>
          </a:custGeom>
          <a:solidFill>
            <a:srgbClr val="FFFFFF">
              <a:alpha val="65000"/>
            </a:srgbClr>
          </a:soli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marL="0" marR="0" lvl="0" indent="0" algn="l" defTabSz="552583" rtl="0" eaLnBrk="1" fontAlgn="base" latinLnBrk="0" hangingPunct="1">
              <a:lnSpc>
                <a:spcPct val="100000"/>
              </a:lnSpc>
              <a:spcBef>
                <a:spcPct val="0"/>
              </a:spcBef>
              <a:spcAft>
                <a:spcPct val="0"/>
              </a:spcAft>
              <a:buClrTx/>
              <a:buSzTx/>
              <a:buFontTx/>
              <a:buNone/>
              <a:tabLst/>
              <a:defRPr/>
            </a:pPr>
            <a:endParaRPr kumimoji="0" lang="en-US" sz="1185"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55" name="Box 1a">
            <a:extLst>
              <a:ext uri="{FF2B5EF4-FFF2-40B4-BE49-F238E27FC236}">
                <a16:creationId xmlns:a16="http://schemas.microsoft.com/office/drawing/2014/main" id="{3E4668FA-913C-516F-A87F-E0D8397354B6}"/>
              </a:ext>
            </a:extLst>
          </p:cNvPr>
          <p:cNvSpPr>
            <a:spLocks noChangeAspect="1"/>
          </p:cNvSpPr>
          <p:nvPr/>
        </p:nvSpPr>
        <p:spPr bwMode="auto">
          <a:xfrm>
            <a:off x="2834971" y="-6066717"/>
            <a:ext cx="2393354" cy="2393354"/>
          </a:xfrm>
          <a:prstGeom prst="roundRect">
            <a:avLst>
              <a:gd name="adj" fmla="val 5060"/>
            </a:avLst>
          </a:prstGeom>
          <a:gradFill flip="none" rotWithShape="1">
            <a:gsLst>
              <a:gs pos="0">
                <a:srgbClr val="0A6BBA"/>
              </a:gs>
              <a:gs pos="80000">
                <a:srgbClr val="318581"/>
              </a:gs>
            </a:gsLst>
            <a:path path="circle">
              <a:fillToRect l="100000" t="100000"/>
            </a:path>
            <a:tileRect r="-100000" b="-100000"/>
          </a:gra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marL="0" marR="0" lvl="0" indent="0" algn="l" defTabSz="552583" rtl="0" eaLnBrk="1" fontAlgn="base" latinLnBrk="0" hangingPunct="1">
              <a:lnSpc>
                <a:spcPct val="100000"/>
              </a:lnSpc>
              <a:spcBef>
                <a:spcPct val="0"/>
              </a:spcBef>
              <a:spcAft>
                <a:spcPct val="0"/>
              </a:spcAft>
              <a:buClrTx/>
              <a:buSzTx/>
              <a:buFontTx/>
              <a:buNone/>
              <a:tabLst/>
              <a:defRPr/>
            </a:pPr>
            <a:r>
              <a:rPr kumimoji="0" lang="en-US" sz="1185" b="0" i="0" u="none" strike="noStrike" kern="1200" cap="none" spc="0" normalizeH="0" baseline="0" noProof="0">
                <a:ln>
                  <a:noFill/>
                </a:ln>
                <a:noFill/>
                <a:effectLst/>
                <a:uLnTx/>
                <a:uFillTx/>
                <a:latin typeface="Segoe UI Variable Display Semib" pitchFamily="2" charset="0"/>
                <a:ea typeface="+mn-ea"/>
                <a:cs typeface="Segoe UI" pitchFamily="34" charset="0"/>
              </a:rPr>
              <a:t>1a</a:t>
            </a:r>
          </a:p>
        </p:txBody>
      </p:sp>
      <p:sp>
        <p:nvSpPr>
          <p:cNvPr id="56" name="!!1a-Sparkle">
            <a:extLst>
              <a:ext uri="{FF2B5EF4-FFF2-40B4-BE49-F238E27FC236}">
                <a16:creationId xmlns:a16="http://schemas.microsoft.com/office/drawing/2014/main" id="{84EDB244-7F17-55B0-266F-A245843B82FE}"/>
              </a:ext>
              <a:ext uri="{C183D7F6-B498-43B3-948B-1728B52AA6E4}">
                <adec:decorative xmlns:adec="http://schemas.microsoft.com/office/drawing/2017/decorative" val="1"/>
              </a:ext>
            </a:extLst>
          </p:cNvPr>
          <p:cNvSpPr>
            <a:spLocks noChangeAspect="1"/>
          </p:cNvSpPr>
          <p:nvPr/>
        </p:nvSpPr>
        <p:spPr>
          <a:xfrm>
            <a:off x="3817272" y="-5084364"/>
            <a:ext cx="428753" cy="428649"/>
          </a:xfrm>
          <a:custGeom>
            <a:avLst/>
            <a:gdLst>
              <a:gd name="connsiteX0" fmla="*/ 141697 w 432933"/>
              <a:gd name="connsiteY0" fmla="*/ 315405 h 432830"/>
              <a:gd name="connsiteX1" fmla="*/ 160780 w 432933"/>
              <a:gd name="connsiteY1" fmla="*/ 321479 h 432830"/>
              <a:gd name="connsiteX2" fmla="*/ 179790 w 432933"/>
              <a:gd name="connsiteY2" fmla="*/ 315505 h 432830"/>
              <a:gd name="connsiteX3" fmla="*/ 191132 w 432933"/>
              <a:gd name="connsiteY3" fmla="*/ 301418 h 432830"/>
              <a:gd name="connsiteX4" fmla="*/ 206419 w 432933"/>
              <a:gd name="connsiteY4" fmla="*/ 254802 h 432830"/>
              <a:gd name="connsiteX5" fmla="*/ 224836 w 432933"/>
              <a:gd name="connsiteY5" fmla="*/ 224980 h 432830"/>
              <a:gd name="connsiteX6" fmla="*/ 254656 w 432933"/>
              <a:gd name="connsiteY6" fmla="*/ 206565 h 432830"/>
              <a:gd name="connsiteX7" fmla="*/ 299565 w 432933"/>
              <a:gd name="connsiteY7" fmla="*/ 191933 h 432830"/>
              <a:gd name="connsiteX8" fmla="*/ 315539 w 432933"/>
              <a:gd name="connsiteY8" fmla="*/ 179867 h 432830"/>
              <a:gd name="connsiteX9" fmla="*/ 321605 w 432933"/>
              <a:gd name="connsiteY9" fmla="*/ 160790 h 432830"/>
              <a:gd name="connsiteX10" fmla="*/ 315539 w 432933"/>
              <a:gd name="connsiteY10" fmla="*/ 141713 h 432830"/>
              <a:gd name="connsiteX11" fmla="*/ 299565 w 432933"/>
              <a:gd name="connsiteY11" fmla="*/ 129647 h 432830"/>
              <a:gd name="connsiteX12" fmla="*/ 253802 w 432933"/>
              <a:gd name="connsiteY12" fmla="*/ 114891 h 432830"/>
              <a:gd name="connsiteX13" fmla="*/ 224019 w 432933"/>
              <a:gd name="connsiteY13" fmla="*/ 96487 h 432830"/>
              <a:gd name="connsiteX14" fmla="*/ 205628 w 432933"/>
              <a:gd name="connsiteY14" fmla="*/ 66804 h 432830"/>
              <a:gd name="connsiteX15" fmla="*/ 191046 w 432933"/>
              <a:gd name="connsiteY15" fmla="*/ 21919 h 432830"/>
              <a:gd name="connsiteX16" fmla="*/ 178974 w 432933"/>
              <a:gd name="connsiteY16" fmla="*/ 5951 h 432830"/>
              <a:gd name="connsiteX17" fmla="*/ 159896 w 432933"/>
              <a:gd name="connsiteY17" fmla="*/ 0 h 432830"/>
              <a:gd name="connsiteX18" fmla="*/ 140818 w 432933"/>
              <a:gd name="connsiteY18" fmla="*/ 5951 h 432830"/>
              <a:gd name="connsiteX19" fmla="*/ 128610 w 432933"/>
              <a:gd name="connsiteY19" fmla="*/ 22277 h 432830"/>
              <a:gd name="connsiteX20" fmla="*/ 113855 w 432933"/>
              <a:gd name="connsiteY20" fmla="*/ 67632 h 432830"/>
              <a:gd name="connsiteX21" fmla="*/ 96057 w 432933"/>
              <a:gd name="connsiteY21" fmla="*/ 96401 h 432830"/>
              <a:gd name="connsiteX22" fmla="*/ 66905 w 432933"/>
              <a:gd name="connsiteY22" fmla="*/ 114854 h 432830"/>
              <a:gd name="connsiteX23" fmla="*/ 22046 w 432933"/>
              <a:gd name="connsiteY23" fmla="*/ 129424 h 432830"/>
              <a:gd name="connsiteX24" fmla="*/ 9319 w 432933"/>
              <a:gd name="connsiteY24" fmla="*/ 137581 h 432830"/>
              <a:gd name="connsiteX25" fmla="*/ 1558 w 432933"/>
              <a:gd name="connsiteY25" fmla="*/ 150553 h 432830"/>
              <a:gd name="connsiteX26" fmla="*/ 388 w 432933"/>
              <a:gd name="connsiteY26" fmla="*/ 165625 h 432830"/>
              <a:gd name="connsiteX27" fmla="*/ 6054 w 432933"/>
              <a:gd name="connsiteY27" fmla="*/ 179639 h 432830"/>
              <a:gd name="connsiteX28" fmla="*/ 22405 w 432933"/>
              <a:gd name="connsiteY28" fmla="*/ 191847 h 432830"/>
              <a:gd name="connsiteX29" fmla="*/ 66781 w 432933"/>
              <a:gd name="connsiteY29" fmla="*/ 206256 h 432830"/>
              <a:gd name="connsiteX30" fmla="*/ 96614 w 432933"/>
              <a:gd name="connsiteY30" fmla="*/ 224734 h 432830"/>
              <a:gd name="connsiteX31" fmla="*/ 102909 w 432933"/>
              <a:gd name="connsiteY31" fmla="*/ 231895 h 432830"/>
              <a:gd name="connsiteX32" fmla="*/ 115042 w 432933"/>
              <a:gd name="connsiteY32" fmla="*/ 254616 h 432830"/>
              <a:gd name="connsiteX33" fmla="*/ 129625 w 432933"/>
              <a:gd name="connsiteY33" fmla="*/ 299426 h 432830"/>
              <a:gd name="connsiteX34" fmla="*/ 141697 w 432933"/>
              <a:gd name="connsiteY34" fmla="*/ 315405 h 432830"/>
              <a:gd name="connsiteX35" fmla="*/ 332397 w 432933"/>
              <a:gd name="connsiteY35" fmla="*/ 428360 h 432830"/>
              <a:gd name="connsiteX36" fmla="*/ 346299 w 432933"/>
              <a:gd name="connsiteY36" fmla="*/ 432794 h 432830"/>
              <a:gd name="connsiteX37" fmla="*/ 346360 w 432933"/>
              <a:gd name="connsiteY37" fmla="*/ 432831 h 432830"/>
              <a:gd name="connsiteX38" fmla="*/ 360412 w 432933"/>
              <a:gd name="connsiteY38" fmla="*/ 428295 h 432830"/>
              <a:gd name="connsiteX39" fmla="*/ 369168 w 432933"/>
              <a:gd name="connsiteY39" fmla="*/ 416406 h 432830"/>
              <a:gd name="connsiteX40" fmla="*/ 376205 w 432933"/>
              <a:gd name="connsiteY40" fmla="*/ 394761 h 432830"/>
              <a:gd name="connsiteX41" fmla="*/ 383304 w 432933"/>
              <a:gd name="connsiteY41" fmla="*/ 383259 h 432830"/>
              <a:gd name="connsiteX42" fmla="*/ 394745 w 432933"/>
              <a:gd name="connsiteY42" fmla="*/ 376184 h 432830"/>
              <a:gd name="connsiteX43" fmla="*/ 416884 w 432933"/>
              <a:gd name="connsiteY43" fmla="*/ 368986 h 432830"/>
              <a:gd name="connsiteX44" fmla="*/ 426154 w 432933"/>
              <a:gd name="connsiteY44" fmla="*/ 363040 h 432830"/>
              <a:gd name="connsiteX45" fmla="*/ 431804 w 432933"/>
              <a:gd name="connsiteY45" fmla="*/ 353586 h 432830"/>
              <a:gd name="connsiteX46" fmla="*/ 432648 w 432933"/>
              <a:gd name="connsiteY46" fmla="*/ 342606 h 432830"/>
              <a:gd name="connsiteX47" fmla="*/ 428511 w 432933"/>
              <a:gd name="connsiteY47" fmla="*/ 332400 h 432830"/>
              <a:gd name="connsiteX48" fmla="*/ 416080 w 432933"/>
              <a:gd name="connsiteY48" fmla="*/ 323371 h 432830"/>
              <a:gd name="connsiteX49" fmla="*/ 394349 w 432933"/>
              <a:gd name="connsiteY49" fmla="*/ 316334 h 432830"/>
              <a:gd name="connsiteX50" fmla="*/ 382886 w 432933"/>
              <a:gd name="connsiteY50" fmla="*/ 309244 h 432830"/>
              <a:gd name="connsiteX51" fmla="*/ 375797 w 432933"/>
              <a:gd name="connsiteY51" fmla="*/ 297781 h 432830"/>
              <a:gd name="connsiteX52" fmla="*/ 368599 w 432933"/>
              <a:gd name="connsiteY52" fmla="*/ 275654 h 432830"/>
              <a:gd name="connsiteX53" fmla="*/ 359817 w 432933"/>
              <a:gd name="connsiteY53" fmla="*/ 264041 h 432830"/>
              <a:gd name="connsiteX54" fmla="*/ 349514 w 432933"/>
              <a:gd name="connsiteY54" fmla="*/ 259882 h 432830"/>
              <a:gd name="connsiteX55" fmla="*/ 338442 w 432933"/>
              <a:gd name="connsiteY55" fmla="*/ 260798 h 432830"/>
              <a:gd name="connsiteX56" fmla="*/ 328962 w 432933"/>
              <a:gd name="connsiteY56" fmla="*/ 266590 h 432830"/>
              <a:gd name="connsiteX57" fmla="*/ 323096 w 432933"/>
              <a:gd name="connsiteY57" fmla="*/ 276026 h 432830"/>
              <a:gd name="connsiteX58" fmla="*/ 316021 w 432933"/>
              <a:gd name="connsiteY58" fmla="*/ 297757 h 432830"/>
              <a:gd name="connsiteX59" fmla="*/ 309138 w 432933"/>
              <a:gd name="connsiteY59" fmla="*/ 309090 h 432830"/>
              <a:gd name="connsiteX60" fmla="*/ 297976 w 432933"/>
              <a:gd name="connsiteY60" fmla="*/ 316247 h 432830"/>
              <a:gd name="connsiteX61" fmla="*/ 275824 w 432933"/>
              <a:gd name="connsiteY61" fmla="*/ 323446 h 432830"/>
              <a:gd name="connsiteX62" fmla="*/ 264136 w 432933"/>
              <a:gd name="connsiteY62" fmla="*/ 332307 h 432830"/>
              <a:gd name="connsiteX63" fmla="*/ 259771 w 432933"/>
              <a:gd name="connsiteY63" fmla="*/ 346312 h 432830"/>
              <a:gd name="connsiteX64" fmla="*/ 264356 w 432933"/>
              <a:gd name="connsiteY64" fmla="*/ 360246 h 432830"/>
              <a:gd name="connsiteX65" fmla="*/ 276183 w 432933"/>
              <a:gd name="connsiteY65" fmla="*/ 368924 h 432830"/>
              <a:gd name="connsiteX66" fmla="*/ 297852 w 432933"/>
              <a:gd name="connsiteY66" fmla="*/ 375974 h 432830"/>
              <a:gd name="connsiteX67" fmla="*/ 309335 w 432933"/>
              <a:gd name="connsiteY67" fmla="*/ 383089 h 432830"/>
              <a:gd name="connsiteX68" fmla="*/ 316404 w 432933"/>
              <a:gd name="connsiteY68" fmla="*/ 394600 h 432830"/>
              <a:gd name="connsiteX69" fmla="*/ 323603 w 432933"/>
              <a:gd name="connsiteY69" fmla="*/ 416715 h 432830"/>
              <a:gd name="connsiteX70" fmla="*/ 332397 w 432933"/>
              <a:gd name="connsiteY70" fmla="*/ 428360 h 43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2933" h="432830">
                <a:moveTo>
                  <a:pt x="141697" y="315405"/>
                </a:moveTo>
                <a:cubicBezTo>
                  <a:pt x="147278" y="319355"/>
                  <a:pt x="153944" y="321477"/>
                  <a:pt x="160780" y="321479"/>
                </a:cubicBezTo>
                <a:cubicBezTo>
                  <a:pt x="167583" y="321501"/>
                  <a:pt x="174225" y="319415"/>
                  <a:pt x="179790" y="315505"/>
                </a:cubicBezTo>
                <a:cubicBezTo>
                  <a:pt x="184798" y="311944"/>
                  <a:pt x="188723" y="307069"/>
                  <a:pt x="191132" y="301418"/>
                </a:cubicBezTo>
                <a:lnTo>
                  <a:pt x="206419" y="254802"/>
                </a:lnTo>
                <a:cubicBezTo>
                  <a:pt x="210157" y="243565"/>
                  <a:pt x="216462" y="233354"/>
                  <a:pt x="224836" y="224980"/>
                </a:cubicBezTo>
                <a:cubicBezTo>
                  <a:pt x="233209" y="216607"/>
                  <a:pt x="243419" y="210302"/>
                  <a:pt x="254656" y="206565"/>
                </a:cubicBezTo>
                <a:lnTo>
                  <a:pt x="299565" y="191933"/>
                </a:lnTo>
                <a:cubicBezTo>
                  <a:pt x="306010" y="189660"/>
                  <a:pt x="311591" y="185445"/>
                  <a:pt x="315539" y="179867"/>
                </a:cubicBezTo>
                <a:cubicBezTo>
                  <a:pt x="319485" y="174289"/>
                  <a:pt x="321605" y="167624"/>
                  <a:pt x="321605" y="160790"/>
                </a:cubicBezTo>
                <a:cubicBezTo>
                  <a:pt x="321605" y="153957"/>
                  <a:pt x="319485" y="147291"/>
                  <a:pt x="315539" y="141713"/>
                </a:cubicBezTo>
                <a:cubicBezTo>
                  <a:pt x="311591" y="136135"/>
                  <a:pt x="306010" y="131919"/>
                  <a:pt x="299565" y="129647"/>
                </a:cubicBezTo>
                <a:lnTo>
                  <a:pt x="253802" y="114891"/>
                </a:lnTo>
                <a:cubicBezTo>
                  <a:pt x="242589" y="111135"/>
                  <a:pt x="232395" y="104836"/>
                  <a:pt x="224019" y="96487"/>
                </a:cubicBezTo>
                <a:cubicBezTo>
                  <a:pt x="215680" y="88146"/>
                  <a:pt x="209384" y="77986"/>
                  <a:pt x="205628" y="66804"/>
                </a:cubicBezTo>
                <a:lnTo>
                  <a:pt x="191046" y="21919"/>
                </a:lnTo>
                <a:cubicBezTo>
                  <a:pt x="188776" y="15473"/>
                  <a:pt x="184557" y="9893"/>
                  <a:pt x="178974" y="5951"/>
                </a:cubicBezTo>
                <a:cubicBezTo>
                  <a:pt x="173368" y="2076"/>
                  <a:pt x="166713" y="0"/>
                  <a:pt x="159896" y="0"/>
                </a:cubicBezTo>
                <a:cubicBezTo>
                  <a:pt x="153080" y="0"/>
                  <a:pt x="146426" y="2076"/>
                  <a:pt x="140818" y="5951"/>
                </a:cubicBezTo>
                <a:cubicBezTo>
                  <a:pt x="135135" y="9975"/>
                  <a:pt x="130864" y="15688"/>
                  <a:pt x="128610" y="22277"/>
                </a:cubicBezTo>
                <a:lnTo>
                  <a:pt x="113855" y="67632"/>
                </a:lnTo>
                <a:cubicBezTo>
                  <a:pt x="110143" y="78428"/>
                  <a:pt x="104062" y="88259"/>
                  <a:pt x="96057" y="96401"/>
                </a:cubicBezTo>
                <a:cubicBezTo>
                  <a:pt x="87878" y="104697"/>
                  <a:pt x="77905" y="111010"/>
                  <a:pt x="66905" y="114854"/>
                </a:cubicBezTo>
                <a:lnTo>
                  <a:pt x="22046" y="129424"/>
                </a:lnTo>
                <a:cubicBezTo>
                  <a:pt x="17230" y="131122"/>
                  <a:pt x="12874" y="133915"/>
                  <a:pt x="9319" y="137581"/>
                </a:cubicBezTo>
                <a:cubicBezTo>
                  <a:pt x="5764" y="141247"/>
                  <a:pt x="3107" y="145687"/>
                  <a:pt x="1558" y="150553"/>
                </a:cubicBezTo>
                <a:cubicBezTo>
                  <a:pt x="8" y="155419"/>
                  <a:pt x="-392" y="160577"/>
                  <a:pt x="388" y="165625"/>
                </a:cubicBezTo>
                <a:cubicBezTo>
                  <a:pt x="1168" y="170671"/>
                  <a:pt x="3107" y="175469"/>
                  <a:pt x="6054" y="179639"/>
                </a:cubicBezTo>
                <a:cubicBezTo>
                  <a:pt x="10085" y="185326"/>
                  <a:pt x="15806" y="189598"/>
                  <a:pt x="22405" y="191847"/>
                </a:cubicBezTo>
                <a:lnTo>
                  <a:pt x="66781" y="206256"/>
                </a:lnTo>
                <a:cubicBezTo>
                  <a:pt x="78023" y="210021"/>
                  <a:pt x="88235" y="216347"/>
                  <a:pt x="96614" y="224734"/>
                </a:cubicBezTo>
                <a:cubicBezTo>
                  <a:pt x="98856" y="226991"/>
                  <a:pt x="100959" y="229382"/>
                  <a:pt x="102909" y="231895"/>
                </a:cubicBezTo>
                <a:cubicBezTo>
                  <a:pt x="108220" y="238722"/>
                  <a:pt x="112323" y="246406"/>
                  <a:pt x="115042" y="254616"/>
                </a:cubicBezTo>
                <a:lnTo>
                  <a:pt x="129625" y="299426"/>
                </a:lnTo>
                <a:cubicBezTo>
                  <a:pt x="131899" y="305873"/>
                  <a:pt x="136118" y="311456"/>
                  <a:pt x="141697" y="315405"/>
                </a:cubicBezTo>
                <a:close/>
                <a:moveTo>
                  <a:pt x="332397" y="428360"/>
                </a:moveTo>
                <a:cubicBezTo>
                  <a:pt x="336461" y="431239"/>
                  <a:pt x="341318" y="432789"/>
                  <a:pt x="346299" y="432794"/>
                </a:cubicBezTo>
                <a:lnTo>
                  <a:pt x="346360" y="432831"/>
                </a:lnTo>
                <a:cubicBezTo>
                  <a:pt x="351404" y="432829"/>
                  <a:pt x="356319" y="431243"/>
                  <a:pt x="360412" y="428295"/>
                </a:cubicBezTo>
                <a:cubicBezTo>
                  <a:pt x="364505" y="425348"/>
                  <a:pt x="367568" y="421188"/>
                  <a:pt x="369168" y="416406"/>
                </a:cubicBezTo>
                <a:lnTo>
                  <a:pt x="376205" y="394761"/>
                </a:lnTo>
                <a:cubicBezTo>
                  <a:pt x="377661" y="390433"/>
                  <a:pt x="380089" y="386499"/>
                  <a:pt x="383304" y="383259"/>
                </a:cubicBezTo>
                <a:cubicBezTo>
                  <a:pt x="386521" y="380050"/>
                  <a:pt x="390437" y="377629"/>
                  <a:pt x="394745" y="376184"/>
                </a:cubicBezTo>
                <a:lnTo>
                  <a:pt x="416884" y="368986"/>
                </a:lnTo>
                <a:cubicBezTo>
                  <a:pt x="420393" y="367748"/>
                  <a:pt x="423566" y="365712"/>
                  <a:pt x="426154" y="363040"/>
                </a:cubicBezTo>
                <a:cubicBezTo>
                  <a:pt x="428743" y="360369"/>
                  <a:pt x="430677" y="357132"/>
                  <a:pt x="431804" y="353586"/>
                </a:cubicBezTo>
                <a:cubicBezTo>
                  <a:pt x="432931" y="350041"/>
                  <a:pt x="433219" y="346282"/>
                  <a:pt x="432648" y="342606"/>
                </a:cubicBezTo>
                <a:cubicBezTo>
                  <a:pt x="432076" y="338929"/>
                  <a:pt x="430660" y="335437"/>
                  <a:pt x="428511" y="332400"/>
                </a:cubicBezTo>
                <a:cubicBezTo>
                  <a:pt x="425454" y="328123"/>
                  <a:pt x="421092" y="324956"/>
                  <a:pt x="416080" y="323371"/>
                </a:cubicBezTo>
                <a:lnTo>
                  <a:pt x="394349" y="316334"/>
                </a:lnTo>
                <a:cubicBezTo>
                  <a:pt x="390030" y="314890"/>
                  <a:pt x="386107" y="312464"/>
                  <a:pt x="382886" y="309244"/>
                </a:cubicBezTo>
                <a:cubicBezTo>
                  <a:pt x="379667" y="306024"/>
                  <a:pt x="377240" y="302100"/>
                  <a:pt x="375797" y="297781"/>
                </a:cubicBezTo>
                <a:lnTo>
                  <a:pt x="368599" y="275654"/>
                </a:lnTo>
                <a:cubicBezTo>
                  <a:pt x="366951" y="270963"/>
                  <a:pt x="363881" y="266904"/>
                  <a:pt x="359817" y="264041"/>
                </a:cubicBezTo>
                <a:cubicBezTo>
                  <a:pt x="356755" y="261870"/>
                  <a:pt x="353226" y="260445"/>
                  <a:pt x="349514" y="259882"/>
                </a:cubicBezTo>
                <a:cubicBezTo>
                  <a:pt x="345803" y="259320"/>
                  <a:pt x="342012" y="259633"/>
                  <a:pt x="338442" y="260798"/>
                </a:cubicBezTo>
                <a:cubicBezTo>
                  <a:pt x="334874" y="261963"/>
                  <a:pt x="331627" y="263947"/>
                  <a:pt x="328962" y="266590"/>
                </a:cubicBezTo>
                <a:cubicBezTo>
                  <a:pt x="326298" y="269234"/>
                  <a:pt x="324288" y="272466"/>
                  <a:pt x="323096" y="276026"/>
                </a:cubicBezTo>
                <a:lnTo>
                  <a:pt x="316021" y="297757"/>
                </a:lnTo>
                <a:cubicBezTo>
                  <a:pt x="314620" y="302009"/>
                  <a:pt x="312266" y="305886"/>
                  <a:pt x="309138" y="309090"/>
                </a:cubicBezTo>
                <a:cubicBezTo>
                  <a:pt x="306011" y="312294"/>
                  <a:pt x="302193" y="314742"/>
                  <a:pt x="297976" y="316247"/>
                </a:cubicBezTo>
                <a:lnTo>
                  <a:pt x="275824" y="323446"/>
                </a:lnTo>
                <a:cubicBezTo>
                  <a:pt x="271099" y="325110"/>
                  <a:pt x="267013" y="328209"/>
                  <a:pt x="264136" y="332307"/>
                </a:cubicBezTo>
                <a:cubicBezTo>
                  <a:pt x="261258" y="336408"/>
                  <a:pt x="259732" y="341304"/>
                  <a:pt x="259771" y="346312"/>
                </a:cubicBezTo>
                <a:cubicBezTo>
                  <a:pt x="259811" y="351321"/>
                  <a:pt x="261414" y="356193"/>
                  <a:pt x="264356" y="360246"/>
                </a:cubicBezTo>
                <a:cubicBezTo>
                  <a:pt x="267299" y="364301"/>
                  <a:pt x="271433" y="367333"/>
                  <a:pt x="276183" y="368924"/>
                </a:cubicBezTo>
                <a:lnTo>
                  <a:pt x="297852" y="375974"/>
                </a:lnTo>
                <a:cubicBezTo>
                  <a:pt x="302182" y="377418"/>
                  <a:pt x="306114" y="379855"/>
                  <a:pt x="309335" y="383089"/>
                </a:cubicBezTo>
                <a:cubicBezTo>
                  <a:pt x="312555" y="386324"/>
                  <a:pt x="314977" y="390265"/>
                  <a:pt x="316404" y="394600"/>
                </a:cubicBezTo>
                <a:lnTo>
                  <a:pt x="323603" y="416715"/>
                </a:lnTo>
                <a:cubicBezTo>
                  <a:pt x="325260" y="421412"/>
                  <a:pt x="328332" y="425480"/>
                  <a:pt x="332397" y="428360"/>
                </a:cubicBezTo>
                <a:close/>
              </a:path>
            </a:pathLst>
          </a:custGeom>
          <a:solidFill>
            <a:srgbClr val="FFFFFF"/>
          </a:soli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00"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57" name="1a. Copilot">
            <a:extLst>
              <a:ext uri="{FF2B5EF4-FFF2-40B4-BE49-F238E27FC236}">
                <a16:creationId xmlns:a16="http://schemas.microsoft.com/office/drawing/2014/main" id="{97BDACA6-BCAA-D1E9-3AD2-1F5934C43EAD}"/>
              </a:ext>
            </a:extLst>
          </p:cNvPr>
          <p:cNvSpPr/>
          <p:nvPr/>
        </p:nvSpPr>
        <p:spPr>
          <a:xfrm>
            <a:off x="6501746" y="-4993331"/>
            <a:ext cx="1827629" cy="49244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290978" rtl="0" eaLnBrk="1" fontAlgn="base" latinLnBrk="0" hangingPunct="1">
              <a:lnSpc>
                <a:spcPct val="100000"/>
              </a:lnSpc>
              <a:spcBef>
                <a:spcPct val="0"/>
              </a:spcBef>
              <a:spcAft>
                <a:spcPct val="0"/>
              </a:spcAft>
              <a:buClrTx/>
              <a:buSzTx/>
              <a:buFontTx/>
              <a:buNone/>
              <a:tabLst/>
              <a:defRPr/>
            </a:pPr>
            <a:r>
              <a:rPr kumimoji="0" lang="en-GB" sz="3200" b="0" i="0" u="none" strike="noStrike" kern="1200" cap="none" spc="0"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rPr>
              <a:t>Copilot</a:t>
            </a:r>
          </a:p>
        </p:txBody>
      </p:sp>
      <p:grpSp>
        <p:nvGrpSpPr>
          <p:cNvPr id="58" name="!!BottomArrows">
            <a:extLst>
              <a:ext uri="{FF2B5EF4-FFF2-40B4-BE49-F238E27FC236}">
                <a16:creationId xmlns:a16="http://schemas.microsoft.com/office/drawing/2014/main" id="{3F8D9E90-D63A-226D-619E-8B6EAC8725AE}"/>
              </a:ext>
              <a:ext uri="{C183D7F6-B498-43B3-948B-1728B52AA6E4}">
                <adec:decorative xmlns:adec="http://schemas.microsoft.com/office/drawing/2017/decorative" val="1"/>
              </a:ext>
            </a:extLst>
          </p:cNvPr>
          <p:cNvGrpSpPr/>
          <p:nvPr/>
        </p:nvGrpSpPr>
        <p:grpSpPr>
          <a:xfrm>
            <a:off x="3870061" y="-2835845"/>
            <a:ext cx="323264" cy="270621"/>
            <a:chOff x="19075875" y="5046798"/>
            <a:chExt cx="433932" cy="363232"/>
          </a:xfrm>
          <a:scene3d>
            <a:camera prst="orthographicFront">
              <a:rot lat="1200000" lon="20400000" rev="0"/>
            </a:camera>
            <a:lightRig rig="threePt" dir="t"/>
          </a:scene3d>
        </p:grpSpPr>
        <p:grpSp>
          <p:nvGrpSpPr>
            <p:cNvPr id="59" name="Group 58">
              <a:extLst>
                <a:ext uri="{FF2B5EF4-FFF2-40B4-BE49-F238E27FC236}">
                  <a16:creationId xmlns:a16="http://schemas.microsoft.com/office/drawing/2014/main" id="{164552B6-DBCF-C473-CE83-FEAD02E48EAF}"/>
                </a:ext>
              </a:extLst>
            </p:cNvPr>
            <p:cNvGrpSpPr/>
            <p:nvPr/>
          </p:nvGrpSpPr>
          <p:grpSpPr>
            <a:xfrm>
              <a:off x="19075875" y="5046798"/>
              <a:ext cx="189220" cy="231542"/>
              <a:chOff x="20739328" y="5043405"/>
              <a:chExt cx="189220" cy="231542"/>
            </a:xfrm>
          </p:grpSpPr>
          <p:cxnSp>
            <p:nvCxnSpPr>
              <p:cNvPr id="64" name="Straight Connector 63">
                <a:extLst>
                  <a:ext uri="{FF2B5EF4-FFF2-40B4-BE49-F238E27FC236}">
                    <a16:creationId xmlns:a16="http://schemas.microsoft.com/office/drawing/2014/main" id="{58E800EC-3DE8-84D6-9E73-2A2FC97B473A}"/>
                  </a:ext>
                </a:extLst>
              </p:cNvPr>
              <p:cNvCxnSpPr>
                <a:cxnSpLocks/>
              </p:cNvCxnSpPr>
              <p:nvPr/>
            </p:nvCxnSpPr>
            <p:spPr>
              <a:xfrm flipV="1">
                <a:off x="20739328" y="5043413"/>
                <a:ext cx="94603" cy="78184"/>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0D6D70D-CBD4-B4E6-3646-7FA7D5EDFC06}"/>
                  </a:ext>
                </a:extLst>
              </p:cNvPr>
              <p:cNvCxnSpPr>
                <a:cxnSpLocks/>
              </p:cNvCxnSpPr>
              <p:nvPr/>
            </p:nvCxnSpPr>
            <p:spPr>
              <a:xfrm flipH="1" flipV="1">
                <a:off x="20833947" y="5043405"/>
                <a:ext cx="94601" cy="78184"/>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F657545-B8DD-EA10-F755-C5DE02E80856}"/>
                  </a:ext>
                  <a:ext uri="{C183D7F6-B498-43B3-948B-1728B52AA6E4}">
                    <adec:decorative xmlns:adec="http://schemas.microsoft.com/office/drawing/2017/decorative" val="1"/>
                  </a:ext>
                </a:extLst>
              </p:cNvPr>
              <p:cNvCxnSpPr>
                <a:cxnSpLocks/>
              </p:cNvCxnSpPr>
              <p:nvPr/>
            </p:nvCxnSpPr>
            <p:spPr>
              <a:xfrm flipV="1">
                <a:off x="20833910" y="5052928"/>
                <a:ext cx="0" cy="222019"/>
              </a:xfrm>
              <a:prstGeom prst="straightConnector1">
                <a:avLst/>
              </a:prstGeom>
              <a:solidFill>
                <a:srgbClr val="3A4953"/>
              </a:solidFill>
              <a:ln w="19050" cap="rnd">
                <a:solidFill>
                  <a:srgbClr val="000000"/>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8C9803BA-0182-E37A-2002-9A04DBBEAC4F}"/>
                </a:ext>
              </a:extLst>
            </p:cNvPr>
            <p:cNvGrpSpPr/>
            <p:nvPr/>
          </p:nvGrpSpPr>
          <p:grpSpPr>
            <a:xfrm rot="10800000">
              <a:off x="19320597" y="5178480"/>
              <a:ext cx="189210" cy="231550"/>
              <a:chOff x="20739421" y="5043426"/>
              <a:chExt cx="189210" cy="231550"/>
            </a:xfrm>
          </p:grpSpPr>
          <p:cxnSp>
            <p:nvCxnSpPr>
              <p:cNvPr id="61" name="Straight Connector 60">
                <a:extLst>
                  <a:ext uri="{FF2B5EF4-FFF2-40B4-BE49-F238E27FC236}">
                    <a16:creationId xmlns:a16="http://schemas.microsoft.com/office/drawing/2014/main" id="{9667368C-2897-664E-21E3-CEE7562ACE24}"/>
                  </a:ext>
                </a:extLst>
              </p:cNvPr>
              <p:cNvCxnSpPr>
                <a:cxnSpLocks/>
              </p:cNvCxnSpPr>
              <p:nvPr/>
            </p:nvCxnSpPr>
            <p:spPr>
              <a:xfrm flipV="1">
                <a:off x="20739421" y="5043426"/>
                <a:ext cx="94606" cy="78183"/>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533417-23DE-51FD-51FF-43A6D0E42D4D}"/>
                  </a:ext>
                </a:extLst>
              </p:cNvPr>
              <p:cNvCxnSpPr>
                <a:cxnSpLocks/>
              </p:cNvCxnSpPr>
              <p:nvPr/>
            </p:nvCxnSpPr>
            <p:spPr>
              <a:xfrm flipH="1" flipV="1">
                <a:off x="20834026" y="5043426"/>
                <a:ext cx="94605" cy="78185"/>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F1332BD-B779-9D37-8F98-640470FBF6A7}"/>
                  </a:ext>
                  <a:ext uri="{C183D7F6-B498-43B3-948B-1728B52AA6E4}">
                    <adec:decorative xmlns:adec="http://schemas.microsoft.com/office/drawing/2017/decorative" val="1"/>
                  </a:ext>
                </a:extLst>
              </p:cNvPr>
              <p:cNvCxnSpPr>
                <a:cxnSpLocks/>
              </p:cNvCxnSpPr>
              <p:nvPr/>
            </p:nvCxnSpPr>
            <p:spPr>
              <a:xfrm flipV="1">
                <a:off x="20834068" y="5052954"/>
                <a:ext cx="0" cy="222022"/>
              </a:xfrm>
              <a:prstGeom prst="straightConnector1">
                <a:avLst/>
              </a:prstGeom>
              <a:solidFill>
                <a:srgbClr val="3A4953"/>
              </a:solidFill>
              <a:ln w="19050" cap="rnd">
                <a:solidFill>
                  <a:srgbClr val="000000"/>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grpSp>
        <p:nvGrpSpPr>
          <p:cNvPr id="67" name="!!TopArrows">
            <a:extLst>
              <a:ext uri="{FF2B5EF4-FFF2-40B4-BE49-F238E27FC236}">
                <a16:creationId xmlns:a16="http://schemas.microsoft.com/office/drawing/2014/main" id="{515B5C61-4835-D9F9-6646-9378E00BAB63}"/>
              </a:ext>
              <a:ext uri="{C183D7F6-B498-43B3-948B-1728B52AA6E4}">
                <adec:decorative xmlns:adec="http://schemas.microsoft.com/office/drawing/2017/decorative" val="1"/>
              </a:ext>
            </a:extLst>
          </p:cNvPr>
          <p:cNvGrpSpPr/>
          <p:nvPr/>
        </p:nvGrpSpPr>
        <p:grpSpPr>
          <a:xfrm>
            <a:off x="3870061" y="-3917068"/>
            <a:ext cx="323264" cy="270621"/>
            <a:chOff x="19075875" y="5046798"/>
            <a:chExt cx="433932" cy="363232"/>
          </a:xfrm>
          <a:scene3d>
            <a:camera prst="orthographicFront">
              <a:rot lat="1200000" lon="20400000" rev="0"/>
            </a:camera>
            <a:lightRig rig="threePt" dir="t"/>
          </a:scene3d>
        </p:grpSpPr>
        <p:grpSp>
          <p:nvGrpSpPr>
            <p:cNvPr id="68" name="Group 67">
              <a:extLst>
                <a:ext uri="{FF2B5EF4-FFF2-40B4-BE49-F238E27FC236}">
                  <a16:creationId xmlns:a16="http://schemas.microsoft.com/office/drawing/2014/main" id="{438BC0BB-5FAD-E4DE-DE4B-9610F73F0F3C}"/>
                </a:ext>
              </a:extLst>
            </p:cNvPr>
            <p:cNvGrpSpPr/>
            <p:nvPr/>
          </p:nvGrpSpPr>
          <p:grpSpPr>
            <a:xfrm>
              <a:off x="19075875" y="5046798"/>
              <a:ext cx="189220" cy="231542"/>
              <a:chOff x="20739328" y="5043405"/>
              <a:chExt cx="189220" cy="231542"/>
            </a:xfrm>
          </p:grpSpPr>
          <p:cxnSp>
            <p:nvCxnSpPr>
              <p:cNvPr id="73" name="Straight Connector 72">
                <a:extLst>
                  <a:ext uri="{FF2B5EF4-FFF2-40B4-BE49-F238E27FC236}">
                    <a16:creationId xmlns:a16="http://schemas.microsoft.com/office/drawing/2014/main" id="{5E6F9507-80C4-EE64-7913-A4361CE85FE6}"/>
                  </a:ext>
                </a:extLst>
              </p:cNvPr>
              <p:cNvCxnSpPr>
                <a:cxnSpLocks/>
              </p:cNvCxnSpPr>
              <p:nvPr/>
            </p:nvCxnSpPr>
            <p:spPr>
              <a:xfrm flipV="1">
                <a:off x="20739328" y="5043413"/>
                <a:ext cx="94603" cy="78184"/>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3155AA7-CBBE-FF89-3643-B4EE37006507}"/>
                  </a:ext>
                </a:extLst>
              </p:cNvPr>
              <p:cNvCxnSpPr>
                <a:cxnSpLocks/>
              </p:cNvCxnSpPr>
              <p:nvPr/>
            </p:nvCxnSpPr>
            <p:spPr>
              <a:xfrm flipH="1" flipV="1">
                <a:off x="20833947" y="5043405"/>
                <a:ext cx="94601" cy="78184"/>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061823E-48EC-3759-8B13-1B19C3CC7C02}"/>
                  </a:ext>
                  <a:ext uri="{C183D7F6-B498-43B3-948B-1728B52AA6E4}">
                    <adec:decorative xmlns:adec="http://schemas.microsoft.com/office/drawing/2017/decorative" val="1"/>
                  </a:ext>
                </a:extLst>
              </p:cNvPr>
              <p:cNvCxnSpPr>
                <a:cxnSpLocks/>
              </p:cNvCxnSpPr>
              <p:nvPr/>
            </p:nvCxnSpPr>
            <p:spPr>
              <a:xfrm flipV="1">
                <a:off x="20833910" y="5052928"/>
                <a:ext cx="0" cy="222019"/>
              </a:xfrm>
              <a:prstGeom prst="straightConnector1">
                <a:avLst/>
              </a:prstGeom>
              <a:solidFill>
                <a:srgbClr val="3A4953"/>
              </a:solidFill>
              <a:ln w="19050" cap="rnd">
                <a:solidFill>
                  <a:srgbClr val="000000"/>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76501479-BAFB-F9B6-C73C-884DA33249DE}"/>
                </a:ext>
              </a:extLst>
            </p:cNvPr>
            <p:cNvGrpSpPr/>
            <p:nvPr/>
          </p:nvGrpSpPr>
          <p:grpSpPr>
            <a:xfrm rot="10800000">
              <a:off x="19320597" y="5178480"/>
              <a:ext cx="189210" cy="231550"/>
              <a:chOff x="20739421" y="5043426"/>
              <a:chExt cx="189210" cy="231550"/>
            </a:xfrm>
          </p:grpSpPr>
          <p:cxnSp>
            <p:nvCxnSpPr>
              <p:cNvPr id="70" name="Straight Connector 69">
                <a:extLst>
                  <a:ext uri="{FF2B5EF4-FFF2-40B4-BE49-F238E27FC236}">
                    <a16:creationId xmlns:a16="http://schemas.microsoft.com/office/drawing/2014/main" id="{AC9ED133-071D-6038-BBD1-4346F3023BE2}"/>
                  </a:ext>
                </a:extLst>
              </p:cNvPr>
              <p:cNvCxnSpPr>
                <a:cxnSpLocks/>
              </p:cNvCxnSpPr>
              <p:nvPr/>
            </p:nvCxnSpPr>
            <p:spPr>
              <a:xfrm flipV="1">
                <a:off x="20739421" y="5043426"/>
                <a:ext cx="94606" cy="78183"/>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ADD0D5D-8D2C-7044-6259-DE8F0E5AA3A9}"/>
                  </a:ext>
                </a:extLst>
              </p:cNvPr>
              <p:cNvCxnSpPr>
                <a:cxnSpLocks/>
              </p:cNvCxnSpPr>
              <p:nvPr/>
            </p:nvCxnSpPr>
            <p:spPr>
              <a:xfrm flipH="1" flipV="1">
                <a:off x="20834026" y="5043426"/>
                <a:ext cx="94605" cy="78185"/>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24BFACB-D2EA-A15F-A01C-3C4AEFC6BBF3}"/>
                  </a:ext>
                  <a:ext uri="{C183D7F6-B498-43B3-948B-1728B52AA6E4}">
                    <adec:decorative xmlns:adec="http://schemas.microsoft.com/office/drawing/2017/decorative" val="1"/>
                  </a:ext>
                </a:extLst>
              </p:cNvPr>
              <p:cNvCxnSpPr>
                <a:cxnSpLocks/>
              </p:cNvCxnSpPr>
              <p:nvPr/>
            </p:nvCxnSpPr>
            <p:spPr>
              <a:xfrm flipV="1">
                <a:off x="20834068" y="5052954"/>
                <a:ext cx="0" cy="222022"/>
              </a:xfrm>
              <a:prstGeom prst="straightConnector1">
                <a:avLst/>
              </a:prstGeom>
              <a:solidFill>
                <a:srgbClr val="3A4953"/>
              </a:solidFill>
              <a:ln w="19050" cap="rnd">
                <a:solidFill>
                  <a:srgbClr val="000000"/>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sp>
        <p:nvSpPr>
          <p:cNvPr id="2" name="Box 2c">
            <a:extLst>
              <a:ext uri="{FF2B5EF4-FFF2-40B4-BE49-F238E27FC236}">
                <a16:creationId xmlns:a16="http://schemas.microsoft.com/office/drawing/2014/main" id="{FACD5141-1982-0BD3-6DB1-D9D8EF00A6FC}"/>
              </a:ext>
            </a:extLst>
          </p:cNvPr>
          <p:cNvSpPr>
            <a:spLocks noChangeAspect="1"/>
          </p:cNvSpPr>
          <p:nvPr/>
        </p:nvSpPr>
        <p:spPr bwMode="auto">
          <a:xfrm>
            <a:off x="5593189" y="2212909"/>
            <a:ext cx="2382458" cy="2382458"/>
          </a:xfrm>
          <a:prstGeom prst="roundRect">
            <a:avLst>
              <a:gd name="adj" fmla="val 5060"/>
            </a:avLst>
          </a:prstGeom>
          <a:gradFill flip="none" rotWithShape="1">
            <a:gsLst>
              <a:gs pos="0">
                <a:srgbClr val="AC35AF">
                  <a:alpha val="0"/>
                </a:srgbClr>
              </a:gs>
              <a:gs pos="80000">
                <a:srgbClr val="0A6BBA">
                  <a:alpha val="0"/>
                </a:srgbClr>
              </a:gs>
            </a:gsLst>
            <a:path path="circle">
              <a:fillToRect l="100000" t="100000"/>
            </a:path>
            <a:tileRect r="-100000" b="-100000"/>
          </a:gra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114" tIns="123291" rIns="154114" bIns="123291" numCol="1" spcCol="0" rtlCol="0" fromWordArt="0" anchor="t" anchorCtr="0" forceAA="0" compatLnSpc="1">
            <a:prstTxWarp prst="textNoShape">
              <a:avLst/>
            </a:prstTxWarp>
            <a:noAutofit/>
          </a:bodyPr>
          <a:lstStyle/>
          <a:p>
            <a:pPr marL="0" marR="0" lvl="0" indent="0" algn="l" defTabSz="785895" rtl="0" eaLnBrk="1" fontAlgn="base" latinLnBrk="0" hangingPunct="1">
              <a:lnSpc>
                <a:spcPct val="100000"/>
              </a:lnSpc>
              <a:spcBef>
                <a:spcPct val="0"/>
              </a:spcBef>
              <a:spcAft>
                <a:spcPct val="0"/>
              </a:spcAft>
              <a:buClrTx/>
              <a:buSzTx/>
              <a:buFontTx/>
              <a:buNone/>
              <a:tabLst/>
              <a:defRPr/>
            </a:pPr>
            <a:r>
              <a:rPr kumimoji="0" lang="en-US" sz="1686" b="0" i="0" u="none" strike="noStrike" kern="1200" cap="none" spc="0" normalizeH="0" baseline="0" noProof="0">
                <a:ln>
                  <a:noFill/>
                </a:ln>
                <a:noFill/>
                <a:effectLst/>
                <a:uLnTx/>
                <a:uFillTx/>
                <a:latin typeface="Segoe UI Variable Display Semib" pitchFamily="2" charset="0"/>
                <a:ea typeface="+mn-ea"/>
                <a:cs typeface="Segoe UI" pitchFamily="34" charset="0"/>
              </a:rPr>
              <a:t>3</a:t>
            </a:r>
          </a:p>
        </p:txBody>
      </p:sp>
      <p:sp>
        <p:nvSpPr>
          <p:cNvPr id="3" name="!!2c-AIplatform">
            <a:extLst>
              <a:ext uri="{FF2B5EF4-FFF2-40B4-BE49-F238E27FC236}">
                <a16:creationId xmlns:a16="http://schemas.microsoft.com/office/drawing/2014/main" id="{8CB9AC90-0D8E-EB42-3DD7-857425DCF6C4}"/>
              </a:ext>
              <a:ext uri="{C183D7F6-B498-43B3-948B-1728B52AA6E4}">
                <adec:decorative xmlns:adec="http://schemas.microsoft.com/office/drawing/2017/decorative" val="1"/>
              </a:ext>
            </a:extLst>
          </p:cNvPr>
          <p:cNvSpPr>
            <a:spLocks noChangeAspect="1"/>
          </p:cNvSpPr>
          <p:nvPr/>
        </p:nvSpPr>
        <p:spPr>
          <a:xfrm>
            <a:off x="6563648" y="3221220"/>
            <a:ext cx="426801" cy="365837"/>
          </a:xfrm>
          <a:custGeom>
            <a:avLst/>
            <a:gdLst>
              <a:gd name="connsiteX0" fmla="*/ 0 w 346302"/>
              <a:gd name="connsiteY0" fmla="*/ 37105 h 296838"/>
              <a:gd name="connsiteX1" fmla="*/ 37105 w 346302"/>
              <a:gd name="connsiteY1" fmla="*/ 0 h 296838"/>
              <a:gd name="connsiteX2" fmla="*/ 210261 w 346302"/>
              <a:gd name="connsiteY2" fmla="*/ 0 h 296838"/>
              <a:gd name="connsiteX3" fmla="*/ 247366 w 346302"/>
              <a:gd name="connsiteY3" fmla="*/ 37105 h 296838"/>
              <a:gd name="connsiteX4" fmla="*/ 247366 w 346302"/>
              <a:gd name="connsiteY4" fmla="*/ 160788 h 296838"/>
              <a:gd name="connsiteX5" fmla="*/ 210261 w 346302"/>
              <a:gd name="connsiteY5" fmla="*/ 197893 h 296838"/>
              <a:gd name="connsiteX6" fmla="*/ 37105 w 346302"/>
              <a:gd name="connsiteY6" fmla="*/ 197893 h 296838"/>
              <a:gd name="connsiteX7" fmla="*/ 0 w 346302"/>
              <a:gd name="connsiteY7" fmla="*/ 160788 h 296838"/>
              <a:gd name="connsiteX8" fmla="*/ 0 w 346302"/>
              <a:gd name="connsiteY8" fmla="*/ 37105 h 296838"/>
              <a:gd name="connsiteX9" fmla="*/ 101048 w 346302"/>
              <a:gd name="connsiteY9" fmla="*/ 272102 h 296838"/>
              <a:gd name="connsiteX10" fmla="*/ 136042 w 346302"/>
              <a:gd name="connsiteY10" fmla="*/ 296838 h 296838"/>
              <a:gd name="connsiteX11" fmla="*/ 210251 w 346302"/>
              <a:gd name="connsiteY11" fmla="*/ 296838 h 296838"/>
              <a:gd name="connsiteX12" fmla="*/ 346303 w 346302"/>
              <a:gd name="connsiteY12" fmla="*/ 160787 h 296838"/>
              <a:gd name="connsiteX13" fmla="*/ 346303 w 346302"/>
              <a:gd name="connsiteY13" fmla="*/ 136050 h 296838"/>
              <a:gd name="connsiteX14" fmla="*/ 321566 w 346302"/>
              <a:gd name="connsiteY14" fmla="*/ 101058 h 296838"/>
              <a:gd name="connsiteX15" fmla="*/ 321566 w 346302"/>
              <a:gd name="connsiteY15" fmla="*/ 160787 h 296838"/>
              <a:gd name="connsiteX16" fmla="*/ 210251 w 346302"/>
              <a:gd name="connsiteY16" fmla="*/ 272102 h 296838"/>
              <a:gd name="connsiteX17" fmla="*/ 101048 w 346302"/>
              <a:gd name="connsiteY17" fmla="*/ 272102 h 296838"/>
              <a:gd name="connsiteX18" fmla="*/ 86569 w 346302"/>
              <a:gd name="connsiteY18" fmla="*/ 247365 h 296838"/>
              <a:gd name="connsiteX19" fmla="*/ 51575 w 346302"/>
              <a:gd name="connsiteY19" fmla="*/ 222628 h 296838"/>
              <a:gd name="connsiteX20" fmla="*/ 210251 w 346302"/>
              <a:gd name="connsiteY20" fmla="*/ 222628 h 296838"/>
              <a:gd name="connsiteX21" fmla="*/ 272093 w 346302"/>
              <a:gd name="connsiteY21" fmla="*/ 160787 h 296838"/>
              <a:gd name="connsiteX22" fmla="*/ 272093 w 346302"/>
              <a:gd name="connsiteY22" fmla="*/ 51584 h 296838"/>
              <a:gd name="connsiteX23" fmla="*/ 296830 w 346302"/>
              <a:gd name="connsiteY23" fmla="*/ 86577 h 296838"/>
              <a:gd name="connsiteX24" fmla="*/ 296830 w 346302"/>
              <a:gd name="connsiteY24" fmla="*/ 160787 h 296838"/>
              <a:gd name="connsiteX25" fmla="*/ 210251 w 346302"/>
              <a:gd name="connsiteY25" fmla="*/ 247365 h 296838"/>
              <a:gd name="connsiteX26" fmla="*/ 86569 w 346302"/>
              <a:gd name="connsiteY26" fmla="*/ 247365 h 2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302" h="296838">
                <a:moveTo>
                  <a:pt x="0" y="37105"/>
                </a:moveTo>
                <a:cubicBezTo>
                  <a:pt x="0" y="16613"/>
                  <a:pt x="16612" y="0"/>
                  <a:pt x="37105" y="0"/>
                </a:cubicBezTo>
                <a:lnTo>
                  <a:pt x="210261" y="0"/>
                </a:lnTo>
                <a:cubicBezTo>
                  <a:pt x="230754" y="0"/>
                  <a:pt x="247366" y="16613"/>
                  <a:pt x="247366" y="37105"/>
                </a:cubicBezTo>
                <a:lnTo>
                  <a:pt x="247366" y="160788"/>
                </a:lnTo>
                <a:cubicBezTo>
                  <a:pt x="247366" y="181281"/>
                  <a:pt x="230754" y="197893"/>
                  <a:pt x="210261" y="197893"/>
                </a:cubicBezTo>
                <a:lnTo>
                  <a:pt x="37105" y="197893"/>
                </a:lnTo>
                <a:cubicBezTo>
                  <a:pt x="16612" y="197893"/>
                  <a:pt x="0" y="181281"/>
                  <a:pt x="0" y="160788"/>
                </a:cubicBezTo>
                <a:lnTo>
                  <a:pt x="0" y="37105"/>
                </a:lnTo>
                <a:close/>
                <a:moveTo>
                  <a:pt x="101048" y="272102"/>
                </a:moveTo>
                <a:cubicBezTo>
                  <a:pt x="106142" y="286513"/>
                  <a:pt x="119886" y="296838"/>
                  <a:pt x="136042" y="296838"/>
                </a:cubicBezTo>
                <a:lnTo>
                  <a:pt x="210251" y="296838"/>
                </a:lnTo>
                <a:cubicBezTo>
                  <a:pt x="285390" y="296838"/>
                  <a:pt x="346303" y="235927"/>
                  <a:pt x="346303" y="160787"/>
                </a:cubicBezTo>
                <a:lnTo>
                  <a:pt x="346303" y="136050"/>
                </a:lnTo>
                <a:cubicBezTo>
                  <a:pt x="346303" y="119895"/>
                  <a:pt x="335978" y="106151"/>
                  <a:pt x="321566" y="101058"/>
                </a:cubicBezTo>
                <a:lnTo>
                  <a:pt x="321566" y="160787"/>
                </a:lnTo>
                <a:cubicBezTo>
                  <a:pt x="321566" y="222265"/>
                  <a:pt x="271729" y="272102"/>
                  <a:pt x="210251" y="272102"/>
                </a:cubicBezTo>
                <a:lnTo>
                  <a:pt x="101048" y="272102"/>
                </a:lnTo>
                <a:close/>
                <a:moveTo>
                  <a:pt x="86569" y="247365"/>
                </a:moveTo>
                <a:cubicBezTo>
                  <a:pt x="70413" y="247365"/>
                  <a:pt x="56669" y="237040"/>
                  <a:pt x="51575" y="222628"/>
                </a:cubicBezTo>
                <a:lnTo>
                  <a:pt x="210251" y="222628"/>
                </a:lnTo>
                <a:cubicBezTo>
                  <a:pt x="244405" y="222628"/>
                  <a:pt x="272093" y="194942"/>
                  <a:pt x="272093" y="160787"/>
                </a:cubicBezTo>
                <a:lnTo>
                  <a:pt x="272093" y="51584"/>
                </a:lnTo>
                <a:cubicBezTo>
                  <a:pt x="286505" y="56678"/>
                  <a:pt x="296830" y="70422"/>
                  <a:pt x="296830" y="86577"/>
                </a:cubicBezTo>
                <a:lnTo>
                  <a:pt x="296830" y="160787"/>
                </a:lnTo>
                <a:cubicBezTo>
                  <a:pt x="296830" y="208603"/>
                  <a:pt x="258067" y="247365"/>
                  <a:pt x="210251" y="247365"/>
                </a:cubicBezTo>
                <a:lnTo>
                  <a:pt x="86569" y="247365"/>
                </a:lnTo>
                <a:close/>
              </a:path>
            </a:pathLst>
          </a:custGeom>
          <a:solidFill>
            <a:srgbClr val="FFFFFF">
              <a:alpha val="0"/>
            </a:srgbClr>
          </a:soli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114" tIns="123291" rIns="154114" bIns="123291" numCol="1" spcCol="0" rtlCol="0" fromWordArt="0" anchor="t" anchorCtr="0" forceAA="0" compatLnSpc="1">
            <a:prstTxWarp prst="textNoShape">
              <a:avLst/>
            </a:prstTxWarp>
            <a:noAutofit/>
          </a:bodyPr>
          <a:lstStyle/>
          <a:p>
            <a:pPr marL="0" marR="0" lvl="0" indent="0" algn="l" defTabSz="785895" rtl="0" eaLnBrk="1" fontAlgn="base" latinLnBrk="0" hangingPunct="1">
              <a:lnSpc>
                <a:spcPct val="100000"/>
              </a:lnSpc>
              <a:spcBef>
                <a:spcPct val="0"/>
              </a:spcBef>
              <a:spcAft>
                <a:spcPct val="0"/>
              </a:spcAft>
              <a:buClrTx/>
              <a:buSzTx/>
              <a:buFontTx/>
              <a:buNone/>
              <a:tabLst/>
              <a:defRPr/>
            </a:pPr>
            <a:endParaRPr kumimoji="0" lang="en-US" sz="1686"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4" name="Box 2b">
            <a:extLst>
              <a:ext uri="{FF2B5EF4-FFF2-40B4-BE49-F238E27FC236}">
                <a16:creationId xmlns:a16="http://schemas.microsoft.com/office/drawing/2014/main" id="{317369D4-4C0C-CCE4-8EEA-4C74AA60B90D}"/>
              </a:ext>
            </a:extLst>
          </p:cNvPr>
          <p:cNvSpPr>
            <a:spLocks noChangeAspect="1"/>
          </p:cNvSpPr>
          <p:nvPr/>
        </p:nvSpPr>
        <p:spPr bwMode="auto">
          <a:xfrm>
            <a:off x="5593189" y="2212909"/>
            <a:ext cx="2382458" cy="2382458"/>
          </a:xfrm>
          <a:prstGeom prst="roundRect">
            <a:avLst>
              <a:gd name="adj" fmla="val 5060"/>
            </a:avLst>
          </a:prstGeom>
          <a:gradFill flip="none" rotWithShape="1">
            <a:gsLst>
              <a:gs pos="0">
                <a:srgbClr val="AC35AF">
                  <a:alpha val="0"/>
                </a:srgbClr>
              </a:gs>
              <a:gs pos="80000">
                <a:srgbClr val="0A6BBA">
                  <a:alpha val="0"/>
                </a:srgbClr>
              </a:gs>
            </a:gsLst>
            <a:path path="circle">
              <a:fillToRect l="100000" t="100000"/>
            </a:path>
            <a:tileRect r="-100000" b="-100000"/>
          </a:gra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114" tIns="123291" rIns="154114" bIns="123291" numCol="1" spcCol="0" rtlCol="0" fromWordArt="0" anchor="t" anchorCtr="0" forceAA="0" compatLnSpc="1">
            <a:prstTxWarp prst="textNoShape">
              <a:avLst/>
            </a:prstTxWarp>
            <a:noAutofit/>
          </a:bodyPr>
          <a:lstStyle/>
          <a:p>
            <a:pPr marL="0" marR="0" lvl="0" indent="0" algn="l" defTabSz="785895" rtl="0" eaLnBrk="1" fontAlgn="base" latinLnBrk="0" hangingPunct="1">
              <a:lnSpc>
                <a:spcPct val="100000"/>
              </a:lnSpc>
              <a:spcBef>
                <a:spcPct val="0"/>
              </a:spcBef>
              <a:spcAft>
                <a:spcPct val="0"/>
              </a:spcAft>
              <a:buClrTx/>
              <a:buSzTx/>
              <a:buFontTx/>
              <a:buNone/>
              <a:tabLst/>
              <a:defRPr/>
            </a:pPr>
            <a:r>
              <a:rPr kumimoji="0" lang="en-US" sz="1686" b="0" i="0" u="none" strike="noStrike" kern="1200" cap="none" spc="0" normalizeH="0" baseline="0" noProof="0">
                <a:ln>
                  <a:noFill/>
                </a:ln>
                <a:noFill/>
                <a:effectLst/>
                <a:uLnTx/>
                <a:uFillTx/>
                <a:latin typeface="Segoe UI Variable Display Semib" pitchFamily="2" charset="0"/>
                <a:ea typeface="+mn-ea"/>
                <a:cs typeface="Segoe UI" pitchFamily="34" charset="0"/>
              </a:rPr>
              <a:t>2</a:t>
            </a:r>
          </a:p>
        </p:txBody>
      </p:sp>
      <p:sp>
        <p:nvSpPr>
          <p:cNvPr id="16" name="!!2b-Data">
            <a:extLst>
              <a:ext uri="{FF2B5EF4-FFF2-40B4-BE49-F238E27FC236}">
                <a16:creationId xmlns:a16="http://schemas.microsoft.com/office/drawing/2014/main" id="{C0B21F0D-EC20-C23E-8FA3-E6515A7FBC63}"/>
              </a:ext>
              <a:ext uri="{C183D7F6-B498-43B3-948B-1728B52AA6E4}">
                <adec:decorative xmlns:adec="http://schemas.microsoft.com/office/drawing/2017/decorative" val="1"/>
              </a:ext>
            </a:extLst>
          </p:cNvPr>
          <p:cNvSpPr>
            <a:spLocks noChangeAspect="1"/>
          </p:cNvSpPr>
          <p:nvPr/>
        </p:nvSpPr>
        <p:spPr>
          <a:xfrm>
            <a:off x="6592112" y="3211161"/>
            <a:ext cx="369871" cy="385954"/>
          </a:xfrm>
          <a:custGeom>
            <a:avLst/>
            <a:gdLst>
              <a:gd name="connsiteX0" fmla="*/ 2095500 w 2190750"/>
              <a:gd name="connsiteY0" fmla="*/ 619125 h 2286000"/>
              <a:gd name="connsiteX1" fmla="*/ 2095500 w 2190750"/>
              <a:gd name="connsiteY1" fmla="*/ 1243013 h 2286000"/>
              <a:gd name="connsiteX2" fmla="*/ 2047875 w 2190750"/>
              <a:gd name="connsiteY2" fmla="*/ 1238250 h 2286000"/>
              <a:gd name="connsiteX3" fmla="*/ 1905000 w 2190750"/>
              <a:gd name="connsiteY3" fmla="*/ 1285875 h 2286000"/>
              <a:gd name="connsiteX4" fmla="*/ 1905000 w 2190750"/>
              <a:gd name="connsiteY4" fmla="*/ 1190625 h 2286000"/>
              <a:gd name="connsiteX5" fmla="*/ 1666875 w 2190750"/>
              <a:gd name="connsiteY5" fmla="*/ 952500 h 2286000"/>
              <a:gd name="connsiteX6" fmla="*/ 1428750 w 2190750"/>
              <a:gd name="connsiteY6" fmla="*/ 1190625 h 2286000"/>
              <a:gd name="connsiteX7" fmla="*/ 1428750 w 2190750"/>
              <a:gd name="connsiteY7" fmla="*/ 1571625 h 2286000"/>
              <a:gd name="connsiteX8" fmla="*/ 1285875 w 2190750"/>
              <a:gd name="connsiteY8" fmla="*/ 1524000 h 2286000"/>
              <a:gd name="connsiteX9" fmla="*/ 1047750 w 2190750"/>
              <a:gd name="connsiteY9" fmla="*/ 1762125 h 2286000"/>
              <a:gd name="connsiteX10" fmla="*/ 1047750 w 2190750"/>
              <a:gd name="connsiteY10" fmla="*/ 2095500 h 2286000"/>
              <a:gd name="connsiteX11" fmla="*/ 309563 w 2190750"/>
              <a:gd name="connsiteY11" fmla="*/ 2095500 h 2286000"/>
              <a:gd name="connsiteX12" fmla="*/ 0 w 2190750"/>
              <a:gd name="connsiteY12" fmla="*/ 1785938 h 2286000"/>
              <a:gd name="connsiteX13" fmla="*/ 0 w 2190750"/>
              <a:gd name="connsiteY13" fmla="*/ 619125 h 2286000"/>
              <a:gd name="connsiteX14" fmla="*/ 2095500 w 2190750"/>
              <a:gd name="connsiteY14" fmla="*/ 619125 h 2286000"/>
              <a:gd name="connsiteX15" fmla="*/ 1785938 w 2190750"/>
              <a:gd name="connsiteY15" fmla="*/ 0 h 2286000"/>
              <a:gd name="connsiteX16" fmla="*/ 2095500 w 2190750"/>
              <a:gd name="connsiteY16" fmla="*/ 309563 h 2286000"/>
              <a:gd name="connsiteX17" fmla="*/ 2095500 w 2190750"/>
              <a:gd name="connsiteY17" fmla="*/ 476250 h 2286000"/>
              <a:gd name="connsiteX18" fmla="*/ 0 w 2190750"/>
              <a:gd name="connsiteY18" fmla="*/ 476250 h 2286000"/>
              <a:gd name="connsiteX19" fmla="*/ 0 w 2190750"/>
              <a:gd name="connsiteY19" fmla="*/ 309563 h 2286000"/>
              <a:gd name="connsiteX20" fmla="*/ 309563 w 2190750"/>
              <a:gd name="connsiteY20" fmla="*/ 0 h 2286000"/>
              <a:gd name="connsiteX21" fmla="*/ 1785938 w 2190750"/>
              <a:gd name="connsiteY21" fmla="*/ 0 h 2286000"/>
              <a:gd name="connsiteX22" fmla="*/ 1666875 w 2190750"/>
              <a:gd name="connsiteY22" fmla="*/ 1047750 h 2286000"/>
              <a:gd name="connsiteX23" fmla="*/ 1524000 w 2190750"/>
              <a:gd name="connsiteY23" fmla="*/ 1190625 h 2286000"/>
              <a:gd name="connsiteX24" fmla="*/ 1524000 w 2190750"/>
              <a:gd name="connsiteY24" fmla="*/ 2143125 h 2286000"/>
              <a:gd name="connsiteX25" fmla="*/ 1666875 w 2190750"/>
              <a:gd name="connsiteY25" fmla="*/ 2286000 h 2286000"/>
              <a:gd name="connsiteX26" fmla="*/ 1809750 w 2190750"/>
              <a:gd name="connsiteY26" fmla="*/ 2143125 h 2286000"/>
              <a:gd name="connsiteX27" fmla="*/ 1809750 w 2190750"/>
              <a:gd name="connsiteY27" fmla="*/ 1190625 h 2286000"/>
              <a:gd name="connsiteX28" fmla="*/ 1666875 w 2190750"/>
              <a:gd name="connsiteY28" fmla="*/ 1047750 h 2286000"/>
              <a:gd name="connsiteX29" fmla="*/ 1285875 w 2190750"/>
              <a:gd name="connsiteY29" fmla="*/ 1619250 h 2286000"/>
              <a:gd name="connsiteX30" fmla="*/ 1143000 w 2190750"/>
              <a:gd name="connsiteY30" fmla="*/ 1762125 h 2286000"/>
              <a:gd name="connsiteX31" fmla="*/ 1143000 w 2190750"/>
              <a:gd name="connsiteY31" fmla="*/ 2143125 h 2286000"/>
              <a:gd name="connsiteX32" fmla="*/ 1285875 w 2190750"/>
              <a:gd name="connsiteY32" fmla="*/ 2286000 h 2286000"/>
              <a:gd name="connsiteX33" fmla="*/ 1428750 w 2190750"/>
              <a:gd name="connsiteY33" fmla="*/ 2143125 h 2286000"/>
              <a:gd name="connsiteX34" fmla="*/ 1428750 w 2190750"/>
              <a:gd name="connsiteY34" fmla="*/ 1762125 h 2286000"/>
              <a:gd name="connsiteX35" fmla="*/ 1285875 w 2190750"/>
              <a:gd name="connsiteY35" fmla="*/ 1619250 h 2286000"/>
              <a:gd name="connsiteX36" fmla="*/ 1905000 w 2190750"/>
              <a:gd name="connsiteY36" fmla="*/ 1476375 h 2286000"/>
              <a:gd name="connsiteX37" fmla="*/ 2047875 w 2190750"/>
              <a:gd name="connsiteY37" fmla="*/ 1333500 h 2286000"/>
              <a:gd name="connsiteX38" fmla="*/ 2190750 w 2190750"/>
              <a:gd name="connsiteY38" fmla="*/ 1476375 h 2286000"/>
              <a:gd name="connsiteX39" fmla="*/ 2190750 w 2190750"/>
              <a:gd name="connsiteY39" fmla="*/ 2143125 h 2286000"/>
              <a:gd name="connsiteX40" fmla="*/ 2047875 w 2190750"/>
              <a:gd name="connsiteY40" fmla="*/ 2286000 h 2286000"/>
              <a:gd name="connsiteX41" fmla="*/ 1905000 w 2190750"/>
              <a:gd name="connsiteY41" fmla="*/ 2143125 h 2286000"/>
              <a:gd name="connsiteX42" fmla="*/ 1905000 w 2190750"/>
              <a:gd name="connsiteY42" fmla="*/ 147637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90750" h="2286000">
                <a:moveTo>
                  <a:pt x="2095500" y="619125"/>
                </a:moveTo>
                <a:lnTo>
                  <a:pt x="2095500" y="1243013"/>
                </a:lnTo>
                <a:cubicBezTo>
                  <a:pt x="2080260" y="1240155"/>
                  <a:pt x="2064068" y="1238250"/>
                  <a:pt x="2047875" y="1238250"/>
                </a:cubicBezTo>
                <a:cubicBezTo>
                  <a:pt x="1994535" y="1238250"/>
                  <a:pt x="1945005" y="1256348"/>
                  <a:pt x="1905000" y="1285875"/>
                </a:cubicBezTo>
                <a:lnTo>
                  <a:pt x="1905000" y="1190625"/>
                </a:lnTo>
                <a:cubicBezTo>
                  <a:pt x="1905000" y="1059180"/>
                  <a:pt x="1798320" y="952500"/>
                  <a:pt x="1666875" y="952500"/>
                </a:cubicBezTo>
                <a:cubicBezTo>
                  <a:pt x="1535430" y="952500"/>
                  <a:pt x="1428750" y="1059180"/>
                  <a:pt x="1428750" y="1190625"/>
                </a:cubicBezTo>
                <a:lnTo>
                  <a:pt x="1428750" y="1571625"/>
                </a:lnTo>
                <a:cubicBezTo>
                  <a:pt x="1388745" y="1542098"/>
                  <a:pt x="1339215" y="1524000"/>
                  <a:pt x="1285875" y="1524000"/>
                </a:cubicBezTo>
                <a:cubicBezTo>
                  <a:pt x="1154430" y="1524000"/>
                  <a:pt x="1047750" y="1630680"/>
                  <a:pt x="1047750" y="1762125"/>
                </a:cubicBezTo>
                <a:lnTo>
                  <a:pt x="1047750" y="2095500"/>
                </a:lnTo>
                <a:lnTo>
                  <a:pt x="309563" y="2095500"/>
                </a:lnTo>
                <a:cubicBezTo>
                  <a:pt x="139065" y="2095500"/>
                  <a:pt x="0" y="1956435"/>
                  <a:pt x="0" y="1785938"/>
                </a:cubicBezTo>
                <a:lnTo>
                  <a:pt x="0" y="619125"/>
                </a:lnTo>
                <a:lnTo>
                  <a:pt x="2095500" y="619125"/>
                </a:lnTo>
                <a:close/>
                <a:moveTo>
                  <a:pt x="1785938" y="0"/>
                </a:moveTo>
                <a:cubicBezTo>
                  <a:pt x="1956435" y="0"/>
                  <a:pt x="2095500" y="139065"/>
                  <a:pt x="2095500" y="309563"/>
                </a:cubicBezTo>
                <a:lnTo>
                  <a:pt x="2095500" y="476250"/>
                </a:lnTo>
                <a:lnTo>
                  <a:pt x="0" y="476250"/>
                </a:lnTo>
                <a:lnTo>
                  <a:pt x="0" y="309563"/>
                </a:lnTo>
                <a:cubicBezTo>
                  <a:pt x="0" y="139065"/>
                  <a:pt x="139065" y="0"/>
                  <a:pt x="309563" y="0"/>
                </a:cubicBezTo>
                <a:lnTo>
                  <a:pt x="1785938" y="0"/>
                </a:lnTo>
                <a:close/>
                <a:moveTo>
                  <a:pt x="1666875" y="1047750"/>
                </a:moveTo>
                <a:cubicBezTo>
                  <a:pt x="1587818" y="1047750"/>
                  <a:pt x="1524000" y="1111568"/>
                  <a:pt x="1524000" y="1190625"/>
                </a:cubicBezTo>
                <a:lnTo>
                  <a:pt x="1524000" y="2143125"/>
                </a:lnTo>
                <a:cubicBezTo>
                  <a:pt x="1524000" y="2222183"/>
                  <a:pt x="1587818" y="2286000"/>
                  <a:pt x="1666875" y="2286000"/>
                </a:cubicBezTo>
                <a:cubicBezTo>
                  <a:pt x="1745933" y="2286000"/>
                  <a:pt x="1809750" y="2222183"/>
                  <a:pt x="1809750" y="2143125"/>
                </a:cubicBezTo>
                <a:lnTo>
                  <a:pt x="1809750" y="1190625"/>
                </a:lnTo>
                <a:cubicBezTo>
                  <a:pt x="1809750" y="1111568"/>
                  <a:pt x="1745933" y="1047750"/>
                  <a:pt x="1666875" y="1047750"/>
                </a:cubicBezTo>
                <a:close/>
                <a:moveTo>
                  <a:pt x="1285875" y="1619250"/>
                </a:moveTo>
                <a:cubicBezTo>
                  <a:pt x="1206818" y="1619250"/>
                  <a:pt x="1143000" y="1683068"/>
                  <a:pt x="1143000" y="1762125"/>
                </a:cubicBezTo>
                <a:lnTo>
                  <a:pt x="1143000" y="2143125"/>
                </a:lnTo>
                <a:cubicBezTo>
                  <a:pt x="1143000" y="2222183"/>
                  <a:pt x="1206818" y="2286000"/>
                  <a:pt x="1285875" y="2286000"/>
                </a:cubicBezTo>
                <a:cubicBezTo>
                  <a:pt x="1364933" y="2286000"/>
                  <a:pt x="1428750" y="2222183"/>
                  <a:pt x="1428750" y="2143125"/>
                </a:cubicBezTo>
                <a:lnTo>
                  <a:pt x="1428750" y="1762125"/>
                </a:lnTo>
                <a:cubicBezTo>
                  <a:pt x="1428750" y="1683068"/>
                  <a:pt x="1364933" y="1619250"/>
                  <a:pt x="1285875" y="1619250"/>
                </a:cubicBezTo>
                <a:close/>
                <a:moveTo>
                  <a:pt x="1905000" y="1476375"/>
                </a:moveTo>
                <a:cubicBezTo>
                  <a:pt x="1905000" y="1397318"/>
                  <a:pt x="1968818" y="1333500"/>
                  <a:pt x="2047875" y="1333500"/>
                </a:cubicBezTo>
                <a:cubicBezTo>
                  <a:pt x="2126933" y="1333500"/>
                  <a:pt x="2190750" y="1397318"/>
                  <a:pt x="2190750" y="1476375"/>
                </a:cubicBezTo>
                <a:lnTo>
                  <a:pt x="2190750" y="2143125"/>
                </a:lnTo>
                <a:cubicBezTo>
                  <a:pt x="2190750" y="2222183"/>
                  <a:pt x="2126933" y="2286000"/>
                  <a:pt x="2047875" y="2286000"/>
                </a:cubicBezTo>
                <a:cubicBezTo>
                  <a:pt x="1968818" y="2286000"/>
                  <a:pt x="1905000" y="2222183"/>
                  <a:pt x="1905000" y="2143125"/>
                </a:cubicBezTo>
                <a:lnTo>
                  <a:pt x="1905000" y="1476375"/>
                </a:lnTo>
                <a:close/>
              </a:path>
            </a:pathLst>
          </a:custGeom>
          <a:solidFill>
            <a:srgbClr val="FFFFFF">
              <a:alpha val="0"/>
            </a:srgbClr>
          </a:soli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114" tIns="123291" rIns="154114" bIns="123291" numCol="1" spcCol="0" rtlCol="0" fromWordArt="0" anchor="t" anchorCtr="0" forceAA="0" compatLnSpc="1">
            <a:prstTxWarp prst="textNoShape">
              <a:avLst/>
            </a:prstTxWarp>
            <a:noAutofit/>
          </a:bodyPr>
          <a:lstStyle/>
          <a:p>
            <a:pPr marL="0" marR="0" lvl="0" indent="0" algn="l" defTabSz="785895" rtl="0" eaLnBrk="1" fontAlgn="base" latinLnBrk="0" hangingPunct="1">
              <a:lnSpc>
                <a:spcPct val="100000"/>
              </a:lnSpc>
              <a:spcBef>
                <a:spcPct val="0"/>
              </a:spcBef>
              <a:spcAft>
                <a:spcPct val="0"/>
              </a:spcAft>
              <a:buClrTx/>
              <a:buSzTx/>
              <a:buFontTx/>
              <a:buNone/>
              <a:tabLst/>
              <a:defRPr/>
            </a:pPr>
            <a:endParaRPr kumimoji="0" lang="en-US" sz="1686"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21" name="Box 2a">
            <a:extLst>
              <a:ext uri="{FF2B5EF4-FFF2-40B4-BE49-F238E27FC236}">
                <a16:creationId xmlns:a16="http://schemas.microsoft.com/office/drawing/2014/main" id="{7AF4471F-2ECE-231D-5508-724524F6CA5F}"/>
              </a:ext>
            </a:extLst>
          </p:cNvPr>
          <p:cNvSpPr>
            <a:spLocks noChangeAspect="1"/>
          </p:cNvSpPr>
          <p:nvPr/>
        </p:nvSpPr>
        <p:spPr bwMode="auto">
          <a:xfrm>
            <a:off x="5593009" y="2212730"/>
            <a:ext cx="2382818" cy="2382818"/>
          </a:xfrm>
          <a:prstGeom prst="roundRect">
            <a:avLst>
              <a:gd name="adj" fmla="val 4762"/>
            </a:avLst>
          </a:prstGeom>
          <a:gradFill>
            <a:gsLst>
              <a:gs pos="80000">
                <a:srgbClr val="0A6BBA">
                  <a:alpha val="0"/>
                </a:srgbClr>
              </a:gs>
              <a:gs pos="0">
                <a:srgbClr val="AC35AF">
                  <a:alpha val="0"/>
                </a:srgbClr>
              </a:gs>
            </a:gsLst>
            <a:path path="circle">
              <a:fillToRect l="100000" t="100000"/>
            </a:path>
          </a:gra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879" tIns="86304" rIns="107879" bIns="86304" numCol="1" spcCol="0" rtlCol="0" fromWordArt="0" anchor="t" anchorCtr="0" forceAA="0" compatLnSpc="1">
            <a:prstTxWarp prst="textNoShape">
              <a:avLst/>
            </a:prstTxWarp>
            <a:noAutofit/>
          </a:bodyPr>
          <a:lstStyle/>
          <a:p>
            <a:pPr marL="0" marR="0" lvl="0" indent="0" algn="l" defTabSz="550130" rtl="0" eaLnBrk="1" fontAlgn="base" latinLnBrk="0" hangingPunct="1">
              <a:lnSpc>
                <a:spcPct val="100000"/>
              </a:lnSpc>
              <a:spcBef>
                <a:spcPct val="0"/>
              </a:spcBef>
              <a:spcAft>
                <a:spcPct val="0"/>
              </a:spcAft>
              <a:buClrTx/>
              <a:buSzTx/>
              <a:buFontTx/>
              <a:buNone/>
              <a:tabLst/>
              <a:defRPr/>
            </a:pPr>
            <a:r>
              <a:rPr kumimoji="0" lang="en-US" sz="1180" b="0" i="0" u="none" strike="noStrike" kern="1200" cap="none" spc="0" normalizeH="0" baseline="0" noProof="0">
                <a:ln>
                  <a:noFill/>
                </a:ln>
                <a:noFill/>
                <a:effectLst/>
                <a:uLnTx/>
                <a:uFillTx/>
                <a:latin typeface="Segoe UI Variable Display Semib" pitchFamily="2" charset="0"/>
                <a:ea typeface="+mn-ea"/>
                <a:cs typeface="Segoe UI" pitchFamily="34" charset="0"/>
              </a:rPr>
              <a:t>1</a:t>
            </a:r>
          </a:p>
        </p:txBody>
      </p:sp>
      <p:sp>
        <p:nvSpPr>
          <p:cNvPr id="22" name="!!2a-Chip">
            <a:extLst>
              <a:ext uri="{FF2B5EF4-FFF2-40B4-BE49-F238E27FC236}">
                <a16:creationId xmlns:a16="http://schemas.microsoft.com/office/drawing/2014/main" id="{89083F7E-FDCD-E2AB-E5EC-3C2CD49C3987}"/>
              </a:ext>
              <a:ext uri="{C183D7F6-B498-43B3-948B-1728B52AA6E4}">
                <adec:decorative xmlns:adec="http://schemas.microsoft.com/office/drawing/2017/decorative" val="1"/>
              </a:ext>
            </a:extLst>
          </p:cNvPr>
          <p:cNvSpPr>
            <a:spLocks noChangeAspect="1"/>
          </p:cNvSpPr>
          <p:nvPr/>
        </p:nvSpPr>
        <p:spPr>
          <a:xfrm>
            <a:off x="6541841" y="3168931"/>
            <a:ext cx="470416" cy="470416"/>
          </a:xfrm>
          <a:custGeom>
            <a:avLst/>
            <a:gdLst>
              <a:gd name="connsiteX0" fmla="*/ 685800 w 1828800"/>
              <a:gd name="connsiteY0" fmla="*/ 57150 h 1828800"/>
              <a:gd name="connsiteX1" fmla="*/ 628650 w 1828800"/>
              <a:gd name="connsiteY1" fmla="*/ 0 h 1828800"/>
              <a:gd name="connsiteX2" fmla="*/ 571500 w 1828800"/>
              <a:gd name="connsiteY2" fmla="*/ 57150 h 1828800"/>
              <a:gd name="connsiteX3" fmla="*/ 571500 w 1828800"/>
              <a:gd name="connsiteY3" fmla="*/ 228600 h 1828800"/>
              <a:gd name="connsiteX4" fmla="*/ 514350 w 1828800"/>
              <a:gd name="connsiteY4" fmla="*/ 228600 h 1828800"/>
              <a:gd name="connsiteX5" fmla="*/ 228600 w 1828800"/>
              <a:gd name="connsiteY5" fmla="*/ 514350 h 1828800"/>
              <a:gd name="connsiteX6" fmla="*/ 228600 w 1828800"/>
              <a:gd name="connsiteY6" fmla="*/ 571500 h 1828800"/>
              <a:gd name="connsiteX7" fmla="*/ 57150 w 1828800"/>
              <a:gd name="connsiteY7" fmla="*/ 571500 h 1828800"/>
              <a:gd name="connsiteX8" fmla="*/ 0 w 1828800"/>
              <a:gd name="connsiteY8" fmla="*/ 628650 h 1828800"/>
              <a:gd name="connsiteX9" fmla="*/ 57150 w 1828800"/>
              <a:gd name="connsiteY9" fmla="*/ 685800 h 1828800"/>
              <a:gd name="connsiteX10" fmla="*/ 228600 w 1828800"/>
              <a:gd name="connsiteY10" fmla="*/ 685800 h 1828800"/>
              <a:gd name="connsiteX11" fmla="*/ 228600 w 1828800"/>
              <a:gd name="connsiteY11" fmla="*/ 857250 h 1828800"/>
              <a:gd name="connsiteX12" fmla="*/ 57150 w 1828800"/>
              <a:gd name="connsiteY12" fmla="*/ 857250 h 1828800"/>
              <a:gd name="connsiteX13" fmla="*/ 0 w 1828800"/>
              <a:gd name="connsiteY13" fmla="*/ 914400 h 1828800"/>
              <a:gd name="connsiteX14" fmla="*/ 57150 w 1828800"/>
              <a:gd name="connsiteY14" fmla="*/ 971550 h 1828800"/>
              <a:gd name="connsiteX15" fmla="*/ 228600 w 1828800"/>
              <a:gd name="connsiteY15" fmla="*/ 971550 h 1828800"/>
              <a:gd name="connsiteX16" fmla="*/ 228600 w 1828800"/>
              <a:gd name="connsiteY16" fmla="*/ 1143000 h 1828800"/>
              <a:gd name="connsiteX17" fmla="*/ 57150 w 1828800"/>
              <a:gd name="connsiteY17" fmla="*/ 1143000 h 1828800"/>
              <a:gd name="connsiteX18" fmla="*/ 0 w 1828800"/>
              <a:gd name="connsiteY18" fmla="*/ 1200150 h 1828800"/>
              <a:gd name="connsiteX19" fmla="*/ 57150 w 1828800"/>
              <a:gd name="connsiteY19" fmla="*/ 1257300 h 1828800"/>
              <a:gd name="connsiteX20" fmla="*/ 228600 w 1828800"/>
              <a:gd name="connsiteY20" fmla="*/ 1257300 h 1828800"/>
              <a:gd name="connsiteX21" fmla="*/ 228600 w 1828800"/>
              <a:gd name="connsiteY21" fmla="*/ 1314450 h 1828800"/>
              <a:gd name="connsiteX22" fmla="*/ 514350 w 1828800"/>
              <a:gd name="connsiteY22" fmla="*/ 1600200 h 1828800"/>
              <a:gd name="connsiteX23" fmla="*/ 571500 w 1828800"/>
              <a:gd name="connsiteY23" fmla="*/ 1600200 h 1828800"/>
              <a:gd name="connsiteX24" fmla="*/ 571500 w 1828800"/>
              <a:gd name="connsiteY24" fmla="*/ 1771650 h 1828800"/>
              <a:gd name="connsiteX25" fmla="*/ 628650 w 1828800"/>
              <a:gd name="connsiteY25" fmla="*/ 1828800 h 1828800"/>
              <a:gd name="connsiteX26" fmla="*/ 685800 w 1828800"/>
              <a:gd name="connsiteY26" fmla="*/ 1771650 h 1828800"/>
              <a:gd name="connsiteX27" fmla="*/ 685800 w 1828800"/>
              <a:gd name="connsiteY27" fmla="*/ 1600200 h 1828800"/>
              <a:gd name="connsiteX28" fmla="*/ 857250 w 1828800"/>
              <a:gd name="connsiteY28" fmla="*/ 1600200 h 1828800"/>
              <a:gd name="connsiteX29" fmla="*/ 857250 w 1828800"/>
              <a:gd name="connsiteY29" fmla="*/ 1771650 h 1828800"/>
              <a:gd name="connsiteX30" fmla="*/ 914400 w 1828800"/>
              <a:gd name="connsiteY30" fmla="*/ 1828800 h 1828800"/>
              <a:gd name="connsiteX31" fmla="*/ 971550 w 1828800"/>
              <a:gd name="connsiteY31" fmla="*/ 1771650 h 1828800"/>
              <a:gd name="connsiteX32" fmla="*/ 971550 w 1828800"/>
              <a:gd name="connsiteY32" fmla="*/ 1600200 h 1828800"/>
              <a:gd name="connsiteX33" fmla="*/ 1143000 w 1828800"/>
              <a:gd name="connsiteY33" fmla="*/ 1600200 h 1828800"/>
              <a:gd name="connsiteX34" fmla="*/ 1143000 w 1828800"/>
              <a:gd name="connsiteY34" fmla="*/ 1771650 h 1828800"/>
              <a:gd name="connsiteX35" fmla="*/ 1200150 w 1828800"/>
              <a:gd name="connsiteY35" fmla="*/ 1828800 h 1828800"/>
              <a:gd name="connsiteX36" fmla="*/ 1257300 w 1828800"/>
              <a:gd name="connsiteY36" fmla="*/ 1771650 h 1828800"/>
              <a:gd name="connsiteX37" fmla="*/ 1257300 w 1828800"/>
              <a:gd name="connsiteY37" fmla="*/ 1600200 h 1828800"/>
              <a:gd name="connsiteX38" fmla="*/ 1314450 w 1828800"/>
              <a:gd name="connsiteY38" fmla="*/ 1600200 h 1828800"/>
              <a:gd name="connsiteX39" fmla="*/ 1600200 w 1828800"/>
              <a:gd name="connsiteY39" fmla="*/ 1314450 h 1828800"/>
              <a:gd name="connsiteX40" fmla="*/ 1600200 w 1828800"/>
              <a:gd name="connsiteY40" fmla="*/ 1257300 h 1828800"/>
              <a:gd name="connsiteX41" fmla="*/ 1771650 w 1828800"/>
              <a:gd name="connsiteY41" fmla="*/ 1257300 h 1828800"/>
              <a:gd name="connsiteX42" fmla="*/ 1828800 w 1828800"/>
              <a:gd name="connsiteY42" fmla="*/ 1200150 h 1828800"/>
              <a:gd name="connsiteX43" fmla="*/ 1771650 w 1828800"/>
              <a:gd name="connsiteY43" fmla="*/ 1143000 h 1828800"/>
              <a:gd name="connsiteX44" fmla="*/ 1600200 w 1828800"/>
              <a:gd name="connsiteY44" fmla="*/ 1143000 h 1828800"/>
              <a:gd name="connsiteX45" fmla="*/ 1600200 w 1828800"/>
              <a:gd name="connsiteY45" fmla="*/ 971550 h 1828800"/>
              <a:gd name="connsiteX46" fmla="*/ 1771650 w 1828800"/>
              <a:gd name="connsiteY46" fmla="*/ 971550 h 1828800"/>
              <a:gd name="connsiteX47" fmla="*/ 1828800 w 1828800"/>
              <a:gd name="connsiteY47" fmla="*/ 914400 h 1828800"/>
              <a:gd name="connsiteX48" fmla="*/ 1771650 w 1828800"/>
              <a:gd name="connsiteY48" fmla="*/ 857250 h 1828800"/>
              <a:gd name="connsiteX49" fmla="*/ 1600200 w 1828800"/>
              <a:gd name="connsiteY49" fmla="*/ 857250 h 1828800"/>
              <a:gd name="connsiteX50" fmla="*/ 1600200 w 1828800"/>
              <a:gd name="connsiteY50" fmla="*/ 685800 h 1828800"/>
              <a:gd name="connsiteX51" fmla="*/ 1771650 w 1828800"/>
              <a:gd name="connsiteY51" fmla="*/ 685800 h 1828800"/>
              <a:gd name="connsiteX52" fmla="*/ 1828800 w 1828800"/>
              <a:gd name="connsiteY52" fmla="*/ 628650 h 1828800"/>
              <a:gd name="connsiteX53" fmla="*/ 1771650 w 1828800"/>
              <a:gd name="connsiteY53" fmla="*/ 571500 h 1828800"/>
              <a:gd name="connsiteX54" fmla="*/ 1600200 w 1828800"/>
              <a:gd name="connsiteY54" fmla="*/ 571500 h 1828800"/>
              <a:gd name="connsiteX55" fmla="*/ 1600200 w 1828800"/>
              <a:gd name="connsiteY55" fmla="*/ 514350 h 1828800"/>
              <a:gd name="connsiteX56" fmla="*/ 1314450 w 1828800"/>
              <a:gd name="connsiteY56" fmla="*/ 228600 h 1828800"/>
              <a:gd name="connsiteX57" fmla="*/ 1257300 w 1828800"/>
              <a:gd name="connsiteY57" fmla="*/ 228600 h 1828800"/>
              <a:gd name="connsiteX58" fmla="*/ 1257300 w 1828800"/>
              <a:gd name="connsiteY58" fmla="*/ 57150 h 1828800"/>
              <a:gd name="connsiteX59" fmla="*/ 1200150 w 1828800"/>
              <a:gd name="connsiteY59" fmla="*/ 0 h 1828800"/>
              <a:gd name="connsiteX60" fmla="*/ 1143000 w 1828800"/>
              <a:gd name="connsiteY60" fmla="*/ 57150 h 1828800"/>
              <a:gd name="connsiteX61" fmla="*/ 1143000 w 1828800"/>
              <a:gd name="connsiteY61" fmla="*/ 228600 h 1828800"/>
              <a:gd name="connsiteX62" fmla="*/ 971550 w 1828800"/>
              <a:gd name="connsiteY62" fmla="*/ 228600 h 1828800"/>
              <a:gd name="connsiteX63" fmla="*/ 971550 w 1828800"/>
              <a:gd name="connsiteY63" fmla="*/ 57150 h 1828800"/>
              <a:gd name="connsiteX64" fmla="*/ 914400 w 1828800"/>
              <a:gd name="connsiteY64" fmla="*/ 0 h 1828800"/>
              <a:gd name="connsiteX65" fmla="*/ 857250 w 1828800"/>
              <a:gd name="connsiteY65" fmla="*/ 57150 h 1828800"/>
              <a:gd name="connsiteX66" fmla="*/ 857250 w 1828800"/>
              <a:gd name="connsiteY66" fmla="*/ 228600 h 1828800"/>
              <a:gd name="connsiteX67" fmla="*/ 685800 w 1828800"/>
              <a:gd name="connsiteY67" fmla="*/ 228600 h 1828800"/>
              <a:gd name="connsiteX68" fmla="*/ 685800 w 1828800"/>
              <a:gd name="connsiteY68" fmla="*/ 57150 h 1828800"/>
              <a:gd name="connsiteX69" fmla="*/ 1027557 w 1828800"/>
              <a:gd name="connsiteY69" fmla="*/ 633222 h 1828800"/>
              <a:gd name="connsiteX70" fmla="*/ 979551 w 1828800"/>
              <a:gd name="connsiteY70" fmla="*/ 800100 h 1828800"/>
              <a:gd name="connsiteX71" fmla="*/ 1154430 w 1828800"/>
              <a:gd name="connsiteY71" fmla="*/ 800100 h 1828800"/>
              <a:gd name="connsiteX72" fmla="*/ 1189863 w 1828800"/>
              <a:gd name="connsiteY72" fmla="*/ 875538 h 1828800"/>
              <a:gd name="connsiteX73" fmla="*/ 885825 w 1828800"/>
              <a:gd name="connsiteY73" fmla="*/ 1240155 h 1828800"/>
              <a:gd name="connsiteX74" fmla="*/ 802386 w 1828800"/>
              <a:gd name="connsiteY74" fmla="*/ 1195578 h 1828800"/>
              <a:gd name="connsiteX75" fmla="*/ 851535 w 1828800"/>
              <a:gd name="connsiteY75" fmla="*/ 1028700 h 1828800"/>
              <a:gd name="connsiteX76" fmla="*/ 673227 w 1828800"/>
              <a:gd name="connsiteY76" fmla="*/ 1028700 h 1828800"/>
              <a:gd name="connsiteX77" fmla="*/ 637794 w 1828800"/>
              <a:gd name="connsiteY77" fmla="*/ 953262 h 1828800"/>
              <a:gd name="connsiteX78" fmla="*/ 942975 w 1828800"/>
              <a:gd name="connsiteY78" fmla="*/ 588645 h 1828800"/>
              <a:gd name="connsiteX79" fmla="*/ 1026414 w 1828800"/>
              <a:gd name="connsiteY79" fmla="*/ 632079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828800" h="1828800">
                <a:moveTo>
                  <a:pt x="685800" y="57150"/>
                </a:moveTo>
                <a:cubicBezTo>
                  <a:pt x="685800" y="25146"/>
                  <a:pt x="660654" y="0"/>
                  <a:pt x="628650" y="0"/>
                </a:cubicBezTo>
                <a:cubicBezTo>
                  <a:pt x="596646" y="0"/>
                  <a:pt x="571500" y="25146"/>
                  <a:pt x="571500" y="57150"/>
                </a:cubicBezTo>
                <a:lnTo>
                  <a:pt x="571500" y="228600"/>
                </a:lnTo>
                <a:lnTo>
                  <a:pt x="514350" y="228600"/>
                </a:lnTo>
                <a:cubicBezTo>
                  <a:pt x="356616" y="228600"/>
                  <a:pt x="228600" y="356616"/>
                  <a:pt x="228600" y="514350"/>
                </a:cubicBezTo>
                <a:lnTo>
                  <a:pt x="228600" y="571500"/>
                </a:lnTo>
                <a:lnTo>
                  <a:pt x="57150" y="571500"/>
                </a:lnTo>
                <a:cubicBezTo>
                  <a:pt x="25146" y="571500"/>
                  <a:pt x="0" y="596646"/>
                  <a:pt x="0" y="628650"/>
                </a:cubicBezTo>
                <a:cubicBezTo>
                  <a:pt x="0" y="660654"/>
                  <a:pt x="25146" y="685800"/>
                  <a:pt x="57150" y="685800"/>
                </a:cubicBezTo>
                <a:lnTo>
                  <a:pt x="228600" y="685800"/>
                </a:lnTo>
                <a:lnTo>
                  <a:pt x="228600" y="857250"/>
                </a:lnTo>
                <a:lnTo>
                  <a:pt x="57150" y="857250"/>
                </a:lnTo>
                <a:cubicBezTo>
                  <a:pt x="25146" y="857250"/>
                  <a:pt x="0" y="882396"/>
                  <a:pt x="0" y="914400"/>
                </a:cubicBezTo>
                <a:cubicBezTo>
                  <a:pt x="0" y="946404"/>
                  <a:pt x="25146" y="971550"/>
                  <a:pt x="57150" y="971550"/>
                </a:cubicBezTo>
                <a:lnTo>
                  <a:pt x="228600" y="971550"/>
                </a:lnTo>
                <a:lnTo>
                  <a:pt x="228600" y="1143000"/>
                </a:lnTo>
                <a:lnTo>
                  <a:pt x="57150" y="1143000"/>
                </a:lnTo>
                <a:cubicBezTo>
                  <a:pt x="25146" y="1143000"/>
                  <a:pt x="0" y="1168146"/>
                  <a:pt x="0" y="1200150"/>
                </a:cubicBezTo>
                <a:cubicBezTo>
                  <a:pt x="0" y="1232154"/>
                  <a:pt x="25146" y="1257300"/>
                  <a:pt x="57150" y="1257300"/>
                </a:cubicBezTo>
                <a:lnTo>
                  <a:pt x="228600" y="1257300"/>
                </a:lnTo>
                <a:lnTo>
                  <a:pt x="228600" y="1314450"/>
                </a:lnTo>
                <a:cubicBezTo>
                  <a:pt x="228600" y="1472184"/>
                  <a:pt x="356616" y="1600200"/>
                  <a:pt x="514350" y="1600200"/>
                </a:cubicBezTo>
                <a:lnTo>
                  <a:pt x="571500" y="1600200"/>
                </a:lnTo>
                <a:lnTo>
                  <a:pt x="571500" y="1771650"/>
                </a:lnTo>
                <a:cubicBezTo>
                  <a:pt x="571500" y="1803654"/>
                  <a:pt x="596646" y="1828800"/>
                  <a:pt x="628650" y="1828800"/>
                </a:cubicBezTo>
                <a:cubicBezTo>
                  <a:pt x="660654" y="1828800"/>
                  <a:pt x="685800" y="1803654"/>
                  <a:pt x="685800" y="1771650"/>
                </a:cubicBezTo>
                <a:lnTo>
                  <a:pt x="685800" y="1600200"/>
                </a:lnTo>
                <a:lnTo>
                  <a:pt x="857250" y="1600200"/>
                </a:lnTo>
                <a:lnTo>
                  <a:pt x="857250" y="1771650"/>
                </a:lnTo>
                <a:cubicBezTo>
                  <a:pt x="857250" y="1803654"/>
                  <a:pt x="882396" y="1828800"/>
                  <a:pt x="914400" y="1828800"/>
                </a:cubicBezTo>
                <a:cubicBezTo>
                  <a:pt x="946404" y="1828800"/>
                  <a:pt x="971550" y="1803654"/>
                  <a:pt x="971550" y="1771650"/>
                </a:cubicBezTo>
                <a:lnTo>
                  <a:pt x="971550" y="1600200"/>
                </a:lnTo>
                <a:lnTo>
                  <a:pt x="1143000" y="1600200"/>
                </a:lnTo>
                <a:lnTo>
                  <a:pt x="1143000" y="1771650"/>
                </a:lnTo>
                <a:cubicBezTo>
                  <a:pt x="1143000" y="1803654"/>
                  <a:pt x="1168146" y="1828800"/>
                  <a:pt x="1200150" y="1828800"/>
                </a:cubicBezTo>
                <a:cubicBezTo>
                  <a:pt x="1232154" y="1828800"/>
                  <a:pt x="1257300" y="1803654"/>
                  <a:pt x="1257300" y="1771650"/>
                </a:cubicBezTo>
                <a:lnTo>
                  <a:pt x="1257300" y="1600200"/>
                </a:lnTo>
                <a:lnTo>
                  <a:pt x="1314450" y="1600200"/>
                </a:lnTo>
                <a:cubicBezTo>
                  <a:pt x="1472184" y="1600200"/>
                  <a:pt x="1600200" y="1472184"/>
                  <a:pt x="1600200" y="1314450"/>
                </a:cubicBezTo>
                <a:lnTo>
                  <a:pt x="1600200" y="1257300"/>
                </a:lnTo>
                <a:lnTo>
                  <a:pt x="1771650" y="1257300"/>
                </a:lnTo>
                <a:cubicBezTo>
                  <a:pt x="1803654" y="1257300"/>
                  <a:pt x="1828800" y="1232154"/>
                  <a:pt x="1828800" y="1200150"/>
                </a:cubicBezTo>
                <a:cubicBezTo>
                  <a:pt x="1828800" y="1168146"/>
                  <a:pt x="1803654" y="1143000"/>
                  <a:pt x="1771650" y="1143000"/>
                </a:cubicBezTo>
                <a:lnTo>
                  <a:pt x="1600200" y="1143000"/>
                </a:lnTo>
                <a:lnTo>
                  <a:pt x="1600200" y="971550"/>
                </a:lnTo>
                <a:lnTo>
                  <a:pt x="1771650" y="971550"/>
                </a:lnTo>
                <a:cubicBezTo>
                  <a:pt x="1803654" y="971550"/>
                  <a:pt x="1828800" y="946404"/>
                  <a:pt x="1828800" y="914400"/>
                </a:cubicBezTo>
                <a:cubicBezTo>
                  <a:pt x="1828800" y="882396"/>
                  <a:pt x="1803654" y="857250"/>
                  <a:pt x="1771650" y="857250"/>
                </a:cubicBezTo>
                <a:lnTo>
                  <a:pt x="1600200" y="857250"/>
                </a:lnTo>
                <a:lnTo>
                  <a:pt x="1600200" y="685800"/>
                </a:lnTo>
                <a:lnTo>
                  <a:pt x="1771650" y="685800"/>
                </a:lnTo>
                <a:cubicBezTo>
                  <a:pt x="1803654" y="685800"/>
                  <a:pt x="1828800" y="660654"/>
                  <a:pt x="1828800" y="628650"/>
                </a:cubicBezTo>
                <a:cubicBezTo>
                  <a:pt x="1828800" y="596646"/>
                  <a:pt x="1803654" y="571500"/>
                  <a:pt x="1771650" y="571500"/>
                </a:cubicBezTo>
                <a:lnTo>
                  <a:pt x="1600200" y="571500"/>
                </a:lnTo>
                <a:lnTo>
                  <a:pt x="1600200" y="514350"/>
                </a:lnTo>
                <a:cubicBezTo>
                  <a:pt x="1600200" y="356616"/>
                  <a:pt x="1472184" y="228600"/>
                  <a:pt x="1314450" y="228600"/>
                </a:cubicBezTo>
                <a:lnTo>
                  <a:pt x="1257300" y="228600"/>
                </a:lnTo>
                <a:lnTo>
                  <a:pt x="1257300" y="57150"/>
                </a:lnTo>
                <a:cubicBezTo>
                  <a:pt x="1257300" y="25146"/>
                  <a:pt x="1232154" y="0"/>
                  <a:pt x="1200150" y="0"/>
                </a:cubicBezTo>
                <a:cubicBezTo>
                  <a:pt x="1168146" y="0"/>
                  <a:pt x="1143000" y="25146"/>
                  <a:pt x="1143000" y="57150"/>
                </a:cubicBezTo>
                <a:lnTo>
                  <a:pt x="1143000" y="228600"/>
                </a:lnTo>
                <a:lnTo>
                  <a:pt x="971550" y="228600"/>
                </a:lnTo>
                <a:lnTo>
                  <a:pt x="971550" y="57150"/>
                </a:lnTo>
                <a:cubicBezTo>
                  <a:pt x="971550" y="25146"/>
                  <a:pt x="946404" y="0"/>
                  <a:pt x="914400" y="0"/>
                </a:cubicBezTo>
                <a:cubicBezTo>
                  <a:pt x="882396" y="0"/>
                  <a:pt x="857250" y="25146"/>
                  <a:pt x="857250" y="57150"/>
                </a:cubicBezTo>
                <a:lnTo>
                  <a:pt x="857250" y="228600"/>
                </a:lnTo>
                <a:lnTo>
                  <a:pt x="685800" y="228600"/>
                </a:lnTo>
                <a:lnTo>
                  <a:pt x="685800" y="57150"/>
                </a:lnTo>
                <a:close/>
                <a:moveTo>
                  <a:pt x="1027557" y="633222"/>
                </a:moveTo>
                <a:lnTo>
                  <a:pt x="979551" y="800100"/>
                </a:lnTo>
                <a:lnTo>
                  <a:pt x="1154430" y="800100"/>
                </a:lnTo>
                <a:cubicBezTo>
                  <a:pt x="1193292" y="800100"/>
                  <a:pt x="1213866" y="845820"/>
                  <a:pt x="1189863" y="875538"/>
                </a:cubicBezTo>
                <a:lnTo>
                  <a:pt x="885825" y="1240155"/>
                </a:lnTo>
                <a:cubicBezTo>
                  <a:pt x="852678" y="1280160"/>
                  <a:pt x="787527" y="1245870"/>
                  <a:pt x="802386" y="1195578"/>
                </a:cubicBezTo>
                <a:lnTo>
                  <a:pt x="851535" y="1028700"/>
                </a:lnTo>
                <a:lnTo>
                  <a:pt x="673227" y="1028700"/>
                </a:lnTo>
                <a:cubicBezTo>
                  <a:pt x="634365" y="1028700"/>
                  <a:pt x="613791" y="982980"/>
                  <a:pt x="637794" y="953262"/>
                </a:cubicBezTo>
                <a:lnTo>
                  <a:pt x="942975" y="588645"/>
                </a:lnTo>
                <a:cubicBezTo>
                  <a:pt x="976122" y="548640"/>
                  <a:pt x="1040130" y="582930"/>
                  <a:pt x="1026414" y="632079"/>
                </a:cubicBezTo>
                <a:close/>
              </a:path>
            </a:pathLst>
          </a:custGeom>
          <a:solidFill>
            <a:srgbClr val="FFFFFF">
              <a:alpha val="0"/>
            </a:srgbClr>
          </a:soli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879" tIns="86304" rIns="107879" bIns="86304" numCol="1" spcCol="0" rtlCol="0" fromWordArt="0" anchor="t" anchorCtr="0" forceAA="0" compatLnSpc="1">
            <a:prstTxWarp prst="textNoShape">
              <a:avLst/>
            </a:prstTxWarp>
            <a:noAutofit/>
          </a:bodyPr>
          <a:lstStyle/>
          <a:p>
            <a:pPr marL="0" marR="0" lvl="0" indent="0" algn="l" defTabSz="550130" rtl="0" eaLnBrk="1" fontAlgn="base" latinLnBrk="0" hangingPunct="1">
              <a:lnSpc>
                <a:spcPct val="100000"/>
              </a:lnSpc>
              <a:spcBef>
                <a:spcPct val="0"/>
              </a:spcBef>
              <a:spcAft>
                <a:spcPct val="0"/>
              </a:spcAft>
              <a:buClrTx/>
              <a:buSzTx/>
              <a:buFontTx/>
              <a:buNone/>
              <a:tabLst/>
              <a:defRPr/>
            </a:pPr>
            <a:endParaRPr kumimoji="0" lang="en-US" sz="1180"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23" name="Security box" descr="graphic with boxes reading Azure AI Foundry, Your Data, and AI Infrastructure">
            <a:extLst>
              <a:ext uri="{FF2B5EF4-FFF2-40B4-BE49-F238E27FC236}">
                <a16:creationId xmlns:a16="http://schemas.microsoft.com/office/drawing/2014/main" id="{E0429913-0F0F-DF34-3ABA-A1B37B05C020}"/>
              </a:ext>
            </a:extLst>
          </p:cNvPr>
          <p:cNvSpPr/>
          <p:nvPr/>
        </p:nvSpPr>
        <p:spPr bwMode="auto">
          <a:xfrm>
            <a:off x="4319242" y="1740128"/>
            <a:ext cx="6416491" cy="4289583"/>
          </a:xfrm>
          <a:prstGeom prst="roundRect">
            <a:avLst>
              <a:gd name="adj" fmla="val 3448"/>
            </a:avLst>
          </a:prstGeom>
          <a:noFill/>
          <a:ln w="19050">
            <a:solidFill>
              <a:srgbClr val="000000"/>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grpSp>
        <p:nvGrpSpPr>
          <p:cNvPr id="27" name="Group 26" descr="box with copilot studio, visual studio, and github icons">
            <a:extLst>
              <a:ext uri="{FF2B5EF4-FFF2-40B4-BE49-F238E27FC236}">
                <a16:creationId xmlns:a16="http://schemas.microsoft.com/office/drawing/2014/main" id="{88672241-9A47-5715-EF4B-CB81C3C63277}"/>
              </a:ext>
            </a:extLst>
          </p:cNvPr>
          <p:cNvGrpSpPr/>
          <p:nvPr/>
        </p:nvGrpSpPr>
        <p:grpSpPr>
          <a:xfrm>
            <a:off x="2886322" y="2243568"/>
            <a:ext cx="917902" cy="3016577"/>
            <a:chOff x="1681322" y="2441324"/>
            <a:chExt cx="809630" cy="2660752"/>
          </a:xfrm>
        </p:grpSpPr>
        <p:sp>
          <p:nvSpPr>
            <p:cNvPr id="28" name="Rectangle: Rounded Corners 21">
              <a:extLst>
                <a:ext uri="{FF2B5EF4-FFF2-40B4-BE49-F238E27FC236}">
                  <a16:creationId xmlns:a16="http://schemas.microsoft.com/office/drawing/2014/main" id="{6DCB482D-A6B1-B822-0A29-45A663E8EC19}"/>
                </a:ext>
              </a:extLst>
            </p:cNvPr>
            <p:cNvSpPr>
              <a:spLocks/>
            </p:cNvSpPr>
            <p:nvPr/>
          </p:nvSpPr>
          <p:spPr bwMode="auto">
            <a:xfrm rot="5400000">
              <a:off x="755761" y="3366885"/>
              <a:ext cx="2660752" cy="809630"/>
            </a:xfrm>
            <a:prstGeom prst="roundRect">
              <a:avLst>
                <a:gd name="adj" fmla="val 15366"/>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337" tIns="165870" rIns="207337" bIns="165870" numCol="1" spcCol="0" rtlCol="0" fromWordArt="0" anchor="t" anchorCtr="0" forceAA="0" compatLnSpc="1">
              <a:prstTxWarp prst="textNoShape">
                <a:avLst/>
              </a:prstTxWarp>
              <a:noAutofit/>
            </a:bodyPr>
            <a:lstStyle/>
            <a:p>
              <a:pPr marL="0" marR="0" lvl="0" indent="0" algn="l" defTabSz="1057274" rtl="0" eaLnBrk="1" fontAlgn="base" latinLnBrk="0" hangingPunct="1">
                <a:lnSpc>
                  <a:spcPct val="100000"/>
                </a:lnSpc>
                <a:spcBef>
                  <a:spcPct val="0"/>
                </a:spcBef>
                <a:spcAft>
                  <a:spcPct val="0"/>
                </a:spcAft>
                <a:buClrTx/>
                <a:buSzTx/>
                <a:buFontTx/>
                <a:buNone/>
                <a:tabLst/>
                <a:defRPr/>
              </a:pPr>
              <a:endParaRPr kumimoji="0" lang="en-US" sz="264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9" name="Group 28">
              <a:extLst>
                <a:ext uri="{FF2B5EF4-FFF2-40B4-BE49-F238E27FC236}">
                  <a16:creationId xmlns:a16="http://schemas.microsoft.com/office/drawing/2014/main" id="{02F10B17-6F01-FD51-BBD3-1BB539100E36}"/>
                </a:ext>
                <a:ext uri="{C183D7F6-B498-43B3-948B-1728B52AA6E4}">
                  <adec:decorative xmlns:adec="http://schemas.microsoft.com/office/drawing/2017/decorative" val="1"/>
                </a:ext>
              </a:extLst>
            </p:cNvPr>
            <p:cNvGrpSpPr/>
            <p:nvPr/>
          </p:nvGrpSpPr>
          <p:grpSpPr>
            <a:xfrm>
              <a:off x="1792638" y="2576992"/>
              <a:ext cx="572496" cy="2389412"/>
              <a:chOff x="8896520" y="2366998"/>
              <a:chExt cx="715805" cy="2987542"/>
            </a:xfrm>
          </p:grpSpPr>
          <p:grpSp>
            <p:nvGrpSpPr>
              <p:cNvPr id="31" name="Group 30">
                <a:extLst>
                  <a:ext uri="{FF2B5EF4-FFF2-40B4-BE49-F238E27FC236}">
                    <a16:creationId xmlns:a16="http://schemas.microsoft.com/office/drawing/2014/main" id="{806A69A9-FC4C-C707-0225-68AD8B754B92}"/>
                  </a:ext>
                </a:extLst>
              </p:cNvPr>
              <p:cNvGrpSpPr/>
              <p:nvPr/>
            </p:nvGrpSpPr>
            <p:grpSpPr>
              <a:xfrm>
                <a:off x="8896520" y="2366998"/>
                <a:ext cx="715805" cy="2987542"/>
                <a:chOff x="9011328" y="2295081"/>
                <a:chExt cx="715806" cy="2987544"/>
              </a:xfrm>
            </p:grpSpPr>
            <p:sp>
              <p:nvSpPr>
                <p:cNvPr id="33" name="Rectangle 32">
                  <a:extLst>
                    <a:ext uri="{FF2B5EF4-FFF2-40B4-BE49-F238E27FC236}">
                      <a16:creationId xmlns:a16="http://schemas.microsoft.com/office/drawing/2014/main" id="{C5D2B050-2EC4-A400-3171-3B658F0375BD}"/>
                    </a:ext>
                  </a:extLst>
                </p:cNvPr>
                <p:cNvSpPr/>
                <p:nvPr/>
              </p:nvSpPr>
              <p:spPr bwMode="auto">
                <a:xfrm>
                  <a:off x="9077882" y="2295081"/>
                  <a:ext cx="582702" cy="29875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5826" tIns="132661" rIns="165826" bIns="132661" numCol="1" spcCol="0" rtlCol="0" fromWordArt="0" anchor="t" anchorCtr="0" forceAA="0" compatLnSpc="1">
                  <a:prstTxWarp prst="textNoShape">
                    <a:avLst/>
                  </a:prstTxWarp>
                  <a:noAutofit/>
                </a:bodyPr>
                <a:lstStyle/>
                <a:p>
                  <a:pPr marL="0" marR="0" lvl="0" indent="0" algn="l" defTabSz="1057008" rtl="0" eaLnBrk="1" fontAlgn="base" latinLnBrk="0" hangingPunct="1">
                    <a:lnSpc>
                      <a:spcPct val="100000"/>
                    </a:lnSpc>
                    <a:spcBef>
                      <a:spcPct val="0"/>
                    </a:spcBef>
                    <a:spcAft>
                      <a:spcPct val="0"/>
                    </a:spcAft>
                    <a:buClrTx/>
                    <a:buSzTx/>
                    <a:buFontTx/>
                    <a:buNone/>
                    <a:tabLst/>
                    <a:defRPr/>
                  </a:pPr>
                  <a:endParaRPr kumimoji="0" lang="en-US" sz="2640" b="1" i="0" u="none" strike="noStrike" kern="1200" cap="none" spc="0" normalizeH="0" baseline="0" noProof="0" err="1">
                    <a:ln>
                      <a:noFill/>
                    </a:ln>
                    <a:solidFill>
                      <a:srgbClr val="091F2C"/>
                    </a:solidFill>
                    <a:effectLst/>
                    <a:uLnTx/>
                    <a:uFillTx/>
                    <a:latin typeface="Segoe UI Variable Display Semibold" pitchFamily="2"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3E0CB56D-E10E-B80C-CB58-E8FB34882F7F}"/>
                    </a:ext>
                    <a:ext uri="{C183D7F6-B498-43B3-948B-1728B52AA6E4}">
                      <adec:decorative xmlns:adec="http://schemas.microsoft.com/office/drawing/2017/decorative" val="1"/>
                    </a:ext>
                  </a:extLst>
                </p:cNvPr>
                <p:cNvSpPr txBox="1"/>
                <p:nvPr/>
              </p:nvSpPr>
              <p:spPr>
                <a:xfrm>
                  <a:off x="9133224" y="3903444"/>
                  <a:ext cx="472018" cy="380161"/>
                </a:xfrm>
                <a:prstGeom prst="rect">
                  <a:avLst/>
                </a:prstGeom>
                <a:noFill/>
              </p:spPr>
              <p:txBody>
                <a:bodyPr wrap="none" lIns="0" tIns="0" rIns="0" bIns="0" rtlCol="0">
                  <a:spAutoFit/>
                </a:bodyPr>
                <a:lstStyle/>
                <a:p>
                  <a:pPr marL="0" marR="0" lvl="0" indent="0" algn="ctr" defTabSz="1036522" rtl="0" eaLnBrk="1" fontAlgn="auto" latinLnBrk="0" hangingPunct="1">
                    <a:lnSpc>
                      <a:spcPct val="100000"/>
                    </a:lnSpc>
                    <a:spcBef>
                      <a:spcPts val="0"/>
                    </a:spcBef>
                    <a:spcAft>
                      <a:spcPts val="0"/>
                    </a:spcAft>
                    <a:buClrTx/>
                    <a:buSzTx/>
                    <a:buFontTx/>
                    <a:buNone/>
                    <a:tabLst/>
                    <a:defRPr/>
                  </a:pP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Visual</a:t>
                  </a:r>
                  <a:b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b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Studio</a:t>
                  </a:r>
                </a:p>
              </p:txBody>
            </p:sp>
            <p:pic>
              <p:nvPicPr>
                <p:cNvPr id="35" name="Picture 34">
                  <a:extLst>
                    <a:ext uri="{FF2B5EF4-FFF2-40B4-BE49-F238E27FC236}">
                      <a16:creationId xmlns:a16="http://schemas.microsoft.com/office/drawing/2014/main" id="{691C23BD-47B4-CD2B-338B-5795898AF4C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328" y="3458966"/>
                  <a:ext cx="715806" cy="447378"/>
                </a:xfrm>
                <a:prstGeom prst="rect">
                  <a:avLst/>
                </a:prstGeom>
                <a:ln w="6657" cap="flat">
                  <a:noFill/>
                  <a:prstDash val="solid"/>
                  <a:miter/>
                </a:ln>
                <a:effectLst/>
              </p:spPr>
            </p:pic>
            <p:sp>
              <p:nvSpPr>
                <p:cNvPr id="36" name="TextBox 35">
                  <a:extLst>
                    <a:ext uri="{FF2B5EF4-FFF2-40B4-BE49-F238E27FC236}">
                      <a16:creationId xmlns:a16="http://schemas.microsoft.com/office/drawing/2014/main" id="{99D6DCB7-33F2-EE08-7962-BA6CEC687597}"/>
                    </a:ext>
                    <a:ext uri="{C183D7F6-B498-43B3-948B-1728B52AA6E4}">
                      <adec:decorative xmlns:adec="http://schemas.microsoft.com/office/drawing/2017/decorative" val="1"/>
                    </a:ext>
                  </a:extLst>
                </p:cNvPr>
                <p:cNvSpPr txBox="1"/>
                <p:nvPr/>
              </p:nvSpPr>
              <p:spPr>
                <a:xfrm>
                  <a:off x="9280265" y="3142880"/>
                  <a:ext cx="208607" cy="366584"/>
                </a:xfrm>
                <a:prstGeom prst="rect">
                  <a:avLst/>
                </a:prstGeom>
                <a:noFill/>
              </p:spPr>
              <p:txBody>
                <a:bodyPr wrap="none" lIns="0" tIns="0" rIns="0" bIns="0" rtlCol="0">
                  <a:spAutoFit/>
                </a:bodyPr>
                <a:lstStyle/>
                <a:p>
                  <a:pPr marL="0" marR="0" lvl="0" indent="0" algn="l" defTabSz="1036485"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a:ln>
                        <a:noFill/>
                      </a:ln>
                      <a:solidFill>
                        <a:srgbClr val="000000"/>
                      </a:solidFill>
                      <a:effectLst/>
                      <a:uLnTx/>
                      <a:uFillTx/>
                      <a:latin typeface="Segoe UI Variable Display Semibold" pitchFamily="2" charset="0"/>
                      <a:ea typeface="Open Sans Light" panose="020B0606030504020204" pitchFamily="34" charset="0"/>
                      <a:cs typeface="Open Sans Light" panose="020B0606030504020204" pitchFamily="34" charset="0"/>
                    </a:rPr>
                    <a:t>+</a:t>
                  </a:r>
                </a:p>
              </p:txBody>
            </p:sp>
            <p:sp>
              <p:nvSpPr>
                <p:cNvPr id="37" name="TextBox 36">
                  <a:extLst>
                    <a:ext uri="{FF2B5EF4-FFF2-40B4-BE49-F238E27FC236}">
                      <a16:creationId xmlns:a16="http://schemas.microsoft.com/office/drawing/2014/main" id="{BD8C6B51-FEF1-7C88-F0EC-75CD61042BBB}"/>
                    </a:ext>
                    <a:ext uri="{C183D7F6-B498-43B3-948B-1728B52AA6E4}">
                      <adec:decorative xmlns:adec="http://schemas.microsoft.com/office/drawing/2017/decorative" val="1"/>
                    </a:ext>
                  </a:extLst>
                </p:cNvPr>
                <p:cNvSpPr txBox="1"/>
                <p:nvPr/>
              </p:nvSpPr>
              <p:spPr>
                <a:xfrm>
                  <a:off x="9101406" y="2822614"/>
                  <a:ext cx="535661" cy="380161"/>
                </a:xfrm>
                <a:prstGeom prst="rect">
                  <a:avLst/>
                </a:prstGeom>
                <a:noFill/>
              </p:spPr>
              <p:txBody>
                <a:bodyPr wrap="none" lIns="0" tIns="0" rIns="0" bIns="0" rtlCol="0">
                  <a:spAutoFit/>
                </a:bodyPr>
                <a:lstStyle/>
                <a:p>
                  <a:pPr marL="0" marR="0" lvl="0" indent="0" algn="ctr" defTabSz="1036522" rtl="0" eaLnBrk="1" fontAlgn="auto" latinLnBrk="0" hangingPunct="1">
                    <a:lnSpc>
                      <a:spcPct val="100000"/>
                    </a:lnSpc>
                    <a:spcBef>
                      <a:spcPts val="0"/>
                    </a:spcBef>
                    <a:spcAft>
                      <a:spcPts val="0"/>
                    </a:spcAft>
                    <a:buClrTx/>
                    <a:buSzTx/>
                    <a:buFontTx/>
                    <a:buNone/>
                    <a:tabLst/>
                    <a:defRPr/>
                  </a:pP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Copilot</a:t>
                  </a:r>
                  <a:b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b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Studio</a:t>
                  </a:r>
                </a:p>
              </p:txBody>
            </p:sp>
            <p:pic>
              <p:nvPicPr>
                <p:cNvPr id="38" name="Graphic 37">
                  <a:extLst>
                    <a:ext uri="{FF2B5EF4-FFF2-40B4-BE49-F238E27FC236}">
                      <a16:creationId xmlns:a16="http://schemas.microsoft.com/office/drawing/2014/main" id="{8B5E0710-729B-F1BF-BC33-0401C126F77D}"/>
                    </a:ext>
                    <a:ext uri="{C183D7F6-B498-43B3-948B-1728B52AA6E4}">
                      <adec:decorative xmlns:adec="http://schemas.microsoft.com/office/drawing/2017/decorative" val="1"/>
                    </a:ext>
                  </a:extLst>
                </p:cNvPr>
                <p:cNvPicPr>
                  <a:picLocks noChangeAspect="1"/>
                </p:cNvPicPr>
                <p:nvPr/>
              </p:nvPicPr>
              <p:blipFill>
                <a:blip r:embed="rId4">
                  <a:lum bright="-100000"/>
                  <a:extLst>
                    <a:ext uri="{96DAC541-7B7A-43D3-8B79-37D633B846F1}">
                      <asvg:svgBlip xmlns:asvg="http://schemas.microsoft.com/office/drawing/2016/SVG/main" r:embed="rId5"/>
                    </a:ext>
                  </a:extLst>
                </a:blip>
                <a:stretch>
                  <a:fillRect/>
                </a:stretch>
              </p:blipFill>
              <p:spPr>
                <a:xfrm>
                  <a:off x="9163247" y="4577601"/>
                  <a:ext cx="411973" cy="406330"/>
                </a:xfrm>
                <a:prstGeom prst="rect">
                  <a:avLst/>
                </a:prstGeom>
                <a:effectLst/>
              </p:spPr>
            </p:pic>
            <p:sp>
              <p:nvSpPr>
                <p:cNvPr id="39" name="TextBox 38">
                  <a:extLst>
                    <a:ext uri="{FF2B5EF4-FFF2-40B4-BE49-F238E27FC236}">
                      <a16:creationId xmlns:a16="http://schemas.microsoft.com/office/drawing/2014/main" id="{90E5C1FC-F787-05B1-7DB1-580708642AA3}"/>
                    </a:ext>
                    <a:ext uri="{C183D7F6-B498-43B3-948B-1728B52AA6E4}">
                      <adec:decorative xmlns:adec="http://schemas.microsoft.com/office/drawing/2017/decorative" val="1"/>
                    </a:ext>
                  </a:extLst>
                </p:cNvPr>
                <p:cNvSpPr txBox="1"/>
                <p:nvPr/>
              </p:nvSpPr>
              <p:spPr>
                <a:xfrm>
                  <a:off x="9112895" y="5067229"/>
                  <a:ext cx="512679" cy="190080"/>
                </a:xfrm>
                <a:prstGeom prst="rect">
                  <a:avLst/>
                </a:prstGeom>
                <a:noFill/>
              </p:spPr>
              <p:txBody>
                <a:bodyPr wrap="none" lIns="0" tIns="0" rIns="0" bIns="0" rtlCol="0">
                  <a:spAutoFit/>
                </a:bodyPr>
                <a:lstStyle/>
                <a:p>
                  <a:pPr marL="0" marR="0" lvl="0" indent="0" algn="ctr" defTabSz="1036522" rtl="0" eaLnBrk="1" fontAlgn="auto" latinLnBrk="0" hangingPunct="1">
                    <a:lnSpc>
                      <a:spcPct val="100000"/>
                    </a:lnSpc>
                    <a:spcBef>
                      <a:spcPts val="0"/>
                    </a:spcBef>
                    <a:spcAft>
                      <a:spcPts val="0"/>
                    </a:spcAft>
                    <a:buClrTx/>
                    <a:buSzTx/>
                    <a:buFontTx/>
                    <a:buNone/>
                    <a:tabLst/>
                    <a:defRPr/>
                  </a:pP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GitHub</a:t>
                  </a:r>
                </a:p>
              </p:txBody>
            </p:sp>
          </p:grpSp>
          <p:pic>
            <p:nvPicPr>
              <p:cNvPr id="32" name="Picture 31">
                <a:extLst>
                  <a:ext uri="{FF2B5EF4-FFF2-40B4-BE49-F238E27FC236}">
                    <a16:creationId xmlns:a16="http://schemas.microsoft.com/office/drawing/2014/main" id="{290F1070-65E7-4095-97EC-B06F6978F44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045423" y="2434080"/>
                <a:ext cx="414997" cy="414995"/>
              </a:xfrm>
              <a:prstGeom prst="rect">
                <a:avLst/>
              </a:prstGeom>
              <a:ln w="6657" cap="flat">
                <a:noFill/>
                <a:prstDash val="solid"/>
                <a:miter/>
              </a:ln>
              <a:effectLst/>
            </p:spPr>
          </p:pic>
        </p:grpSp>
        <p:sp>
          <p:nvSpPr>
            <p:cNvPr id="30" name="TextBox 29">
              <a:extLst>
                <a:ext uri="{FF2B5EF4-FFF2-40B4-BE49-F238E27FC236}">
                  <a16:creationId xmlns:a16="http://schemas.microsoft.com/office/drawing/2014/main" id="{87F9251F-430A-A019-7246-30E1B0CF3881}"/>
                </a:ext>
                <a:ext uri="{C183D7F6-B498-43B3-948B-1728B52AA6E4}">
                  <adec:decorative xmlns:adec="http://schemas.microsoft.com/office/drawing/2017/decorative" val="1"/>
                </a:ext>
              </a:extLst>
            </p:cNvPr>
            <p:cNvSpPr txBox="1"/>
            <p:nvPr/>
          </p:nvSpPr>
          <p:spPr>
            <a:xfrm>
              <a:off x="2007732" y="4101562"/>
              <a:ext cx="166842" cy="293190"/>
            </a:xfrm>
            <a:prstGeom prst="rect">
              <a:avLst/>
            </a:prstGeom>
            <a:noFill/>
          </p:spPr>
          <p:txBody>
            <a:bodyPr wrap="none" lIns="0" tIns="0" rIns="0" bIns="0" rtlCol="0">
              <a:spAutoFit/>
            </a:bodyPr>
            <a:lstStyle/>
            <a:p>
              <a:pPr marL="0" marR="0" lvl="0" indent="0" algn="l" defTabSz="1036485"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a:ln>
                    <a:noFill/>
                  </a:ln>
                  <a:solidFill>
                    <a:srgbClr val="000000"/>
                  </a:solidFill>
                  <a:effectLst/>
                  <a:uLnTx/>
                  <a:uFillTx/>
                  <a:latin typeface="Segoe UI Variable Display Semibold" pitchFamily="2" charset="0"/>
                  <a:ea typeface="Open Sans Light" panose="020B0606030504020204" pitchFamily="34" charset="0"/>
                  <a:cs typeface="Open Sans Light" panose="020B0606030504020204" pitchFamily="34" charset="0"/>
                </a:rPr>
                <a:t>+</a:t>
              </a:r>
            </a:p>
          </p:txBody>
        </p:sp>
      </p:grpSp>
      <p:cxnSp>
        <p:nvCxnSpPr>
          <p:cNvPr id="48" name="Straight Connector 47">
            <a:extLst>
              <a:ext uri="{FF2B5EF4-FFF2-40B4-BE49-F238E27FC236}">
                <a16:creationId xmlns:a16="http://schemas.microsoft.com/office/drawing/2014/main" id="{3E84CBB2-3184-02DA-80EA-15A933DCC9A2}"/>
              </a:ext>
              <a:ext uri="{C183D7F6-B498-43B3-948B-1728B52AA6E4}">
                <adec:decorative xmlns:adec="http://schemas.microsoft.com/office/drawing/2017/decorative" val="1"/>
              </a:ext>
            </a:extLst>
          </p:cNvPr>
          <p:cNvCxnSpPr>
            <a:cxnSpLocks/>
          </p:cNvCxnSpPr>
          <p:nvPr/>
        </p:nvCxnSpPr>
        <p:spPr>
          <a:xfrm flipH="1">
            <a:off x="3934878" y="3689277"/>
            <a:ext cx="172214" cy="0"/>
          </a:xfrm>
          <a:prstGeom prst="line">
            <a:avLst/>
          </a:prstGeom>
          <a:ln w="1905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6AC3E2C-1135-D258-B970-0C79B967B666}"/>
              </a:ext>
              <a:ext uri="{C183D7F6-B498-43B3-948B-1728B52AA6E4}">
                <adec:decorative xmlns:adec="http://schemas.microsoft.com/office/drawing/2017/decorative" val="1"/>
              </a:ext>
            </a:extLst>
          </p:cNvPr>
          <p:cNvCxnSpPr>
            <a:cxnSpLocks/>
          </p:cNvCxnSpPr>
          <p:nvPr/>
        </p:nvCxnSpPr>
        <p:spPr>
          <a:xfrm>
            <a:off x="3934878" y="3922666"/>
            <a:ext cx="172214" cy="0"/>
          </a:xfrm>
          <a:prstGeom prst="line">
            <a:avLst/>
          </a:prstGeom>
          <a:ln w="1905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77" name="Security">
            <a:extLst>
              <a:ext uri="{FF2B5EF4-FFF2-40B4-BE49-F238E27FC236}">
                <a16:creationId xmlns:a16="http://schemas.microsoft.com/office/drawing/2014/main" id="{EE69C8DB-5B0B-2881-B0AB-E31AEB43ACEF}"/>
              </a:ext>
              <a:ext uri="{C183D7F6-B498-43B3-948B-1728B52AA6E4}">
                <adec:decorative xmlns:adec="http://schemas.microsoft.com/office/drawing/2017/decorative" val="1"/>
              </a:ext>
            </a:extLst>
          </p:cNvPr>
          <p:cNvSpPr/>
          <p:nvPr/>
        </p:nvSpPr>
        <p:spPr bwMode="auto">
          <a:xfrm>
            <a:off x="6563648" y="5924551"/>
            <a:ext cx="1969613" cy="314283"/>
          </a:xfrm>
          <a:prstGeom prst="roundRect">
            <a:avLst>
              <a:gd name="adj" fmla="val 25991"/>
            </a:avLst>
          </a:prstGeom>
          <a:solidFill>
            <a:srgbClr val="000000"/>
          </a:solidFill>
          <a:ln w="9525">
            <a:noFill/>
            <a:headEnd type="none" w="med" len="med"/>
            <a:tailEnd type="none" w="med" len="med"/>
          </a:ln>
          <a:effectLst/>
          <a:scene3d>
            <a:camera prst="orthographicFront"/>
            <a:lightRig rig="sof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8732" tIns="32911" rIns="98732" bIns="39493" numCol="1" spcCol="0" rtlCol="0" fromWordArt="0" anchor="ctr" anchorCtr="0" forceAA="0" compatLnSpc="1">
            <a:prstTxWarp prst="textNoShape">
              <a:avLst/>
            </a:prstTxWarp>
            <a:noAutofit/>
          </a:bodyPr>
          <a:lstStyle/>
          <a:p>
            <a:pPr marL="0" marR="0" lvl="0" indent="0" algn="ctr" defTabSz="552778" rtl="0" eaLnBrk="1" fontAlgn="base" latinLnBrk="0" hangingPunct="1">
              <a:lnSpc>
                <a:spcPct val="90000"/>
              </a:lnSpc>
              <a:spcBef>
                <a:spcPct val="0"/>
              </a:spcBef>
              <a:spcAft>
                <a:spcPct val="0"/>
              </a:spcAft>
              <a:buClrTx/>
              <a:buSzTx/>
              <a:buFontTx/>
              <a:buNone/>
              <a:tabLst/>
              <a:defRPr/>
            </a:pPr>
            <a:r>
              <a:rPr kumimoji="0" lang="en-US" sz="1920" b="0" i="0" u="none" strike="noStrike" kern="0" cap="none" spc="0" normalizeH="0" baseline="0" noProof="0">
                <a:ln>
                  <a:noFill/>
                </a:ln>
                <a:gradFill>
                  <a:gsLst>
                    <a:gs pos="4587">
                      <a:srgbClr val="FFFFFF"/>
                    </a:gs>
                    <a:gs pos="16514">
                      <a:srgbClr val="FFFFFF"/>
                    </a:gs>
                  </a:gsLst>
                  <a:lin ang="5400000" scaled="1"/>
                </a:gradFill>
                <a:effectLst/>
                <a:uLnTx/>
                <a:uFillTx/>
                <a:latin typeface="Segoe UI Variable Display Semib" pitchFamily="2" charset="0"/>
                <a:ea typeface="+mn-ea"/>
                <a:cs typeface="Segoe UI" panose="020B0502040204020203" pitchFamily="34" charset="0"/>
              </a:rPr>
              <a:t>Trustworthy AI</a:t>
            </a:r>
          </a:p>
        </p:txBody>
      </p:sp>
      <p:sp>
        <p:nvSpPr>
          <p:cNvPr id="78" name="Box 2a">
            <a:extLst>
              <a:ext uri="{FF2B5EF4-FFF2-40B4-BE49-F238E27FC236}">
                <a16:creationId xmlns:a16="http://schemas.microsoft.com/office/drawing/2014/main" id="{5C0EBBC9-E744-52EA-5391-69F2A0274E01}"/>
              </a:ext>
            </a:extLst>
          </p:cNvPr>
          <p:cNvSpPr>
            <a:spLocks noChangeAspect="1"/>
          </p:cNvSpPr>
          <p:nvPr/>
        </p:nvSpPr>
        <p:spPr bwMode="auto">
          <a:xfrm>
            <a:off x="4576891" y="1923093"/>
            <a:ext cx="5281284" cy="3502486"/>
          </a:xfrm>
          <a:prstGeom prst="roundRect">
            <a:avLst>
              <a:gd name="adj" fmla="val 4307"/>
            </a:avLst>
          </a:prstGeom>
          <a:gradFill flip="none" rotWithShape="1">
            <a:gsLst>
              <a:gs pos="0">
                <a:srgbClr val="AC35AF"/>
              </a:gs>
              <a:gs pos="80000">
                <a:srgbClr val="0A6BBA"/>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7197" tIns="589758" rIns="737197" bIns="589758" numCol="1" spcCol="0" rtlCol="0" fromWordArt="0" anchor="t" anchorCtr="0" forceAA="0" compatLnSpc="1">
            <a:prstTxWarp prst="textNoShape">
              <a:avLst/>
            </a:prstTxWarp>
            <a:noAutofit/>
          </a:bodyPr>
          <a:lstStyle/>
          <a:p>
            <a:pPr marL="0" marR="0" lvl="0" indent="0" algn="l" defTabSz="3759149" rtl="0" eaLnBrk="1" fontAlgn="base" latinLnBrk="0" hangingPunct="1">
              <a:lnSpc>
                <a:spcPct val="100000"/>
              </a:lnSpc>
              <a:spcBef>
                <a:spcPct val="0"/>
              </a:spcBef>
              <a:spcAft>
                <a:spcPct val="0"/>
              </a:spcAft>
              <a:buClrTx/>
              <a:buSzTx/>
              <a:buFontTx/>
              <a:buNone/>
              <a:tabLst/>
              <a:defRPr/>
            </a:pPr>
            <a:r>
              <a:rPr kumimoji="0" lang="en-US" sz="2268" b="0" i="0" u="none" strike="noStrike" kern="1200" cap="none" spc="0" normalizeH="0" baseline="0" noProof="0">
                <a:ln>
                  <a:noFill/>
                </a:ln>
                <a:noFill/>
                <a:effectLst/>
                <a:uLnTx/>
                <a:uFillTx/>
                <a:latin typeface="Segoe UI Variable Display Semib" pitchFamily="2" charset="0"/>
                <a:ea typeface="+mn-ea"/>
                <a:cs typeface="Segoe UI" pitchFamily="34" charset="0"/>
              </a:rPr>
              <a:t>2a</a:t>
            </a:r>
          </a:p>
        </p:txBody>
      </p:sp>
      <p:grpSp>
        <p:nvGrpSpPr>
          <p:cNvPr id="79" name="Group 78" descr="azure logo">
            <a:extLst>
              <a:ext uri="{FF2B5EF4-FFF2-40B4-BE49-F238E27FC236}">
                <a16:creationId xmlns:a16="http://schemas.microsoft.com/office/drawing/2014/main" id="{1DA51C3E-B2D9-0469-B197-C4C701DE368D}"/>
              </a:ext>
            </a:extLst>
          </p:cNvPr>
          <p:cNvGrpSpPr/>
          <p:nvPr/>
        </p:nvGrpSpPr>
        <p:grpSpPr>
          <a:xfrm>
            <a:off x="9189796" y="5008604"/>
            <a:ext cx="865892" cy="850979"/>
            <a:chOff x="5115832" y="-2025062"/>
            <a:chExt cx="505434" cy="505434"/>
          </a:xfrm>
        </p:grpSpPr>
        <p:sp>
          <p:nvSpPr>
            <p:cNvPr id="80" name="Oval 79">
              <a:extLst>
                <a:ext uri="{FF2B5EF4-FFF2-40B4-BE49-F238E27FC236}">
                  <a16:creationId xmlns:a16="http://schemas.microsoft.com/office/drawing/2014/main" id="{178EF62C-B017-4C98-D4E0-427379AD8E7E}"/>
                </a:ext>
              </a:extLst>
            </p:cNvPr>
            <p:cNvSpPr/>
            <p:nvPr/>
          </p:nvSpPr>
          <p:spPr bwMode="auto">
            <a:xfrm>
              <a:off x="5115832" y="-2025062"/>
              <a:ext cx="505434" cy="505434"/>
            </a:xfrm>
            <a:prstGeom prst="ellipse">
              <a:avLst/>
            </a:prstGeom>
            <a:gradFill>
              <a:gsLst>
                <a:gs pos="0">
                  <a:srgbClr val="F4F3F5"/>
                </a:gs>
                <a:gs pos="80000">
                  <a:srgbClr val="F8F8F8"/>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7029" tIns="309623" rIns="387029" bIns="326515" numCol="1" spcCol="0" rtlCol="0" fromWordArt="0" anchor="ctr" anchorCtr="0" forceAA="0" compatLnSpc="1">
              <a:prstTxWarp prst="textNoShape">
                <a:avLst/>
              </a:prstTxWarp>
              <a:noAutofit/>
            </a:bodyPr>
            <a:lstStyle/>
            <a:p>
              <a:pPr marL="0" marR="0" lvl="0" indent="0" algn="ctr" defTabSz="1385646" rtl="0" eaLnBrk="1" fontAlgn="base" latinLnBrk="0" hangingPunct="1">
                <a:lnSpc>
                  <a:spcPct val="100000"/>
                </a:lnSpc>
                <a:spcBef>
                  <a:spcPct val="0"/>
                </a:spcBef>
                <a:spcAft>
                  <a:spcPct val="0"/>
                </a:spcAft>
                <a:buClrTx/>
                <a:buSzTx/>
                <a:buFontTx/>
                <a:buNone/>
                <a:tabLst/>
                <a:defRPr/>
              </a:pPr>
              <a:endParaRPr kumimoji="0" lang="en-US" sz="1814" b="0" i="0" u="none" strike="noStrike" kern="1200" cap="none" spc="-23" normalizeH="0" baseline="0" noProof="0" err="1">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pic>
          <p:nvPicPr>
            <p:cNvPr id="83" name="Picture 82">
              <a:extLst>
                <a:ext uri="{FF2B5EF4-FFF2-40B4-BE49-F238E27FC236}">
                  <a16:creationId xmlns:a16="http://schemas.microsoft.com/office/drawing/2014/main" id="{B7125528-57E2-FB0B-7B44-30C2697C4CBC}"/>
                </a:ext>
                <a:ext uri="{C183D7F6-B498-43B3-948B-1728B52AA6E4}">
                  <adec:decorative xmlns:adec="http://schemas.microsoft.com/office/drawing/2017/decorative" val="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26700" y="-1915013"/>
              <a:ext cx="283698" cy="285336"/>
            </a:xfrm>
            <a:prstGeom prst="rect">
              <a:avLst/>
            </a:prstGeom>
          </p:spPr>
        </p:pic>
      </p:grpSp>
      <p:grpSp>
        <p:nvGrpSpPr>
          <p:cNvPr id="86" name="Group 85">
            <a:extLst>
              <a:ext uri="{FF2B5EF4-FFF2-40B4-BE49-F238E27FC236}">
                <a16:creationId xmlns:a16="http://schemas.microsoft.com/office/drawing/2014/main" id="{7EC02E47-4AEF-2400-9983-53EB018DCECB}"/>
              </a:ext>
              <a:ext uri="{C183D7F6-B498-43B3-948B-1728B52AA6E4}">
                <adec:decorative xmlns:adec="http://schemas.microsoft.com/office/drawing/2017/decorative" val="1"/>
              </a:ext>
            </a:extLst>
          </p:cNvPr>
          <p:cNvGrpSpPr/>
          <p:nvPr/>
        </p:nvGrpSpPr>
        <p:grpSpPr>
          <a:xfrm>
            <a:off x="4784507" y="2187894"/>
            <a:ext cx="4872459" cy="2414868"/>
            <a:chOff x="4760489" y="2142600"/>
            <a:chExt cx="4387210" cy="2239019"/>
          </a:xfrm>
        </p:grpSpPr>
        <p:sp>
          <p:nvSpPr>
            <p:cNvPr id="87" name="Rounded Rectangle 86">
              <a:extLst>
                <a:ext uri="{FF2B5EF4-FFF2-40B4-BE49-F238E27FC236}">
                  <a16:creationId xmlns:a16="http://schemas.microsoft.com/office/drawing/2014/main" id="{BAD6218B-EA2D-82A6-B88D-BD5ADFBDF753}"/>
                </a:ext>
              </a:extLst>
            </p:cNvPr>
            <p:cNvSpPr/>
            <p:nvPr/>
          </p:nvSpPr>
          <p:spPr bwMode="auto">
            <a:xfrm>
              <a:off x="4760490" y="2142600"/>
              <a:ext cx="4387209" cy="666176"/>
            </a:xfrm>
            <a:prstGeom prst="roundRect">
              <a:avLst/>
            </a:prstGeom>
            <a:gradFill>
              <a:gsLst>
                <a:gs pos="0">
                  <a:srgbClr val="F4F3F5"/>
                </a:gs>
                <a:gs pos="80000">
                  <a:srgbClr val="F8F8F8"/>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7029" tIns="309623" rIns="387029" bIns="326515" numCol="1" spcCol="0" rtlCol="0" fromWordArt="0" anchor="ctr" anchorCtr="0" forceAA="0" compatLnSpc="1">
              <a:prstTxWarp prst="textNoShape">
                <a:avLst/>
              </a:prstTxWarp>
              <a:noAutofit/>
            </a:bodyPr>
            <a:lstStyle/>
            <a:p>
              <a:pPr marL="0" marR="0" lvl="0" indent="0" algn="ctr" defTabSz="1385646" rtl="0" eaLnBrk="1" fontAlgn="base" latinLnBrk="0" hangingPunct="1">
                <a:lnSpc>
                  <a:spcPct val="100000"/>
                </a:lnSpc>
                <a:spcBef>
                  <a:spcPct val="0"/>
                </a:spcBef>
                <a:spcAft>
                  <a:spcPct val="0"/>
                </a:spcAft>
                <a:buClrTx/>
                <a:buSzTx/>
                <a:buFontTx/>
                <a:buNone/>
                <a:tabLst/>
                <a:defRPr/>
              </a:pPr>
              <a:r>
                <a:rPr kumimoji="0" lang="en-US"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rPr>
                <a:t>Azure AI Foundry</a:t>
              </a:r>
              <a:endParaRPr kumimoji="0" lang="en-GB"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88" name="Rounded Rectangle 87">
              <a:extLst>
                <a:ext uri="{FF2B5EF4-FFF2-40B4-BE49-F238E27FC236}">
                  <a16:creationId xmlns:a16="http://schemas.microsoft.com/office/drawing/2014/main" id="{CAD8DEB9-C217-EE00-542D-8CFC57115BF0}"/>
                </a:ext>
              </a:extLst>
            </p:cNvPr>
            <p:cNvSpPr/>
            <p:nvPr/>
          </p:nvSpPr>
          <p:spPr bwMode="auto">
            <a:xfrm>
              <a:off x="4760490" y="2929021"/>
              <a:ext cx="4387209" cy="666176"/>
            </a:xfrm>
            <a:prstGeom prst="roundRect">
              <a:avLst/>
            </a:prstGeom>
            <a:gradFill>
              <a:gsLst>
                <a:gs pos="0">
                  <a:srgbClr val="F4F3F5"/>
                </a:gs>
                <a:gs pos="80000">
                  <a:srgbClr val="F8F8F8"/>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7029" tIns="309623" rIns="387029" bIns="326515" numCol="1" spcCol="0" rtlCol="0" fromWordArt="0" anchor="ctr" anchorCtr="0" forceAA="0" compatLnSpc="1">
              <a:prstTxWarp prst="textNoShape">
                <a:avLst/>
              </a:prstTxWarp>
              <a:noAutofit/>
            </a:bodyPr>
            <a:lstStyle/>
            <a:p>
              <a:pPr marL="0" marR="0" lvl="0" indent="0" algn="ctr" defTabSz="1385646" rtl="0" eaLnBrk="1" fontAlgn="base" latinLnBrk="0" hangingPunct="1">
                <a:lnSpc>
                  <a:spcPct val="100000"/>
                </a:lnSpc>
                <a:spcBef>
                  <a:spcPct val="0"/>
                </a:spcBef>
                <a:spcAft>
                  <a:spcPct val="0"/>
                </a:spcAft>
                <a:buClrTx/>
                <a:buSzTx/>
                <a:buFontTx/>
                <a:buNone/>
                <a:tabLst/>
                <a:defRPr/>
              </a:pPr>
              <a:r>
                <a:rPr lang="en-GB" sz="1814" spc="-23">
                  <a:gradFill>
                    <a:gsLst>
                      <a:gs pos="11927">
                        <a:srgbClr val="000000"/>
                      </a:gs>
                      <a:gs pos="55000">
                        <a:srgbClr val="000000"/>
                      </a:gs>
                    </a:gsLst>
                    <a:path path="circle">
                      <a:fillToRect l="100000" t="100000"/>
                    </a:path>
                  </a:gradFill>
                  <a:latin typeface="Segoe UI Variable Display Semib" pitchFamily="2" charset="0"/>
                  <a:cs typeface="Segoe Sans Display Semibold" pitchFamily="2" charset="0"/>
                </a:rPr>
                <a:t>Your Data</a:t>
              </a:r>
              <a:endParaRPr kumimoji="0" lang="en-GB"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89" name="Rounded Rectangle 88">
              <a:extLst>
                <a:ext uri="{FF2B5EF4-FFF2-40B4-BE49-F238E27FC236}">
                  <a16:creationId xmlns:a16="http://schemas.microsoft.com/office/drawing/2014/main" id="{E97D774E-2573-0958-986C-3FAD7E30FAA9}"/>
                </a:ext>
              </a:extLst>
            </p:cNvPr>
            <p:cNvSpPr/>
            <p:nvPr/>
          </p:nvSpPr>
          <p:spPr bwMode="auto">
            <a:xfrm>
              <a:off x="4760489" y="3715443"/>
              <a:ext cx="4387208" cy="666176"/>
            </a:xfrm>
            <a:prstGeom prst="roundRect">
              <a:avLst/>
            </a:prstGeom>
            <a:gradFill>
              <a:gsLst>
                <a:gs pos="0">
                  <a:srgbClr val="F4F3F5"/>
                </a:gs>
                <a:gs pos="80000">
                  <a:srgbClr val="F8F8F8"/>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7029" tIns="309623" rIns="387029" bIns="326515" numCol="1" spcCol="0" rtlCol="0" fromWordArt="0" anchor="ctr" anchorCtr="0" forceAA="0" compatLnSpc="1">
              <a:prstTxWarp prst="textNoShape">
                <a:avLst/>
              </a:prstTxWarp>
              <a:noAutofit/>
            </a:bodyPr>
            <a:lstStyle/>
            <a:p>
              <a:pPr marL="0" marR="0" lvl="0" indent="0" algn="ctr" defTabSz="1385646" rtl="0" eaLnBrk="1" fontAlgn="base" latinLnBrk="0" hangingPunct="1">
                <a:lnSpc>
                  <a:spcPct val="100000"/>
                </a:lnSpc>
                <a:spcBef>
                  <a:spcPct val="0"/>
                </a:spcBef>
                <a:spcAft>
                  <a:spcPct val="0"/>
                </a:spcAft>
                <a:buClrTx/>
                <a:buSzTx/>
                <a:buFontTx/>
                <a:buNone/>
                <a:tabLst/>
                <a:defRPr/>
              </a:pPr>
              <a:r>
                <a:rPr kumimoji="0" lang="en-US"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rPr>
                <a:t>AI Infrastructure</a:t>
              </a:r>
              <a:endParaRPr kumimoji="0" lang="en-GB"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grpSp>
      <p:sp>
        <p:nvSpPr>
          <p:cNvPr id="90" name="TextBox 89">
            <a:extLst>
              <a:ext uri="{FF2B5EF4-FFF2-40B4-BE49-F238E27FC236}">
                <a16:creationId xmlns:a16="http://schemas.microsoft.com/office/drawing/2014/main" id="{37C07D6B-152F-682E-646D-00961CF59664}"/>
              </a:ext>
            </a:extLst>
          </p:cNvPr>
          <p:cNvSpPr txBox="1"/>
          <p:nvPr/>
        </p:nvSpPr>
        <p:spPr>
          <a:xfrm>
            <a:off x="10122045" y="5328626"/>
            <a:ext cx="51744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3" normalizeH="0" baseline="0" noProof="0">
                <a:ln>
                  <a:noFill/>
                </a:ln>
                <a:solidFill>
                  <a:schemeClr val="accent1"/>
                </a:solidFill>
                <a:effectLst/>
                <a:uLnTx/>
                <a:uFillTx/>
                <a:latin typeface="Segoe UI Variable Display Semib" pitchFamily="2" charset="0"/>
                <a:ea typeface="+mn-ea"/>
                <a:cs typeface="Segoe Sans Display Semibold" pitchFamily="2" charset="0"/>
              </a:rPr>
              <a:t>Azure</a:t>
            </a:r>
          </a:p>
        </p:txBody>
      </p:sp>
      <p:sp>
        <p:nvSpPr>
          <p:cNvPr id="91" name="Title 2">
            <a:extLst>
              <a:ext uri="{FF2B5EF4-FFF2-40B4-BE49-F238E27FC236}">
                <a16:creationId xmlns:a16="http://schemas.microsoft.com/office/drawing/2014/main" id="{5736BDA0-D5BE-E563-410D-787D2AC54D2F}"/>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0" normalizeH="0" baseline="0" noProof="0" dirty="0">
                <a:ln w="3175">
                  <a:noFill/>
                </a:ln>
                <a:gradFill>
                  <a:gsLst>
                    <a:gs pos="0">
                      <a:srgbClr val="000000"/>
                    </a:gs>
                    <a:gs pos="99000">
                      <a:srgbClr val="000000"/>
                    </a:gs>
                  </a:gsLst>
                  <a:path path="circle">
                    <a:fillToRect l="50000" t="50000" r="50000" b="50000"/>
                  </a:path>
                </a:gradFill>
                <a:effectLst/>
                <a:uLnTx/>
                <a:uFillTx/>
                <a:latin typeface="Segoe UI Variable Display Semib" pitchFamily="2" charset="0"/>
                <a:ea typeface="+mn-ea"/>
                <a:cs typeface="Segoe UI" pitchFamily="34" charset="0"/>
              </a:rPr>
              <a:t>Copilot &amp; AI stack</a:t>
            </a:r>
            <a:endParaRPr kumimoji="0" lang="en-CA" sz="3600" b="0" i="0" u="none" strike="noStrike" kern="1200" cap="none" spc="-50" normalizeH="0" baseline="0" noProof="0" dirty="0">
              <a:ln w="3175">
                <a:noFill/>
              </a:ln>
              <a:gradFill>
                <a:gsLst>
                  <a:gs pos="0">
                    <a:srgbClr val="000000"/>
                  </a:gs>
                  <a:gs pos="99000">
                    <a:srgbClr val="000000"/>
                  </a:gs>
                </a:gsLst>
                <a:path path="circle">
                  <a:fillToRect l="50000" t="50000" r="50000" b="50000"/>
                </a:path>
              </a:gradFill>
              <a:effectLst/>
              <a:uLnTx/>
              <a:uFillTx/>
              <a:latin typeface="Segoe UI Semibold"/>
              <a:ea typeface="+mn-ea"/>
              <a:cs typeface="Segoe UI" pitchFamily="34" charset="0"/>
            </a:endParaRPr>
          </a:p>
        </p:txBody>
      </p:sp>
      <p:cxnSp>
        <p:nvCxnSpPr>
          <p:cNvPr id="24" name="Straight Connector 23">
            <a:extLst>
              <a:ext uri="{FF2B5EF4-FFF2-40B4-BE49-F238E27FC236}">
                <a16:creationId xmlns:a16="http://schemas.microsoft.com/office/drawing/2014/main" id="{61B721FB-58DC-CBD6-391E-CB60CFE401AF}"/>
              </a:ext>
              <a:ext uri="{C183D7F6-B498-43B3-948B-1728B52AA6E4}">
                <adec:decorative xmlns:adec="http://schemas.microsoft.com/office/drawing/2017/decorative" val="1"/>
              </a:ext>
            </a:extLst>
          </p:cNvPr>
          <p:cNvCxnSpPr>
            <a:cxnSpLocks/>
          </p:cNvCxnSpPr>
          <p:nvPr/>
        </p:nvCxnSpPr>
        <p:spPr>
          <a:xfrm>
            <a:off x="4784507" y="4821741"/>
            <a:ext cx="1284643" cy="0"/>
          </a:xfrm>
          <a:prstGeom prst="line">
            <a:avLst/>
          </a:prstGeom>
          <a:ln w="1905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E31C62-6E1D-6973-3570-DC601F559367}"/>
              </a:ext>
              <a:ext uri="{C183D7F6-B498-43B3-948B-1728B52AA6E4}">
                <adec:decorative xmlns:adec="http://schemas.microsoft.com/office/drawing/2017/decorative" val="1"/>
              </a:ext>
            </a:extLst>
          </p:cNvPr>
          <p:cNvCxnSpPr>
            <a:cxnSpLocks/>
          </p:cNvCxnSpPr>
          <p:nvPr/>
        </p:nvCxnSpPr>
        <p:spPr>
          <a:xfrm flipH="1">
            <a:off x="8427075" y="4817259"/>
            <a:ext cx="1195667" cy="9661"/>
          </a:xfrm>
          <a:prstGeom prst="line">
            <a:avLst/>
          </a:prstGeom>
          <a:ln w="1905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9A272E-8BFD-05DA-E874-E938B6D7798A}"/>
              </a:ext>
            </a:extLst>
          </p:cNvPr>
          <p:cNvSpPr txBox="1"/>
          <p:nvPr/>
        </p:nvSpPr>
        <p:spPr>
          <a:xfrm>
            <a:off x="6161276" y="4676171"/>
            <a:ext cx="2173673" cy="2442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87" b="0" i="0" u="none" strike="noStrike" kern="1200" cap="none" spc="0" normalizeH="0" baseline="0" noProof="0">
                <a:ln w="3175">
                  <a:noFill/>
                </a:ln>
                <a:solidFill>
                  <a:schemeClr val="bg1"/>
                </a:solidFill>
                <a:effectLst/>
                <a:uLnTx/>
                <a:uFillTx/>
                <a:latin typeface="Segoe UI Variable Display Semib" pitchFamily="2" charset="0"/>
                <a:ea typeface="+mn-ea"/>
                <a:cs typeface="Segoe UI" pitchFamily="34" charset="0"/>
              </a:rPr>
              <a:t>Adaptive Cloud to Edge</a:t>
            </a:r>
          </a:p>
        </p:txBody>
      </p:sp>
    </p:spTree>
    <p:extLst>
      <p:ext uri="{BB962C8B-B14F-4D97-AF65-F5344CB8AC3E}">
        <p14:creationId xmlns:p14="http://schemas.microsoft.com/office/powerpoint/2010/main" val="4053387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5A50-51EE-C72D-08EC-77BD7E33FFB2}"/>
            </a:ext>
          </a:extLst>
        </p:cNvPr>
        <p:cNvGrpSpPr/>
        <p:nvPr/>
      </p:nvGrpSpPr>
      <p:grpSpPr>
        <a:xfrm>
          <a:off x="0" y="0"/>
          <a:ext cx="0" cy="0"/>
          <a:chOff x="0" y="0"/>
          <a:chExt cx="0" cy="0"/>
        </a:xfrm>
      </p:grpSpPr>
      <p:sp>
        <p:nvSpPr>
          <p:cNvPr id="82" name="Title 1">
            <a:extLst>
              <a:ext uri="{FF2B5EF4-FFF2-40B4-BE49-F238E27FC236}">
                <a16:creationId xmlns:a16="http://schemas.microsoft.com/office/drawing/2014/main" id="{B57F1299-281D-8D91-BB9E-F5B4035B2B5F}"/>
              </a:ext>
            </a:extLst>
          </p:cNvPr>
          <p:cNvSpPr>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400" fontAlgn="base">
              <a:spcAft>
                <a:spcPts val="1200"/>
              </a:spcAft>
            </a:pPr>
            <a:r>
              <a:rPr lang="en-US" sz="4000" spc="0">
                <a:gradFill>
                  <a:gsLst>
                    <a:gs pos="98276">
                      <a:srgbClr val="000000"/>
                    </a:gs>
                    <a:gs pos="77528">
                      <a:srgbClr val="000000"/>
                    </a:gs>
                  </a:gsLst>
                  <a:path path="circle">
                    <a:fillToRect l="100000" b="100000"/>
                  </a:path>
                </a:gradFill>
              </a:rPr>
              <a:t>Developers start small and iterate</a:t>
            </a:r>
          </a:p>
        </p:txBody>
      </p:sp>
      <p:sp>
        <p:nvSpPr>
          <p:cNvPr id="9" name="TextBox 8">
            <a:extLst>
              <a:ext uri="{FF2B5EF4-FFF2-40B4-BE49-F238E27FC236}">
                <a16:creationId xmlns:a16="http://schemas.microsoft.com/office/drawing/2014/main" id="{97321030-3652-0775-9D21-CEC8D609CDB3}"/>
              </a:ext>
            </a:extLst>
          </p:cNvPr>
          <p:cNvSpPr txBox="1"/>
          <p:nvPr/>
        </p:nvSpPr>
        <p:spPr>
          <a:xfrm>
            <a:off x="593475" y="3603246"/>
            <a:ext cx="525785" cy="307777"/>
          </a:xfrm>
          <a:prstGeom prst="rect">
            <a:avLst/>
          </a:prstGeom>
          <a:noFill/>
        </p:spPr>
        <p:txBody>
          <a:bodyPr wrap="none" lIns="0" tIns="0" rIns="0" bIns="0" rtlCol="0">
            <a:spAutoFit/>
          </a:bodyPr>
          <a:lstStyle/>
          <a:p>
            <a:pPr algn="l"/>
            <a:r>
              <a:rPr lang="en-US" sz="2000"/>
              <a:t>Data</a:t>
            </a:r>
          </a:p>
        </p:txBody>
      </p:sp>
      <p:cxnSp>
        <p:nvCxnSpPr>
          <p:cNvPr id="19" name="Straight Connector 18" descr="Leads to">
            <a:extLst>
              <a:ext uri="{FF2B5EF4-FFF2-40B4-BE49-F238E27FC236}">
                <a16:creationId xmlns:a16="http://schemas.microsoft.com/office/drawing/2014/main" id="{5412F4DF-A81E-BF91-1F9A-BD2259DC6DB8}"/>
              </a:ext>
              <a:ext uri="{C183D7F6-B498-43B3-948B-1728B52AA6E4}">
                <adec:decorative xmlns:adec="http://schemas.microsoft.com/office/drawing/2017/decorative" val="0"/>
              </a:ext>
            </a:extLst>
          </p:cNvPr>
          <p:cNvCxnSpPr>
            <a:cxnSpLocks/>
          </p:cNvCxnSpPr>
          <p:nvPr/>
        </p:nvCxnSpPr>
        <p:spPr>
          <a:xfrm flipH="1">
            <a:off x="1228571" y="3795280"/>
            <a:ext cx="374011"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28" name="Group 27" descr="Proof of Concept&#10;Ideating &amp; Exploring">
            <a:extLst>
              <a:ext uri="{FF2B5EF4-FFF2-40B4-BE49-F238E27FC236}">
                <a16:creationId xmlns:a16="http://schemas.microsoft.com/office/drawing/2014/main" id="{89952CCB-7332-513F-8F57-FA0EBF3F3732}"/>
              </a:ext>
            </a:extLst>
          </p:cNvPr>
          <p:cNvGrpSpPr/>
          <p:nvPr/>
        </p:nvGrpSpPr>
        <p:grpSpPr>
          <a:xfrm>
            <a:off x="1608091" y="2430630"/>
            <a:ext cx="2767688" cy="3892849"/>
            <a:chOff x="1608091" y="2430630"/>
            <a:chExt cx="2767688" cy="3892849"/>
          </a:xfrm>
        </p:grpSpPr>
        <p:sp>
          <p:nvSpPr>
            <p:cNvPr id="53" name="Circle: Hollow 52">
              <a:extLst>
                <a:ext uri="{FF2B5EF4-FFF2-40B4-BE49-F238E27FC236}">
                  <a16:creationId xmlns:a16="http://schemas.microsoft.com/office/drawing/2014/main" id="{3ECF7A99-D138-79A8-BAF5-09A548D15CE9}"/>
                </a:ext>
                <a:ext uri="{C183D7F6-B498-43B3-948B-1728B52AA6E4}">
                  <adec:decorative xmlns:adec="http://schemas.microsoft.com/office/drawing/2017/decorative" val="1"/>
                </a:ext>
              </a:extLst>
            </p:cNvPr>
            <p:cNvSpPr>
              <a:spLocks noChangeAspect="1"/>
            </p:cNvSpPr>
            <p:nvPr/>
          </p:nvSpPr>
          <p:spPr bwMode="auto">
            <a:xfrm>
              <a:off x="1687202" y="2430630"/>
              <a:ext cx="2688577" cy="2688578"/>
            </a:xfrm>
            <a:prstGeom prst="donut">
              <a:avLst>
                <a:gd name="adj" fmla="val 12613"/>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2D78527A-DC02-5464-86A6-964753220859}"/>
                </a:ext>
                <a:ext uri="{C183D7F6-B498-43B3-948B-1728B52AA6E4}">
                  <adec:decorative xmlns:adec="http://schemas.microsoft.com/office/drawing/2017/decorative" val="1"/>
                </a:ext>
              </a:extLst>
            </p:cNvPr>
            <p:cNvSpPr txBox="1">
              <a:spLocks noChangeAspect="1"/>
            </p:cNvSpPr>
            <p:nvPr/>
          </p:nvSpPr>
          <p:spPr>
            <a:xfrm rot="1643445">
              <a:off x="1832572" y="2615272"/>
              <a:ext cx="2439784" cy="2439784"/>
            </a:xfrm>
            <a:prstGeom prst="rect">
              <a:avLst/>
            </a:prstGeom>
            <a:noFill/>
          </p:spPr>
          <p:txBody>
            <a:bodyPr wrap="square" lIns="0" tIns="0" rIns="0" bIns="0" rtlCol="0">
              <a:prstTxWarp prst="textArchUp">
                <a:avLst>
                  <a:gd name="adj" fmla="val 12613819"/>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Establish feasibility </a:t>
              </a:r>
            </a:p>
          </p:txBody>
        </p:sp>
        <p:sp>
          <p:nvSpPr>
            <p:cNvPr id="51" name="TextBox 50">
              <a:extLst>
                <a:ext uri="{FF2B5EF4-FFF2-40B4-BE49-F238E27FC236}">
                  <a16:creationId xmlns:a16="http://schemas.microsoft.com/office/drawing/2014/main" id="{E76CF5E9-0EA3-B89B-5A7A-318468FB687A}"/>
                </a:ext>
                <a:ext uri="{C183D7F6-B498-43B3-948B-1728B52AA6E4}">
                  <adec:decorative xmlns:adec="http://schemas.microsoft.com/office/drawing/2017/decorative" val="1"/>
                </a:ext>
              </a:extLst>
            </p:cNvPr>
            <p:cNvSpPr txBox="1">
              <a:spLocks noChangeAspect="1"/>
            </p:cNvSpPr>
            <p:nvPr/>
          </p:nvSpPr>
          <p:spPr>
            <a:xfrm rot="16200000">
              <a:off x="1884749" y="2628177"/>
              <a:ext cx="2293484" cy="2293484"/>
            </a:xfrm>
            <a:prstGeom prst="rect">
              <a:avLst/>
            </a:prstGeom>
            <a:noFill/>
          </p:spPr>
          <p:txBody>
            <a:bodyPr wrap="square" lIns="0" tIns="0" rIns="0" bIns="0" rtlCol="0">
              <a:prstTxWarp prst="textArchUp">
                <a:avLst>
                  <a:gd name="adj" fmla="val 14201488"/>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Pick a flagship model</a:t>
              </a:r>
            </a:p>
          </p:txBody>
        </p:sp>
        <p:sp>
          <p:nvSpPr>
            <p:cNvPr id="50" name="TextBox 49">
              <a:extLst>
                <a:ext uri="{FF2B5EF4-FFF2-40B4-BE49-F238E27FC236}">
                  <a16:creationId xmlns:a16="http://schemas.microsoft.com/office/drawing/2014/main" id="{44C8E23E-E970-3A8B-D5A9-69B081F9F4DA}"/>
                </a:ext>
                <a:ext uri="{C183D7F6-B498-43B3-948B-1728B52AA6E4}">
                  <adec:decorative xmlns:adec="http://schemas.microsoft.com/office/drawing/2017/decorative" val="1"/>
                </a:ext>
              </a:extLst>
            </p:cNvPr>
            <p:cNvSpPr txBox="1">
              <a:spLocks noChangeAspect="1"/>
            </p:cNvSpPr>
            <p:nvPr/>
          </p:nvSpPr>
          <p:spPr>
            <a:xfrm rot="11682144">
              <a:off x="1884748" y="2628177"/>
              <a:ext cx="2293484" cy="2293484"/>
            </a:xfrm>
            <a:prstGeom prst="rect">
              <a:avLst/>
            </a:prstGeom>
            <a:noFill/>
          </p:spPr>
          <p:txBody>
            <a:bodyPr wrap="square" lIns="0" tIns="0" rIns="0" bIns="0" rtlCol="0">
              <a:prstTxWarp prst="textArchUp">
                <a:avLst>
                  <a:gd name="adj" fmla="val 1372766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Define use cases</a:t>
              </a:r>
            </a:p>
          </p:txBody>
        </p:sp>
        <p:sp>
          <p:nvSpPr>
            <p:cNvPr id="56" name="TextBox 55">
              <a:extLst>
                <a:ext uri="{FF2B5EF4-FFF2-40B4-BE49-F238E27FC236}">
                  <a16:creationId xmlns:a16="http://schemas.microsoft.com/office/drawing/2014/main" id="{CB68DCEF-DB93-671A-527C-703158CC56E9}"/>
                </a:ext>
                <a:ext uri="{C183D7F6-B498-43B3-948B-1728B52AA6E4}">
                  <adec:decorative xmlns:adec="http://schemas.microsoft.com/office/drawing/2017/decorative" val="1"/>
                </a:ext>
              </a:extLst>
            </p:cNvPr>
            <p:cNvSpPr txBox="1">
              <a:spLocks noChangeAspect="1"/>
            </p:cNvSpPr>
            <p:nvPr/>
          </p:nvSpPr>
          <p:spPr>
            <a:xfrm rot="5400000">
              <a:off x="1894504" y="2648538"/>
              <a:ext cx="2293484" cy="2293484"/>
            </a:xfrm>
            <a:prstGeom prst="rect">
              <a:avLst/>
            </a:prstGeom>
            <a:noFill/>
          </p:spPr>
          <p:txBody>
            <a:bodyPr wrap="square" lIns="0" tIns="0" rIns="0" bIns="0" rtlCol="0">
              <a:prstTxWarp prst="textArchUp">
                <a:avLst>
                  <a:gd name="adj" fmla="val 12970969"/>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           Build prototypes</a:t>
              </a:r>
            </a:p>
          </p:txBody>
        </p:sp>
        <p:sp>
          <p:nvSpPr>
            <p:cNvPr id="68" name="Inner &gt; Middle">
              <a:extLst>
                <a:ext uri="{FF2B5EF4-FFF2-40B4-BE49-F238E27FC236}">
                  <a16:creationId xmlns:a16="http://schemas.microsoft.com/office/drawing/2014/main" id="{F8F8C8CD-8AF7-78E8-DC72-1D33F90D6283}"/>
                </a:ext>
                <a:ext uri="{C183D7F6-B498-43B3-948B-1728B52AA6E4}">
                  <adec:decorative xmlns:adec="http://schemas.microsoft.com/office/drawing/2017/decorative" val="1"/>
                </a:ext>
              </a:extLst>
            </p:cNvPr>
            <p:cNvSpPr>
              <a:spLocks noChangeAspect="1"/>
            </p:cNvSpPr>
            <p:nvPr/>
          </p:nvSpPr>
          <p:spPr>
            <a:xfrm flipV="1">
              <a:off x="2132085" y="2875513"/>
              <a:ext cx="1798812" cy="1798811"/>
            </a:xfrm>
            <a:prstGeom prst="arc">
              <a:avLst>
                <a:gd name="adj1" fmla="val 8319039"/>
                <a:gd name="adj2" fmla="val 7957849"/>
              </a:avLst>
            </a:prstGeom>
            <a:ln w="19050" cap="rnd">
              <a:gradFill flip="none" rotWithShape="1">
                <a:gsLst>
                  <a:gs pos="0">
                    <a:srgbClr val="0078D4"/>
                  </a:gs>
                  <a:gs pos="80000">
                    <a:srgbClr val="399A91"/>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82F3CF8-2DF9-BCE0-8734-260437D2ED1E}"/>
                </a:ext>
                <a:ext uri="{C183D7F6-B498-43B3-948B-1728B52AA6E4}">
                  <adec:decorative xmlns:adec="http://schemas.microsoft.com/office/drawing/2017/decorative" val="1"/>
                </a:ext>
              </a:extLst>
            </p:cNvPr>
            <p:cNvSpPr txBox="1"/>
            <p:nvPr/>
          </p:nvSpPr>
          <p:spPr>
            <a:xfrm>
              <a:off x="1608091" y="5687407"/>
              <a:ext cx="2709957" cy="636072"/>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0078D4"/>
                      </a:gs>
                      <a:gs pos="80000">
                        <a:srgbClr val="399A91"/>
                      </a:gs>
                    </a:gsLst>
                    <a:path path="circle">
                      <a:fillToRect l="100000" t="100000"/>
                    </a:path>
                  </a:gradFill>
                  <a:effectLst/>
                  <a:uLnTx/>
                  <a:uFillTx/>
                  <a:latin typeface="+mj-lt"/>
                  <a:cs typeface="Segoe UI" panose="020B0502040204020203" pitchFamily="34" charset="0"/>
                </a:defRPr>
              </a:lvl1pPr>
            </a:lstStyle>
            <a:p>
              <a:pPr marR="0" lvl="0" indent="0" algn="ctr" defTabSz="914437" fontAlgn="base">
                <a:lnSpc>
                  <a:spcPct val="100000"/>
                </a:lnSpc>
                <a:spcBef>
                  <a:spcPct val="0"/>
                </a:spcBef>
                <a:spcAft>
                  <a:spcPts val="400"/>
                </a:spcAft>
                <a:buClrTx/>
                <a:buSzTx/>
                <a:buFontTx/>
                <a:buNone/>
                <a:tabLst>
                  <a:tab pos="1371655" algn="l"/>
                </a:tabLst>
                <a:defRPr/>
              </a:pPr>
              <a:r>
                <a:rPr lang="en-GB" b="1">
                  <a:gradFill flip="none">
                    <a:gsLst>
                      <a:gs pos="0">
                        <a:srgbClr val="0A6BBA"/>
                      </a:gs>
                      <a:gs pos="80000">
                        <a:srgbClr val="318581"/>
                      </a:gs>
                    </a:gsLst>
                    <a:path path="circle">
                      <a:fillToRect l="100000" t="100000"/>
                    </a:path>
                    <a:tileRect r="-100000" b="-100000"/>
                  </a:gradFill>
                  <a:cs typeface="Segoe UI"/>
                </a:rPr>
                <a:t>Proof of Concept</a:t>
              </a:r>
            </a:p>
            <a:p>
              <a:pPr algn="ctr">
                <a:defRPr/>
              </a:pPr>
              <a:r>
                <a:rPr lang="en-GB" sz="1400">
                  <a:solidFill>
                    <a:schemeClr val="tx1"/>
                  </a:solidFill>
                  <a:latin typeface="Segoe UI Semibold"/>
                  <a:cs typeface="Segoe UI"/>
                </a:rPr>
                <a:t>Discover &amp; Evaluate</a:t>
              </a:r>
              <a:endParaRPr lang="en-GB"/>
            </a:p>
          </p:txBody>
        </p:sp>
      </p:grpSp>
      <p:sp>
        <p:nvSpPr>
          <p:cNvPr id="7" name="Rectangle 6">
            <a:extLst>
              <a:ext uri="{FF2B5EF4-FFF2-40B4-BE49-F238E27FC236}">
                <a16:creationId xmlns:a16="http://schemas.microsoft.com/office/drawing/2014/main" id="{1D5D3A98-F2FA-386C-C919-7954BC32F8AA}"/>
              </a:ext>
              <a:ext uri="{C183D7F6-B498-43B3-948B-1728B52AA6E4}">
                <adec:decorative xmlns:adec="http://schemas.microsoft.com/office/drawing/2017/decorative" val="1"/>
              </a:ext>
            </a:extLst>
          </p:cNvPr>
          <p:cNvSpPr/>
          <p:nvPr/>
        </p:nvSpPr>
        <p:spPr bwMode="auto">
          <a:xfrm>
            <a:off x="2262546" y="3320073"/>
            <a:ext cx="1528509" cy="1330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tx1"/>
                </a:solidFill>
                <a:latin typeface="Segoe UI"/>
              </a:rPr>
              <a:t>Prove that it works</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grpSp>
        <p:nvGrpSpPr>
          <p:cNvPr id="29" name="Group 28" descr="Development&#10;Building &amp; Augmenting&#10;">
            <a:extLst>
              <a:ext uri="{FF2B5EF4-FFF2-40B4-BE49-F238E27FC236}">
                <a16:creationId xmlns:a16="http://schemas.microsoft.com/office/drawing/2014/main" id="{D69F20D1-FC7C-A8F9-EFCB-63B95FC0C2A3}"/>
              </a:ext>
            </a:extLst>
          </p:cNvPr>
          <p:cNvGrpSpPr/>
          <p:nvPr/>
        </p:nvGrpSpPr>
        <p:grpSpPr>
          <a:xfrm>
            <a:off x="2468509" y="1826139"/>
            <a:ext cx="5386300" cy="4501814"/>
            <a:chOff x="2468509" y="1826139"/>
            <a:chExt cx="5386300" cy="4501814"/>
          </a:xfrm>
        </p:grpSpPr>
        <p:sp>
          <p:nvSpPr>
            <p:cNvPr id="112"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429FDD03-BF40-ADE6-C0C7-F03E7501A366}"/>
                </a:ext>
              </a:extLst>
            </p:cNvPr>
            <p:cNvSpPr>
              <a:spLocks noChangeAspect="1"/>
            </p:cNvSpPr>
            <p:nvPr/>
          </p:nvSpPr>
          <p:spPr>
            <a:xfrm flipH="1">
              <a:off x="2468509" y="1906013"/>
              <a:ext cx="3549107" cy="3549106"/>
            </a:xfrm>
            <a:prstGeom prst="arc">
              <a:avLst>
                <a:gd name="adj1" fmla="val 3234220"/>
                <a:gd name="adj2" fmla="val 7877199"/>
              </a:avLst>
            </a:prstGeom>
            <a:ln w="19050" cap="rnd">
              <a:gradFill flip="none" rotWithShape="1">
                <a:gsLst>
                  <a:gs pos="0">
                    <a:srgbClr val="C03BC4"/>
                  </a:gs>
                  <a:gs pos="80000">
                    <a:srgbClr val="0078D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grpSp>
          <p:nvGrpSpPr>
            <p:cNvPr id="26" name="Group 25" descr="Development&#10;Building &amp; Augmenting">
              <a:extLst>
                <a:ext uri="{FF2B5EF4-FFF2-40B4-BE49-F238E27FC236}">
                  <a16:creationId xmlns:a16="http://schemas.microsoft.com/office/drawing/2014/main" id="{396EFEC9-A708-C889-AAD9-A24BA6C1EAF4}"/>
                </a:ext>
              </a:extLst>
            </p:cNvPr>
            <p:cNvGrpSpPr/>
            <p:nvPr/>
          </p:nvGrpSpPr>
          <p:grpSpPr>
            <a:xfrm>
              <a:off x="2814712" y="1826139"/>
              <a:ext cx="5040097" cy="4501814"/>
              <a:chOff x="2814712" y="1826139"/>
              <a:chExt cx="5040097" cy="4501814"/>
            </a:xfrm>
          </p:grpSpPr>
          <p:sp>
            <p:nvSpPr>
              <p:cNvPr id="102" name="ADVANCE PROJECT">
                <a:extLst>
                  <a:ext uri="{FF2B5EF4-FFF2-40B4-BE49-F238E27FC236}">
                    <a16:creationId xmlns:a16="http://schemas.microsoft.com/office/drawing/2014/main" id="{317F686B-D067-55C9-A7A4-AFCADD94D3E3}"/>
                  </a:ext>
                  <a:ext uri="{C183D7F6-B498-43B3-948B-1728B52AA6E4}">
                    <adec:decorative xmlns:adec="http://schemas.microsoft.com/office/drawing/2017/decorative" val="1"/>
                  </a:ext>
                </a:extLst>
              </p:cNvPr>
              <p:cNvSpPr txBox="1"/>
              <p:nvPr/>
            </p:nvSpPr>
            <p:spPr>
              <a:xfrm>
                <a:off x="3356605" y="1826139"/>
                <a:ext cx="2444525" cy="1207961"/>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a:ea typeface="+mn-ea"/>
                    <a:cs typeface="Segoe UI Semibold" panose="020B0702040204020203" pitchFamily="34" charset="0"/>
                  </a:rPr>
                  <a:t>ADVANCE PROJECT </a:t>
                </a:r>
              </a:p>
            </p:txBody>
          </p:sp>
          <p:sp>
            <p:nvSpPr>
              <p:cNvPr id="48" name="Inner &gt; Middle">
                <a:extLst>
                  <a:ext uri="{FF2B5EF4-FFF2-40B4-BE49-F238E27FC236}">
                    <a16:creationId xmlns:a16="http://schemas.microsoft.com/office/drawing/2014/main" id="{4BF48C34-CDA3-6291-C5E5-EB5FF352EEB3}"/>
                  </a:ext>
                  <a:ext uri="{C183D7F6-B498-43B3-948B-1728B52AA6E4}">
                    <adec:decorative xmlns:adec="http://schemas.microsoft.com/office/drawing/2017/decorative" val="1"/>
                  </a:ext>
                </a:extLst>
              </p:cNvPr>
              <p:cNvSpPr>
                <a:spLocks noChangeAspect="1"/>
              </p:cNvSpPr>
              <p:nvPr/>
            </p:nvSpPr>
            <p:spPr>
              <a:xfrm flipV="1">
                <a:off x="2814712" y="2133884"/>
                <a:ext cx="3563916" cy="3563915"/>
              </a:xfrm>
              <a:prstGeom prst="arc">
                <a:avLst>
                  <a:gd name="adj1" fmla="val 3543377"/>
                  <a:gd name="adj2" fmla="val 7877199"/>
                </a:avLst>
              </a:prstGeom>
              <a:ln w="19050" cap="rnd">
                <a:gradFill flip="none" rotWithShape="1">
                  <a:gsLst>
                    <a:gs pos="0">
                      <a:srgbClr val="0078D4"/>
                    </a:gs>
                    <a:gs pos="80000">
                      <a:srgbClr val="399A91"/>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54" name="Circle: Hollow 53">
                <a:extLst>
                  <a:ext uri="{FF2B5EF4-FFF2-40B4-BE49-F238E27FC236}">
                    <a16:creationId xmlns:a16="http://schemas.microsoft.com/office/drawing/2014/main" id="{00B8ADC8-2131-3262-9A53-609B529229F7}"/>
                  </a:ext>
                  <a:ext uri="{C183D7F6-B498-43B3-948B-1728B52AA6E4}">
                    <adec:decorative xmlns:adec="http://schemas.microsoft.com/office/drawing/2017/decorative" val="1"/>
                  </a:ext>
                </a:extLst>
              </p:cNvPr>
              <p:cNvSpPr>
                <a:spLocks noChangeAspect="1"/>
              </p:cNvSpPr>
              <p:nvPr/>
            </p:nvSpPr>
            <p:spPr bwMode="auto">
              <a:xfrm rot="1000141">
                <a:off x="4657655" y="2189085"/>
                <a:ext cx="3197154" cy="3197154"/>
              </a:xfrm>
              <a:prstGeom prst="donut">
                <a:avLst>
                  <a:gd name="adj" fmla="val 11285"/>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3AEC3331-D3E6-0180-1CB2-EF5BCC7C9DB0}"/>
                  </a:ext>
                  <a:ext uri="{C183D7F6-B498-43B3-948B-1728B52AA6E4}">
                    <adec:decorative xmlns:adec="http://schemas.microsoft.com/office/drawing/2017/decorative" val="1"/>
                  </a:ext>
                </a:extLst>
              </p:cNvPr>
              <p:cNvSpPr txBox="1">
                <a:spLocks noChangeAspect="1"/>
              </p:cNvSpPr>
              <p:nvPr/>
            </p:nvSpPr>
            <p:spPr>
              <a:xfrm rot="8252927">
                <a:off x="4895946" y="2360657"/>
                <a:ext cx="2799792" cy="2799792"/>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Model selection</a:t>
                </a:r>
              </a:p>
            </p:txBody>
          </p:sp>
          <p:sp>
            <p:nvSpPr>
              <p:cNvPr id="59" name="TextBox 58">
                <a:extLst>
                  <a:ext uri="{FF2B5EF4-FFF2-40B4-BE49-F238E27FC236}">
                    <a16:creationId xmlns:a16="http://schemas.microsoft.com/office/drawing/2014/main" id="{F5F21984-4E55-7FC3-13DD-B621F965F98C}"/>
                  </a:ext>
                  <a:ext uri="{C183D7F6-B498-43B3-948B-1728B52AA6E4}">
                    <adec:decorative xmlns:adec="http://schemas.microsoft.com/office/drawing/2017/decorative" val="1"/>
                  </a:ext>
                </a:extLst>
              </p:cNvPr>
              <p:cNvSpPr txBox="1">
                <a:spLocks noChangeAspect="1"/>
              </p:cNvSpPr>
              <p:nvPr/>
            </p:nvSpPr>
            <p:spPr>
              <a:xfrm>
                <a:off x="4857697" y="2385315"/>
                <a:ext cx="2799792" cy="2799792"/>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 Techniques - Prompt Engineering, RAG, Fine-tuning</a:t>
                </a:r>
              </a:p>
            </p:txBody>
          </p:sp>
          <p:sp>
            <p:nvSpPr>
              <p:cNvPr id="71" name="Inner &gt; Middle">
                <a:extLst>
                  <a:ext uri="{FF2B5EF4-FFF2-40B4-BE49-F238E27FC236}">
                    <a16:creationId xmlns:a16="http://schemas.microsoft.com/office/drawing/2014/main" id="{0E48102F-22FC-7A49-BCDF-2441EDADD49D}"/>
                  </a:ext>
                  <a:ext uri="{C183D7F6-B498-43B3-948B-1728B52AA6E4}">
                    <adec:decorative xmlns:adec="http://schemas.microsoft.com/office/drawing/2017/decorative" val="1"/>
                  </a:ext>
                </a:extLst>
              </p:cNvPr>
              <p:cNvSpPr>
                <a:spLocks noChangeAspect="1"/>
              </p:cNvSpPr>
              <p:nvPr/>
            </p:nvSpPr>
            <p:spPr>
              <a:xfrm flipV="1">
                <a:off x="5127518" y="2655136"/>
                <a:ext cx="2257898" cy="2257897"/>
              </a:xfrm>
              <a:prstGeom prst="arc">
                <a:avLst>
                  <a:gd name="adj1" fmla="val 7569981"/>
                  <a:gd name="adj2" fmla="val 7075529"/>
                </a:avLst>
              </a:prstGeom>
              <a:ln w="19050" cap="rnd">
                <a:gradFill flip="none" rotWithShape="1">
                  <a:gsLst>
                    <a:gs pos="0">
                      <a:srgbClr val="C03BC4"/>
                    </a:gs>
                    <a:gs pos="80000">
                      <a:srgbClr val="0078D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D75AFA67-C9B3-211D-37AA-B758BE1B3F33}"/>
                  </a:ext>
                  <a:ext uri="{C183D7F6-B498-43B3-948B-1728B52AA6E4}">
                    <adec:decorative xmlns:adec="http://schemas.microsoft.com/office/drawing/2017/decorative" val="1"/>
                  </a:ext>
                </a:extLst>
              </p:cNvPr>
              <p:cNvSpPr txBox="1"/>
              <p:nvPr/>
            </p:nvSpPr>
            <p:spPr>
              <a:xfrm>
                <a:off x="4780437" y="5691881"/>
                <a:ext cx="2798819" cy="636072"/>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C03BC4"/>
                        </a:gs>
                        <a:gs pos="80000">
                          <a:srgbClr val="0078D4"/>
                        </a:gs>
                      </a:gsLst>
                      <a:path path="circle">
                        <a:fillToRect l="100000" t="100000"/>
                      </a:path>
                    </a:gradFill>
                    <a:effectLst/>
                    <a:uLnTx/>
                    <a:uFillTx/>
                    <a:latin typeface="+mj-lt"/>
                    <a:cs typeface="Segoe UI" panose="020B0502040204020203" pitchFamily="34" charset="0"/>
                  </a:defRPr>
                </a:lvl1pPr>
              </a:lstStyle>
              <a:p>
                <a:pPr marR="0" lvl="0" indent="0" algn="ctr" defTabSz="914437" fontAlgn="base">
                  <a:lnSpc>
                    <a:spcPct val="100000"/>
                  </a:lnSpc>
                  <a:spcBef>
                    <a:spcPct val="0"/>
                  </a:spcBef>
                  <a:spcAft>
                    <a:spcPts val="400"/>
                  </a:spcAft>
                  <a:buClrTx/>
                  <a:buSzTx/>
                  <a:buFontTx/>
                  <a:buNone/>
                  <a:tabLst>
                    <a:tab pos="1371655" algn="l"/>
                  </a:tabLst>
                  <a:defRPr/>
                </a:pPr>
                <a:r>
                  <a:rPr lang="en-GB" b="1">
                    <a:gradFill flip="none">
                      <a:gsLst>
                        <a:gs pos="0">
                          <a:srgbClr val="AC35AF"/>
                        </a:gs>
                        <a:gs pos="80000">
                          <a:srgbClr val="0A6BBA"/>
                        </a:gs>
                      </a:gsLst>
                      <a:path path="circle">
                        <a:fillToRect l="100000" t="100000"/>
                      </a:path>
                      <a:tileRect r="-100000" b="-100000"/>
                    </a:gradFill>
                    <a:cs typeface="Segoe UI"/>
                  </a:rPr>
                  <a:t>Development</a:t>
                </a:r>
              </a:p>
              <a:p>
                <a:pPr algn="ctr">
                  <a:defRPr/>
                </a:pPr>
                <a:r>
                  <a:rPr lang="en-GB" sz="1400">
                    <a:solidFill>
                      <a:schemeClr val="tx1"/>
                    </a:solidFill>
                    <a:latin typeface="Segoe UI Semibold"/>
                    <a:cs typeface="Segoe UI"/>
                  </a:rPr>
                  <a:t>Design &amp; Customize</a:t>
                </a:r>
                <a:endParaRPr lang="en-GB"/>
              </a:p>
            </p:txBody>
          </p:sp>
          <p:sp>
            <p:nvSpPr>
              <p:cNvPr id="100" name="REVERT PROJECT">
                <a:extLst>
                  <a:ext uri="{FF2B5EF4-FFF2-40B4-BE49-F238E27FC236}">
                    <a16:creationId xmlns:a16="http://schemas.microsoft.com/office/drawing/2014/main" id="{5DFFA6E4-84E0-B8C9-D65A-237E30750D19}"/>
                  </a:ext>
                  <a:ext uri="{C183D7F6-B498-43B3-948B-1728B52AA6E4}">
                    <adec:decorative xmlns:adec="http://schemas.microsoft.com/office/drawing/2017/decorative" val="1"/>
                  </a:ext>
                </a:extLst>
              </p:cNvPr>
              <p:cNvSpPr txBox="1"/>
              <p:nvPr/>
            </p:nvSpPr>
            <p:spPr>
              <a:xfrm>
                <a:off x="3473380" y="4580115"/>
                <a:ext cx="1550538" cy="726100"/>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a:ea typeface="+mn-ea"/>
                    <a:cs typeface="Segoe UI Semibold" panose="020B0702040204020203" pitchFamily="34" charset="0"/>
                  </a:rPr>
                  <a:t>REVERT PROJECT</a:t>
                </a:r>
              </a:p>
            </p:txBody>
          </p:sp>
          <p:sp>
            <p:nvSpPr>
              <p:cNvPr id="6" name="TextBox 5">
                <a:extLst>
                  <a:ext uri="{FF2B5EF4-FFF2-40B4-BE49-F238E27FC236}">
                    <a16:creationId xmlns:a16="http://schemas.microsoft.com/office/drawing/2014/main" id="{C320BCF9-1B5F-5B86-0788-E0073E1E19A0}"/>
                  </a:ext>
                  <a:ext uri="{C183D7F6-B498-43B3-948B-1728B52AA6E4}">
                    <adec:decorative xmlns:adec="http://schemas.microsoft.com/office/drawing/2017/decorative" val="1"/>
                  </a:ext>
                </a:extLst>
              </p:cNvPr>
              <p:cNvSpPr txBox="1">
                <a:spLocks noChangeAspect="1"/>
              </p:cNvSpPr>
              <p:nvPr/>
            </p:nvSpPr>
            <p:spPr>
              <a:xfrm rot="14473716">
                <a:off x="4876751" y="2397036"/>
                <a:ext cx="2799792" cy="2799792"/>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Evaluation</a:t>
                </a:r>
              </a:p>
            </p:txBody>
          </p:sp>
        </p:grpSp>
      </p:grpSp>
      <p:sp>
        <p:nvSpPr>
          <p:cNvPr id="10" name="Rectangle 9">
            <a:extLst>
              <a:ext uri="{FF2B5EF4-FFF2-40B4-BE49-F238E27FC236}">
                <a16:creationId xmlns:a16="http://schemas.microsoft.com/office/drawing/2014/main" id="{0A75BD2F-9379-D48A-2748-29C9E6907817}"/>
              </a:ext>
            </a:extLst>
          </p:cNvPr>
          <p:cNvSpPr/>
          <p:nvPr/>
        </p:nvSpPr>
        <p:spPr bwMode="auto">
          <a:xfrm>
            <a:off x="5268982" y="3105001"/>
            <a:ext cx="1926170" cy="14271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mn-cs"/>
              </a:rPr>
              <a:t>Get to production quality</a:t>
            </a:r>
          </a:p>
        </p:txBody>
      </p:sp>
      <p:grpSp>
        <p:nvGrpSpPr>
          <p:cNvPr id="27" name="Group 26" descr="Production&#10;Deploying &amp; Monitoring">
            <a:extLst>
              <a:ext uri="{FF2B5EF4-FFF2-40B4-BE49-F238E27FC236}">
                <a16:creationId xmlns:a16="http://schemas.microsoft.com/office/drawing/2014/main" id="{E980162C-EB4C-55EA-0DC4-F79220EDE92E}"/>
              </a:ext>
            </a:extLst>
          </p:cNvPr>
          <p:cNvGrpSpPr/>
          <p:nvPr/>
        </p:nvGrpSpPr>
        <p:grpSpPr>
          <a:xfrm>
            <a:off x="6079015" y="1456359"/>
            <a:ext cx="5574880" cy="4867120"/>
            <a:chOff x="6079015" y="1456359"/>
            <a:chExt cx="5574880" cy="4867120"/>
          </a:xfrm>
        </p:grpSpPr>
        <p:sp>
          <p:nvSpPr>
            <p:cNvPr id="101" name="PREPARE FOR APP DEPLOYMENT">
              <a:extLst>
                <a:ext uri="{FF2B5EF4-FFF2-40B4-BE49-F238E27FC236}">
                  <a16:creationId xmlns:a16="http://schemas.microsoft.com/office/drawing/2014/main" id="{C58864DE-DD69-F671-36B5-4F289A2F5E29}"/>
                </a:ext>
                <a:ext uri="{C183D7F6-B498-43B3-948B-1728B52AA6E4}">
                  <adec:decorative xmlns:adec="http://schemas.microsoft.com/office/drawing/2017/decorative" val="1"/>
                </a:ext>
              </a:extLst>
            </p:cNvPr>
            <p:cNvSpPr txBox="1"/>
            <p:nvPr/>
          </p:nvSpPr>
          <p:spPr>
            <a:xfrm rot="21253932">
              <a:off x="6079015" y="1456359"/>
              <a:ext cx="3878850" cy="2699173"/>
            </a:xfrm>
            <a:prstGeom prst="ellipse">
              <a:avLst/>
            </a:prstGeom>
            <a:noFill/>
            <a:effectLst/>
          </p:spPr>
          <p:txBody>
            <a:bodyPr wrap="none" rtlCol="0">
              <a:prstTxWarp prst="textArchUp">
                <a:avLst>
                  <a:gd name="adj" fmla="val 12686236"/>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a:ea typeface="+mn-ea"/>
                  <a:cs typeface="Segoe UI Semibold" panose="020B0702040204020203" pitchFamily="34" charset="0"/>
                </a:rPr>
                <a:t>ADVANCE PROJECT</a:t>
              </a:r>
              <a:endParaRPr kumimoji="0" lang="en-US" sz="1000" b="0" i="0" u="sng" strike="noStrike" kern="1200" cap="none" spc="32" normalizeH="0" baseline="0" noProof="0">
                <a:ln w="3175">
                  <a:noFill/>
                </a:ln>
                <a:effectLst/>
                <a:uLnTx/>
                <a:uFillTx/>
                <a:latin typeface="Segoe UI Semibold"/>
                <a:ea typeface="+mn-ea"/>
                <a:cs typeface="Segoe UI Semibold" panose="020B0702040204020203" pitchFamily="34" charset="0"/>
              </a:endParaRPr>
            </a:p>
          </p:txBody>
        </p:sp>
        <p:sp>
          <p:nvSpPr>
            <p:cNvPr id="99" name="SEND FEEDBACK">
              <a:extLst>
                <a:ext uri="{FF2B5EF4-FFF2-40B4-BE49-F238E27FC236}">
                  <a16:creationId xmlns:a16="http://schemas.microsoft.com/office/drawing/2014/main" id="{110984AC-633B-4975-3BFF-A69D22D4A8BD}"/>
                </a:ext>
                <a:ext uri="{C183D7F6-B498-43B3-948B-1728B52AA6E4}">
                  <adec:decorative xmlns:adec="http://schemas.microsoft.com/office/drawing/2017/decorative" val="1"/>
                </a:ext>
              </a:extLst>
            </p:cNvPr>
            <p:cNvSpPr txBox="1"/>
            <p:nvPr/>
          </p:nvSpPr>
          <p:spPr>
            <a:xfrm>
              <a:off x="7264020" y="4781415"/>
              <a:ext cx="1692304" cy="770249"/>
            </a:xfrm>
            <a:prstGeom prst="rect">
              <a:avLst/>
            </a:prstGeom>
            <a:noFill/>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a:ea typeface="+mn-ea"/>
                  <a:cs typeface="Segoe UI Semibold" panose="020B0702040204020203" pitchFamily="34" charset="0"/>
                </a:rPr>
                <a:t>REVERT PROJECT</a:t>
              </a:r>
            </a:p>
          </p:txBody>
        </p:sp>
        <p:sp>
          <p:nvSpPr>
            <p:cNvPr id="114" name="Inner &gt; Middle">
              <a:extLst>
                <a:ext uri="{FF2B5EF4-FFF2-40B4-BE49-F238E27FC236}">
                  <a16:creationId xmlns:a16="http://schemas.microsoft.com/office/drawing/2014/main" id="{12F50B19-B114-8FD6-443B-25B46E295C7C}"/>
                </a:ext>
                <a:ext uri="{C183D7F6-B498-43B3-948B-1728B52AA6E4}">
                  <adec:decorative xmlns:adec="http://schemas.microsoft.com/office/drawing/2017/decorative" val="1"/>
                </a:ext>
              </a:extLst>
            </p:cNvPr>
            <p:cNvSpPr>
              <a:spLocks noChangeAspect="1"/>
            </p:cNvSpPr>
            <p:nvPr/>
          </p:nvSpPr>
          <p:spPr>
            <a:xfrm flipH="1">
              <a:off x="6179847" y="1841070"/>
              <a:ext cx="3878848" cy="3878848"/>
            </a:xfrm>
            <a:prstGeom prst="arc">
              <a:avLst>
                <a:gd name="adj1" fmla="val 2950208"/>
                <a:gd name="adj2" fmla="val 7486031"/>
              </a:avLst>
            </a:prstGeom>
            <a:ln w="19050" cap="rnd">
              <a:gradFill flip="none" rotWithShape="1">
                <a:gsLst>
                  <a:gs pos="0">
                    <a:srgbClr val="FF5C39"/>
                  </a:gs>
                  <a:gs pos="80000">
                    <a:srgbClr val="C03BC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113" name="Inner &gt; Middle">
              <a:extLst>
                <a:ext uri="{FF2B5EF4-FFF2-40B4-BE49-F238E27FC236}">
                  <a16:creationId xmlns:a16="http://schemas.microsoft.com/office/drawing/2014/main" id="{4F243D1D-FEED-16ED-23A8-B3A5EEFF418B}"/>
                </a:ext>
                <a:ext uri="{C183D7F6-B498-43B3-948B-1728B52AA6E4}">
                  <adec:decorative xmlns:adec="http://schemas.microsoft.com/office/drawing/2017/decorative" val="1"/>
                </a:ext>
              </a:extLst>
            </p:cNvPr>
            <p:cNvSpPr>
              <a:spLocks noChangeAspect="1"/>
            </p:cNvSpPr>
            <p:nvPr/>
          </p:nvSpPr>
          <p:spPr>
            <a:xfrm flipV="1">
              <a:off x="6387048" y="1964184"/>
              <a:ext cx="3549106" cy="3549106"/>
            </a:xfrm>
            <a:prstGeom prst="arc">
              <a:avLst>
                <a:gd name="adj1" fmla="val 3543377"/>
                <a:gd name="adj2" fmla="val 7877199"/>
              </a:avLst>
            </a:prstGeom>
            <a:ln w="19050" cap="rnd">
              <a:gradFill flip="none" rotWithShape="1">
                <a:gsLst>
                  <a:gs pos="0">
                    <a:srgbClr val="C03BC4"/>
                  </a:gs>
                  <a:gs pos="80000">
                    <a:srgbClr val="0078D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55" name="Circle: Hollow 54">
              <a:extLst>
                <a:ext uri="{FF2B5EF4-FFF2-40B4-BE49-F238E27FC236}">
                  <a16:creationId xmlns:a16="http://schemas.microsoft.com/office/drawing/2014/main" id="{9D86D0EA-7BB1-0011-ADCE-0EB0A3A7FAB3}"/>
                </a:ext>
                <a:ext uri="{C183D7F6-B498-43B3-948B-1728B52AA6E4}">
                  <adec:decorative xmlns:adec="http://schemas.microsoft.com/office/drawing/2017/decorative" val="1"/>
                </a:ext>
              </a:extLst>
            </p:cNvPr>
            <p:cNvSpPr>
              <a:spLocks noChangeAspect="1"/>
            </p:cNvSpPr>
            <p:nvPr/>
          </p:nvSpPr>
          <p:spPr bwMode="auto">
            <a:xfrm>
              <a:off x="8129805" y="2012874"/>
              <a:ext cx="3524090" cy="3524090"/>
            </a:xfrm>
            <a:prstGeom prst="donut">
              <a:avLst>
                <a:gd name="adj" fmla="val 11141"/>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1" name="TextBox 60">
              <a:extLst>
                <a:ext uri="{FF2B5EF4-FFF2-40B4-BE49-F238E27FC236}">
                  <a16:creationId xmlns:a16="http://schemas.microsoft.com/office/drawing/2014/main" id="{3BC5E35A-F3C9-A63D-A48F-14ABC1BE1DB3}"/>
                </a:ext>
                <a:ext uri="{C183D7F6-B498-43B3-948B-1728B52AA6E4}">
                  <adec:decorative xmlns:adec="http://schemas.microsoft.com/office/drawing/2017/decorative" val="1"/>
                </a:ext>
              </a:extLst>
            </p:cNvPr>
            <p:cNvSpPr txBox="1">
              <a:spLocks noChangeAspect="1"/>
            </p:cNvSpPr>
            <p:nvPr/>
          </p:nvSpPr>
          <p:spPr>
            <a:xfrm rot="21287264">
              <a:off x="8338340" y="2223443"/>
              <a:ext cx="3102950" cy="3102950"/>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Capacity and cost trade offs</a:t>
              </a:r>
            </a:p>
          </p:txBody>
        </p:sp>
        <p:sp>
          <p:nvSpPr>
            <p:cNvPr id="62" name="TextBox 61">
              <a:extLst>
                <a:ext uri="{FF2B5EF4-FFF2-40B4-BE49-F238E27FC236}">
                  <a16:creationId xmlns:a16="http://schemas.microsoft.com/office/drawing/2014/main" id="{2C2AAA16-9E54-FBF8-5F76-1E3956028835}"/>
                </a:ext>
                <a:ext uri="{C183D7F6-B498-43B3-948B-1728B52AA6E4}">
                  <adec:decorative xmlns:adec="http://schemas.microsoft.com/office/drawing/2017/decorative" val="1"/>
                </a:ext>
              </a:extLst>
            </p:cNvPr>
            <p:cNvSpPr txBox="1">
              <a:spLocks noChangeAspect="1"/>
            </p:cNvSpPr>
            <p:nvPr/>
          </p:nvSpPr>
          <p:spPr>
            <a:xfrm rot="5400000">
              <a:off x="8373780" y="2223443"/>
              <a:ext cx="3102950" cy="3102950"/>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Monitoring               Experimentation</a:t>
              </a:r>
            </a:p>
          </p:txBody>
        </p:sp>
        <p:sp>
          <p:nvSpPr>
            <p:cNvPr id="73" name="Inner &gt; Middle">
              <a:extLst>
                <a:ext uri="{FF2B5EF4-FFF2-40B4-BE49-F238E27FC236}">
                  <a16:creationId xmlns:a16="http://schemas.microsoft.com/office/drawing/2014/main" id="{83CA552E-1CA9-2276-8F4D-92D081206E05}"/>
                </a:ext>
                <a:ext uri="{C183D7F6-B498-43B3-948B-1728B52AA6E4}">
                  <adec:decorative xmlns:adec="http://schemas.microsoft.com/office/drawing/2017/decorative" val="1"/>
                </a:ext>
              </a:extLst>
            </p:cNvPr>
            <p:cNvSpPr>
              <a:spLocks noChangeAspect="1"/>
            </p:cNvSpPr>
            <p:nvPr/>
          </p:nvSpPr>
          <p:spPr>
            <a:xfrm flipV="1">
              <a:off x="8634550" y="2517619"/>
              <a:ext cx="2514600" cy="2514600"/>
            </a:xfrm>
            <a:prstGeom prst="arc">
              <a:avLst>
                <a:gd name="adj1" fmla="val 8319039"/>
                <a:gd name="adj2" fmla="val 7901248"/>
              </a:avLst>
            </a:prstGeom>
            <a:ln w="19050" cap="rnd">
              <a:gradFill flip="none" rotWithShape="1">
                <a:gsLst>
                  <a:gs pos="0">
                    <a:srgbClr val="FF5C39"/>
                  </a:gs>
                  <a:gs pos="80000">
                    <a:srgbClr val="C03BC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DD9735B8-359B-62FF-9F78-CD34DB7B42F2}"/>
                </a:ext>
                <a:ext uri="{C183D7F6-B498-43B3-948B-1728B52AA6E4}">
                  <adec:decorative xmlns:adec="http://schemas.microsoft.com/office/drawing/2017/decorative" val="1"/>
                </a:ext>
              </a:extLst>
            </p:cNvPr>
            <p:cNvSpPr txBox="1">
              <a:spLocks noChangeAspect="1"/>
            </p:cNvSpPr>
            <p:nvPr/>
          </p:nvSpPr>
          <p:spPr>
            <a:xfrm rot="15943316">
              <a:off x="8340375" y="2223444"/>
              <a:ext cx="3102950" cy="3102950"/>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Security and data privacy</a:t>
              </a:r>
            </a:p>
          </p:txBody>
        </p:sp>
        <p:sp>
          <p:nvSpPr>
            <p:cNvPr id="16" name="TextBox 15">
              <a:extLst>
                <a:ext uri="{FF2B5EF4-FFF2-40B4-BE49-F238E27FC236}">
                  <a16:creationId xmlns:a16="http://schemas.microsoft.com/office/drawing/2014/main" id="{288158E5-5513-66BB-68A8-DB03AF167D4F}"/>
                </a:ext>
                <a:ext uri="{C183D7F6-B498-43B3-948B-1728B52AA6E4}">
                  <adec:decorative xmlns:adec="http://schemas.microsoft.com/office/drawing/2017/decorative" val="1"/>
                </a:ext>
              </a:extLst>
            </p:cNvPr>
            <p:cNvSpPr txBox="1"/>
            <p:nvPr/>
          </p:nvSpPr>
          <p:spPr>
            <a:xfrm>
              <a:off x="8665985" y="5687407"/>
              <a:ext cx="2417773" cy="636072"/>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5C39"/>
                      </a:gs>
                      <a:gs pos="80000">
                        <a:srgbClr val="C03BC4"/>
                      </a:gs>
                    </a:gsLst>
                    <a:path path="circle">
                      <a:fillToRect l="100000" t="100000"/>
                    </a:path>
                  </a:gradFill>
                  <a:effectLst/>
                  <a:uLnTx/>
                  <a:uFillTx/>
                  <a:latin typeface="+mj-lt"/>
                  <a:cs typeface="Segoe UI" panose="020B0502040204020203" pitchFamily="34" charset="0"/>
                </a:defRPr>
              </a:lvl1pPr>
            </a:lstStyle>
            <a:p>
              <a:pPr marR="0" lvl="0" indent="0" algn="ctr" defTabSz="914437" fontAlgn="base">
                <a:lnSpc>
                  <a:spcPct val="100000"/>
                </a:lnSpc>
                <a:spcBef>
                  <a:spcPct val="0"/>
                </a:spcBef>
                <a:spcAft>
                  <a:spcPts val="400"/>
                </a:spcAft>
                <a:buClrTx/>
                <a:buSzTx/>
                <a:buFontTx/>
                <a:buNone/>
                <a:tabLst>
                  <a:tab pos="1371655" algn="l"/>
                </a:tabLst>
                <a:defRPr/>
              </a:pPr>
              <a:r>
                <a:rPr lang="en-GB" b="1">
                  <a:gradFill flip="none">
                    <a:gsLst>
                      <a:gs pos="0">
                        <a:srgbClr val="F65567"/>
                      </a:gs>
                      <a:gs pos="79000">
                        <a:srgbClr val="AC35AF"/>
                      </a:gs>
                    </a:gsLst>
                    <a:path path="circle">
                      <a:fillToRect l="100000" t="100000"/>
                    </a:path>
                    <a:tileRect r="-100000" b="-100000"/>
                  </a:gradFill>
                  <a:cs typeface="Segoe UI"/>
                </a:rPr>
                <a:t>Production</a:t>
              </a:r>
            </a:p>
            <a:p>
              <a:pPr algn="ctr">
                <a:defRPr/>
              </a:pPr>
              <a:r>
                <a:rPr lang="en-GB" sz="1400">
                  <a:solidFill>
                    <a:schemeClr val="tx1"/>
                  </a:solidFill>
                  <a:latin typeface="Segoe UI Semibold"/>
                  <a:cs typeface="Segoe UI"/>
                </a:rPr>
                <a:t>Manage &amp; Optimize</a:t>
              </a:r>
              <a:endParaRPr lang="en-GB">
                <a:latin typeface="Segoe UI Semibold"/>
              </a:endParaRPr>
            </a:p>
          </p:txBody>
        </p:sp>
        <p:sp>
          <p:nvSpPr>
            <p:cNvPr id="65" name="TextBox 64">
              <a:extLst>
                <a:ext uri="{FF2B5EF4-FFF2-40B4-BE49-F238E27FC236}">
                  <a16:creationId xmlns:a16="http://schemas.microsoft.com/office/drawing/2014/main" id="{85B73329-2F58-A35A-B111-0875BA298BF8}"/>
                </a:ext>
                <a:ext uri="{C183D7F6-B498-43B3-948B-1728B52AA6E4}">
                  <adec:decorative xmlns:adec="http://schemas.microsoft.com/office/drawing/2017/decorative" val="1"/>
                </a:ext>
              </a:extLst>
            </p:cNvPr>
            <p:cNvSpPr txBox="1">
              <a:spLocks noChangeAspect="1"/>
            </p:cNvSpPr>
            <p:nvPr/>
          </p:nvSpPr>
          <p:spPr>
            <a:xfrm rot="10800000">
              <a:off x="8341392" y="2223443"/>
              <a:ext cx="3102950" cy="3102950"/>
            </a:xfrm>
            <a:prstGeom prst="rect">
              <a:avLst/>
            </a:prstGeom>
            <a:noFill/>
            <a:effectLst/>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Content Filtering</a:t>
              </a:r>
            </a:p>
          </p:txBody>
        </p:sp>
      </p:grpSp>
      <p:sp>
        <p:nvSpPr>
          <p:cNvPr id="11" name="Rectangle 10">
            <a:extLst>
              <a:ext uri="{FF2B5EF4-FFF2-40B4-BE49-F238E27FC236}">
                <a16:creationId xmlns:a16="http://schemas.microsoft.com/office/drawing/2014/main" id="{7BBB2304-5FD2-3861-6D24-4731405C022A}"/>
              </a:ext>
            </a:extLst>
          </p:cNvPr>
          <p:cNvSpPr/>
          <p:nvPr/>
        </p:nvSpPr>
        <p:spPr bwMode="auto">
          <a:xfrm>
            <a:off x="8840384" y="3030722"/>
            <a:ext cx="2068977" cy="1483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a:solidFill>
                  <a:schemeClr val="tx1"/>
                </a:solidFill>
                <a:latin typeface="Segoe UI"/>
              </a:rPr>
              <a:t>Continually improve</a:t>
            </a:r>
            <a:r>
              <a:rPr kumimoji="0" lang="en-US" sz="2000" b="0" i="0" u="none" strike="noStrike" kern="1200" cap="none" spc="0" normalizeH="0" baseline="0" noProof="0">
                <a:ln>
                  <a:noFill/>
                </a:ln>
                <a:solidFill>
                  <a:schemeClr val="tx1"/>
                </a:solidFill>
                <a:effectLst/>
                <a:uLnTx/>
                <a:uFillTx/>
                <a:latin typeface="Segoe UI"/>
                <a:ea typeface="+mn-ea"/>
                <a:cs typeface="+mn-cs"/>
              </a:rPr>
              <a:t> user experience</a:t>
            </a:r>
          </a:p>
        </p:txBody>
      </p:sp>
    </p:spTree>
    <p:extLst>
      <p:ext uri="{BB962C8B-B14F-4D97-AF65-F5344CB8AC3E}">
        <p14:creationId xmlns:p14="http://schemas.microsoft.com/office/powerpoint/2010/main" val="49979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08333E-6 -1.48148E-6 L 2.08333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0"/>
                                  </p:stCondLst>
                                  <p:childTnLst>
                                    <p:animMotion origin="layout" path="M 2.08333E-6 -1.48148E-6 L 2.08333E-6 0.03542 " pathEditMode="relative" rAng="0" ptsTypes="AA">
                                      <p:cBhvr>
                                        <p:cTn id="14" dur="700" spd="-100000" fill="hold"/>
                                        <p:tgtEl>
                                          <p:spTgt spid="19"/>
                                        </p:tgtEl>
                                        <p:attrNameLst>
                                          <p:attrName>ppt_x</p:attrName>
                                          <p:attrName>ppt_y</p:attrName>
                                        </p:attrNameLst>
                                      </p:cBhvr>
                                      <p:rCtr x="0" y="1759"/>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42" presetClass="path" presetSubtype="0" decel="100000" fill="hold" nodeType="withEffect">
                                  <p:stCondLst>
                                    <p:cond delay="0"/>
                                  </p:stCondLst>
                                  <p:childTnLst>
                                    <p:animMotion origin="layout" path="M -2.5E-6 -4.44444E-6 L -2.5E-6 0.03542 " pathEditMode="relative" rAng="0" ptsTypes="AA">
                                      <p:cBhvr>
                                        <p:cTn id="21" dur="700" spd="-100000" fill="hold"/>
                                        <p:tgtEl>
                                          <p:spTgt spid="28"/>
                                        </p:tgtEl>
                                        <p:attrNameLst>
                                          <p:attrName>ppt_x</p:attrName>
                                          <p:attrName>ppt_y</p:attrName>
                                        </p:attrNameLst>
                                      </p:cBhvr>
                                      <p:rCtr x="0" y="1759"/>
                                    </p:animMotion>
                                  </p:childTnLst>
                                </p:cTn>
                              </p:par>
                            </p:childTnLst>
                          </p:cTn>
                        </p:par>
                        <p:par>
                          <p:cTn id="22" fill="hold">
                            <p:stCondLst>
                              <p:cond delay="7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0"/>
                                  </p:stCondLst>
                                  <p:childTnLst>
                                    <p:animMotion origin="layout" path="M 2.08333E-6 -1.48148E-6 L 2.08333E-6 0.03542 " pathEditMode="relative" rAng="0" ptsTypes="AA">
                                      <p:cBhvr>
                                        <p:cTn id="27" dur="700" spd="-100000" fill="hold"/>
                                        <p:tgtEl>
                                          <p:spTgt spid="7"/>
                                        </p:tgtEl>
                                        <p:attrNameLst>
                                          <p:attrName>ppt_x</p:attrName>
                                          <p:attrName>ppt_y</p:attrName>
                                        </p:attrNameLst>
                                      </p:cBhvr>
                                      <p:rCtr x="0" y="1759"/>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42" presetClass="path" presetSubtype="0" decel="100000" fill="hold" nodeType="withEffect">
                                  <p:stCondLst>
                                    <p:cond delay="0"/>
                                  </p:stCondLst>
                                  <p:childTnLst>
                                    <p:animMotion origin="layout" path="M 2.70833E-6 -4.44444E-6 L 2.70833E-6 0.03542 " pathEditMode="relative" rAng="0" ptsTypes="AA">
                                      <p:cBhvr>
                                        <p:cTn id="34" dur="700" spd="-100000" fill="hold"/>
                                        <p:tgtEl>
                                          <p:spTgt spid="29"/>
                                        </p:tgtEl>
                                        <p:attrNameLst>
                                          <p:attrName>ppt_x</p:attrName>
                                          <p:attrName>ppt_y</p:attrName>
                                        </p:attrNameLst>
                                      </p:cBhvr>
                                      <p:rCtr x="0" y="1759"/>
                                    </p:animMotion>
                                  </p:childTnLst>
                                </p:cTn>
                              </p:par>
                            </p:childTnLst>
                          </p:cTn>
                        </p:par>
                        <p:par>
                          <p:cTn id="35" fill="hold">
                            <p:stCondLst>
                              <p:cond delay="7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42" presetClass="path" presetSubtype="0" decel="100000" fill="hold" grpId="1" nodeType="withEffect">
                                  <p:stCondLst>
                                    <p:cond delay="0"/>
                                  </p:stCondLst>
                                  <p:childTnLst>
                                    <p:animMotion origin="layout" path="M 2.08333E-6 -1.48148E-6 L 2.08333E-6 0.03542 " pathEditMode="relative" rAng="0" ptsTypes="AA">
                                      <p:cBhvr>
                                        <p:cTn id="40" dur="700" spd="-100000" fill="hold"/>
                                        <p:tgtEl>
                                          <p:spTgt spid="10"/>
                                        </p:tgtEl>
                                        <p:attrNameLst>
                                          <p:attrName>ppt_x</p:attrName>
                                          <p:attrName>ppt_y</p:attrName>
                                        </p:attrNameLst>
                                      </p:cBhvr>
                                      <p:rCtr x="0" y="175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42" presetClass="path" presetSubtype="0" decel="100000" fill="hold" nodeType="withEffect">
                                  <p:stCondLst>
                                    <p:cond delay="0"/>
                                  </p:stCondLst>
                                  <p:childTnLst>
                                    <p:animMotion origin="layout" path="M -3.54167E-6 3.7037E-7 L -3.54167E-6 0.03542 " pathEditMode="relative" rAng="0" ptsTypes="AA">
                                      <p:cBhvr>
                                        <p:cTn id="47" dur="700" spd="-100000" fill="hold"/>
                                        <p:tgtEl>
                                          <p:spTgt spid="27"/>
                                        </p:tgtEl>
                                        <p:attrNameLst>
                                          <p:attrName>ppt_x</p:attrName>
                                          <p:attrName>ppt_y</p:attrName>
                                        </p:attrNameLst>
                                      </p:cBhvr>
                                      <p:rCtr x="0" y="1759"/>
                                    </p:animMotion>
                                  </p:childTnLst>
                                </p:cTn>
                              </p:par>
                            </p:childTnLst>
                          </p:cTn>
                        </p:par>
                        <p:par>
                          <p:cTn id="48" fill="hold">
                            <p:stCondLst>
                              <p:cond delay="7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decel="100000" fill="hold" grpId="1" nodeType="withEffect">
                                  <p:stCondLst>
                                    <p:cond delay="0"/>
                                  </p:stCondLst>
                                  <p:childTnLst>
                                    <p:animMotion origin="layout" path="M 2.08333E-6 -1.48148E-6 L 2.08333E-6 0.03542 " pathEditMode="relative" rAng="0" ptsTypes="AA">
                                      <p:cBhvr>
                                        <p:cTn id="53"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7" grpId="0"/>
      <p:bldP spid="7" grpId="1"/>
      <p:bldP spid="10" grpId="0"/>
      <p:bldP spid="10" grpId="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85C34-8C02-E0FE-75DB-E8B52FB47F20}"/>
            </a:ext>
          </a:extLst>
        </p:cNvPr>
        <p:cNvGrpSpPr/>
        <p:nvPr/>
      </p:nvGrpSpPr>
      <p:grpSpPr>
        <a:xfrm>
          <a:off x="0" y="0"/>
          <a:ext cx="0" cy="0"/>
          <a:chOff x="0" y="0"/>
          <a:chExt cx="0" cy="0"/>
        </a:xfrm>
      </p:grpSpPr>
      <p:sp>
        <p:nvSpPr>
          <p:cNvPr id="4" name="Rounded Rectangle 18">
            <a:extLst>
              <a:ext uri="{FF2B5EF4-FFF2-40B4-BE49-F238E27FC236}">
                <a16:creationId xmlns:a16="http://schemas.microsoft.com/office/drawing/2014/main" id="{B55C600F-5AEB-D25D-6DD6-4CAC7291DFEC}"/>
              </a:ext>
              <a:ext uri="{C183D7F6-B498-43B3-948B-1728B52AA6E4}">
                <adec:decorative xmlns:adec="http://schemas.microsoft.com/office/drawing/2017/decorative" val="1"/>
              </a:ext>
            </a:extLst>
          </p:cNvPr>
          <p:cNvSpPr/>
          <p:nvPr/>
        </p:nvSpPr>
        <p:spPr bwMode="auto">
          <a:xfrm>
            <a:off x="3565985" y="3108094"/>
            <a:ext cx="1766587" cy="1537928"/>
          </a:xfrm>
          <a:prstGeom prst="roundRect">
            <a:avLst>
              <a:gd name="adj" fmla="val 6931"/>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7" name="Rounded Rectangle 18">
            <a:extLst>
              <a:ext uri="{FF2B5EF4-FFF2-40B4-BE49-F238E27FC236}">
                <a16:creationId xmlns:a16="http://schemas.microsoft.com/office/drawing/2014/main" id="{175AE411-AA8A-26BB-787A-0866030B06E3}"/>
              </a:ext>
              <a:ext uri="{C183D7F6-B498-43B3-948B-1728B52AA6E4}">
                <adec:decorative xmlns:adec="http://schemas.microsoft.com/office/drawing/2017/decorative" val="1"/>
              </a:ext>
            </a:extLst>
          </p:cNvPr>
          <p:cNvSpPr/>
          <p:nvPr/>
        </p:nvSpPr>
        <p:spPr bwMode="auto">
          <a:xfrm>
            <a:off x="5443204" y="3108094"/>
            <a:ext cx="1766587" cy="1537928"/>
          </a:xfrm>
          <a:prstGeom prst="roundRect">
            <a:avLst>
              <a:gd name="adj" fmla="val 6931"/>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11" name="Rounded Rectangle 18">
            <a:extLst>
              <a:ext uri="{FF2B5EF4-FFF2-40B4-BE49-F238E27FC236}">
                <a16:creationId xmlns:a16="http://schemas.microsoft.com/office/drawing/2014/main" id="{7316915C-AD05-C94F-F0E3-0C07C472C33B}"/>
              </a:ext>
              <a:ext uri="{C183D7F6-B498-43B3-948B-1728B52AA6E4}">
                <adec:decorative xmlns:adec="http://schemas.microsoft.com/office/drawing/2017/decorative" val="1"/>
              </a:ext>
            </a:extLst>
          </p:cNvPr>
          <p:cNvSpPr/>
          <p:nvPr/>
        </p:nvSpPr>
        <p:spPr bwMode="auto">
          <a:xfrm>
            <a:off x="7320423" y="3108094"/>
            <a:ext cx="1766587" cy="1537928"/>
          </a:xfrm>
          <a:prstGeom prst="roundRect">
            <a:avLst>
              <a:gd name="adj" fmla="val 6931"/>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17" name="Rounded Rectangle 18">
            <a:extLst>
              <a:ext uri="{FF2B5EF4-FFF2-40B4-BE49-F238E27FC236}">
                <a16:creationId xmlns:a16="http://schemas.microsoft.com/office/drawing/2014/main" id="{BF155BC2-DA83-C7C1-2E34-CCD1F4E48979}"/>
              </a:ext>
              <a:ext uri="{C183D7F6-B498-43B3-948B-1728B52AA6E4}">
                <adec:decorative xmlns:adec="http://schemas.microsoft.com/office/drawing/2017/decorative" val="1"/>
              </a:ext>
            </a:extLst>
          </p:cNvPr>
          <p:cNvSpPr/>
          <p:nvPr/>
        </p:nvSpPr>
        <p:spPr bwMode="auto">
          <a:xfrm>
            <a:off x="9191485" y="3108094"/>
            <a:ext cx="1766587" cy="1537928"/>
          </a:xfrm>
          <a:prstGeom prst="roundRect">
            <a:avLst>
              <a:gd name="adj" fmla="val 6931"/>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pic>
        <p:nvPicPr>
          <p:cNvPr id="55" name="Graphic 54" descr="azure ai foundry logo">
            <a:extLst>
              <a:ext uri="{FF2B5EF4-FFF2-40B4-BE49-F238E27FC236}">
                <a16:creationId xmlns:a16="http://schemas.microsoft.com/office/drawing/2014/main" id="{28D1B4CC-CDE2-3755-91BE-DE74C8E0CA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5012" y="1019203"/>
            <a:ext cx="616451" cy="616448"/>
          </a:xfrm>
          <a:prstGeom prst="rect">
            <a:avLst/>
          </a:prstGeom>
          <a:effectLst/>
        </p:spPr>
      </p:pic>
      <p:sp>
        <p:nvSpPr>
          <p:cNvPr id="52" name="Title 6">
            <a:extLst>
              <a:ext uri="{FF2B5EF4-FFF2-40B4-BE49-F238E27FC236}">
                <a16:creationId xmlns:a16="http://schemas.microsoft.com/office/drawing/2014/main" id="{642C1BFF-D857-473B-462D-9D76E349D9A5}"/>
              </a:ext>
            </a:extLst>
          </p:cNvPr>
          <p:cNvSpPr txBox="1">
            <a:spLocks noGrp="1"/>
          </p:cNvSpPr>
          <p:nvPr>
            <p:ph type="title" idx="4294967295"/>
          </p:nvPr>
        </p:nvSpPr>
        <p:spPr>
          <a:xfrm>
            <a:off x="3622701" y="931455"/>
            <a:ext cx="5762565"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320245"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rPr>
              <a:t>Azure AI Foundry</a:t>
            </a:r>
            <a:endParaRPr kumimoji="0" lang="en-CA" sz="4000" b="1" i="0" u="none" strike="noStrike" kern="1200" cap="none" spc="0" normalizeH="0" baseline="0" noProof="0" dirty="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grpSp>
        <p:nvGrpSpPr>
          <p:cNvPr id="46" name="Group 45" descr="box with copilot studio, visual studio, github, and azure ai/Foundry SDK logos">
            <a:extLst>
              <a:ext uri="{FF2B5EF4-FFF2-40B4-BE49-F238E27FC236}">
                <a16:creationId xmlns:a16="http://schemas.microsoft.com/office/drawing/2014/main" id="{A6CDE5FD-8603-5121-A674-9C2D550B2BAC}"/>
              </a:ext>
            </a:extLst>
          </p:cNvPr>
          <p:cNvGrpSpPr/>
          <p:nvPr/>
        </p:nvGrpSpPr>
        <p:grpSpPr>
          <a:xfrm>
            <a:off x="1081314" y="1874117"/>
            <a:ext cx="2128886" cy="3977628"/>
            <a:chOff x="13404490" y="5566003"/>
            <a:chExt cx="5065508" cy="9464437"/>
          </a:xfrm>
        </p:grpSpPr>
        <p:sp>
          <p:nvSpPr>
            <p:cNvPr id="25" name="Rounded Rectangle 6">
              <a:extLst>
                <a:ext uri="{FF2B5EF4-FFF2-40B4-BE49-F238E27FC236}">
                  <a16:creationId xmlns:a16="http://schemas.microsoft.com/office/drawing/2014/main" id="{637438B6-1E7B-5A73-E630-F3F0441F9A5C}"/>
                </a:ext>
                <a:ext uri="{C183D7F6-B498-43B3-948B-1728B52AA6E4}">
                  <adec:decorative xmlns:adec="http://schemas.microsoft.com/office/drawing/2017/decorative" val="1"/>
                </a:ext>
              </a:extLst>
            </p:cNvPr>
            <p:cNvSpPr/>
            <p:nvPr/>
          </p:nvSpPr>
          <p:spPr bwMode="auto">
            <a:xfrm>
              <a:off x="13404490" y="5566003"/>
              <a:ext cx="5065508" cy="9464437"/>
            </a:xfrm>
            <a:prstGeom prst="roundRect">
              <a:avLst>
                <a:gd name="adj" fmla="val 7625"/>
              </a:avLst>
            </a:prstGeom>
            <a:ln w="15875" cap="rnd">
              <a:solidFill>
                <a:schemeClr val="accent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sp>
          <p:nvSpPr>
            <p:cNvPr id="27" name="TextBox 26">
              <a:extLst>
                <a:ext uri="{FF2B5EF4-FFF2-40B4-BE49-F238E27FC236}">
                  <a16:creationId xmlns:a16="http://schemas.microsoft.com/office/drawing/2014/main" id="{C4F0957C-BDB5-996B-7BDA-439B435F857A}"/>
                </a:ext>
                <a:ext uri="{C183D7F6-B498-43B3-948B-1728B52AA6E4}">
                  <adec:decorative xmlns:adec="http://schemas.microsoft.com/office/drawing/2017/decorative" val="1"/>
                </a:ext>
              </a:extLst>
            </p:cNvPr>
            <p:cNvSpPr txBox="1"/>
            <p:nvPr/>
          </p:nvSpPr>
          <p:spPr>
            <a:xfrm>
              <a:off x="14237686" y="9203394"/>
              <a:ext cx="3399114"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Visual Studio</a:t>
              </a:r>
            </a:p>
          </p:txBody>
        </p:sp>
        <p:pic>
          <p:nvPicPr>
            <p:cNvPr id="29" name="Picture 28">
              <a:extLst>
                <a:ext uri="{FF2B5EF4-FFF2-40B4-BE49-F238E27FC236}">
                  <a16:creationId xmlns:a16="http://schemas.microsoft.com/office/drawing/2014/main" id="{E55A41B2-0EE1-6EAF-6116-8A34936E93C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63043" y="8299544"/>
              <a:ext cx="1148400" cy="717746"/>
            </a:xfrm>
            <a:prstGeom prst="rect">
              <a:avLst/>
            </a:prstGeom>
            <a:ln w="6657" cap="flat">
              <a:noFill/>
              <a:prstDash val="solid"/>
              <a:miter/>
            </a:ln>
            <a:effectLst/>
          </p:spPr>
        </p:pic>
        <p:pic>
          <p:nvPicPr>
            <p:cNvPr id="31" name="Picture 30">
              <a:extLst>
                <a:ext uri="{FF2B5EF4-FFF2-40B4-BE49-F238E27FC236}">
                  <a16:creationId xmlns:a16="http://schemas.microsoft.com/office/drawing/2014/main" id="{6463E494-47D0-48B1-05FE-C4F9EF895D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580912" y="6233389"/>
              <a:ext cx="712664" cy="712659"/>
            </a:xfrm>
            <a:prstGeom prst="rect">
              <a:avLst/>
            </a:prstGeom>
            <a:effectLst/>
          </p:spPr>
        </p:pic>
        <p:sp>
          <p:nvSpPr>
            <p:cNvPr id="32" name="TextBox 31">
              <a:extLst>
                <a:ext uri="{FF2B5EF4-FFF2-40B4-BE49-F238E27FC236}">
                  <a16:creationId xmlns:a16="http://schemas.microsoft.com/office/drawing/2014/main" id="{C4D919FF-8819-647C-979B-180032EF786D}"/>
                </a:ext>
                <a:ext uri="{C183D7F6-B498-43B3-948B-1728B52AA6E4}">
                  <adec:decorative xmlns:adec="http://schemas.microsoft.com/office/drawing/2017/decorative" val="1"/>
                </a:ext>
              </a:extLst>
            </p:cNvPr>
            <p:cNvSpPr txBox="1"/>
            <p:nvPr/>
          </p:nvSpPr>
          <p:spPr>
            <a:xfrm>
              <a:off x="14043532" y="7212548"/>
              <a:ext cx="3787418"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Copilot Studio</a:t>
              </a:r>
            </a:p>
          </p:txBody>
        </p:sp>
        <p:pic>
          <p:nvPicPr>
            <p:cNvPr id="34" name="Graphic 33">
              <a:extLst>
                <a:ext uri="{FF2B5EF4-FFF2-40B4-BE49-F238E27FC236}">
                  <a16:creationId xmlns:a16="http://schemas.microsoft.com/office/drawing/2014/main" id="{FDF13CBA-74ED-B1E8-7962-2744AD686EA5}"/>
                </a:ext>
              </a:extLst>
            </p:cNvPr>
            <p:cNvPicPr>
              <a:picLocks noChangeAspect="1"/>
            </p:cNvPicPr>
            <p:nvPr/>
          </p:nvPicPr>
          <p:blipFill>
            <a:blip r:embed="rId7">
              <a:lum bright="-100000"/>
              <a:extLst>
                <a:ext uri="{96DAC541-7B7A-43D3-8B79-37D633B846F1}">
                  <asvg:svgBlip xmlns:asvg="http://schemas.microsoft.com/office/drawing/2016/SVG/main" r:embed="rId8"/>
                </a:ext>
              </a:extLst>
            </a:blip>
            <a:stretch>
              <a:fillRect/>
            </a:stretch>
          </p:blipFill>
          <p:spPr>
            <a:xfrm>
              <a:off x="15587220" y="10290391"/>
              <a:ext cx="700046" cy="690452"/>
            </a:xfrm>
            <a:prstGeom prst="rect">
              <a:avLst/>
            </a:prstGeom>
          </p:spPr>
        </p:pic>
        <p:sp>
          <p:nvSpPr>
            <p:cNvPr id="36" name="TextBox 35">
              <a:extLst>
                <a:ext uri="{FF2B5EF4-FFF2-40B4-BE49-F238E27FC236}">
                  <a16:creationId xmlns:a16="http://schemas.microsoft.com/office/drawing/2014/main" id="{A85C3D63-C20B-883D-A6EE-5BB5F46DAC57}"/>
                </a:ext>
                <a:ext uri="{C183D7F6-B498-43B3-948B-1728B52AA6E4}">
                  <adec:decorative xmlns:adec="http://schemas.microsoft.com/office/drawing/2017/decorative" val="1"/>
                </a:ext>
              </a:extLst>
            </p:cNvPr>
            <p:cNvSpPr txBox="1"/>
            <p:nvPr/>
          </p:nvSpPr>
          <p:spPr>
            <a:xfrm>
              <a:off x="15106887" y="11166942"/>
              <a:ext cx="1660712" cy="615553"/>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GitHub</a:t>
              </a:r>
            </a:p>
          </p:txBody>
        </p:sp>
        <p:sp>
          <p:nvSpPr>
            <p:cNvPr id="37" name="Rounded Rectangle 6">
              <a:extLst>
                <a:ext uri="{FF2B5EF4-FFF2-40B4-BE49-F238E27FC236}">
                  <a16:creationId xmlns:a16="http://schemas.microsoft.com/office/drawing/2014/main" id="{B3ACAA78-EB6E-66F3-D286-0A67C2F27E10}"/>
                </a:ext>
                <a:ext uri="{C183D7F6-B498-43B3-948B-1728B52AA6E4}">
                  <adec:decorative xmlns:adec="http://schemas.microsoft.com/office/drawing/2017/decorative" val="1"/>
                </a:ext>
              </a:extLst>
            </p:cNvPr>
            <p:cNvSpPr/>
            <p:nvPr/>
          </p:nvSpPr>
          <p:spPr bwMode="auto">
            <a:xfrm>
              <a:off x="14417596" y="13248568"/>
              <a:ext cx="3039294" cy="1231106"/>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Azure AI </a:t>
              </a:r>
              <a:b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b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Foundry SDK</a:t>
              </a:r>
            </a:p>
          </p:txBody>
        </p:sp>
        <p:pic>
          <p:nvPicPr>
            <p:cNvPr id="44" name="!! business central">
              <a:extLst>
                <a:ext uri="{FF2B5EF4-FFF2-40B4-BE49-F238E27FC236}">
                  <a16:creationId xmlns:a16="http://schemas.microsoft.com/office/drawing/2014/main" id="{F001F049-BF79-5850-C1F7-CD02F8C26F05}"/>
                </a:ext>
                <a:ext uri="{C183D7F6-B498-43B3-948B-1728B52AA6E4}">
                  <adec:decorative xmlns:adec="http://schemas.microsoft.com/office/drawing/2017/decorative" val="0"/>
                </a:ext>
              </a:extLst>
            </p:cNvPr>
            <p:cNvPicPr>
              <a:picLocks noChangeAspect="1"/>
            </p:cNvPicPr>
            <p:nvPr/>
          </p:nvPicPr>
          <p:blipFill>
            <a:blip r:embed="rId9">
              <a:extLst>
                <a:ext uri="{96DAC541-7B7A-43D3-8B79-37D633B846F1}">
                  <asvg:svgBlip xmlns:asvg="http://schemas.microsoft.com/office/drawing/2016/SVG/main" r:embed="rId10"/>
                </a:ext>
              </a:extLst>
            </a:blip>
            <a:srcRect l="3" r="3"/>
            <a:stretch/>
          </p:blipFill>
          <p:spPr>
            <a:xfrm>
              <a:off x="15563780" y="12315494"/>
              <a:ext cx="746923" cy="746970"/>
            </a:xfrm>
            <a:prstGeom prst="rect">
              <a:avLst/>
            </a:prstGeom>
          </p:spPr>
        </p:pic>
      </p:grpSp>
      <p:sp>
        <p:nvSpPr>
          <p:cNvPr id="49" name="Rounded Rectangle 6">
            <a:extLst>
              <a:ext uri="{FF2B5EF4-FFF2-40B4-BE49-F238E27FC236}">
                <a16:creationId xmlns:a16="http://schemas.microsoft.com/office/drawing/2014/main" id="{4071B948-C2BC-819C-351F-61F2800557A5}"/>
              </a:ext>
              <a:ext uri="{C183D7F6-B498-43B3-948B-1728B52AA6E4}">
                <adec:decorative xmlns:adec="http://schemas.microsoft.com/office/drawing/2017/decorative" val="1"/>
              </a:ext>
            </a:extLst>
          </p:cNvPr>
          <p:cNvSpPr/>
          <p:nvPr/>
        </p:nvSpPr>
        <p:spPr bwMode="auto">
          <a:xfrm>
            <a:off x="3412473" y="1874117"/>
            <a:ext cx="7698212" cy="3977633"/>
          </a:xfrm>
          <a:prstGeom prst="roundRect">
            <a:avLst>
              <a:gd name="adj" fmla="val 4043"/>
            </a:avLst>
          </a:prstGeom>
          <a:ln w="15875" cap="rnd">
            <a:gradFill flip="none" rotWithShape="1">
              <a:gsLst>
                <a:gs pos="32000">
                  <a:srgbClr val="AC35AF"/>
                </a:gs>
                <a:gs pos="68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grpSp>
        <p:nvGrpSpPr>
          <p:cNvPr id="69" name="Group 68">
            <a:extLst>
              <a:ext uri="{FF2B5EF4-FFF2-40B4-BE49-F238E27FC236}">
                <a16:creationId xmlns:a16="http://schemas.microsoft.com/office/drawing/2014/main" id="{24CA2295-828A-9BAE-70DF-A229ACD64772}"/>
              </a:ext>
              <a:ext uri="{C183D7F6-B498-43B3-948B-1728B52AA6E4}">
                <adec:decorative xmlns:adec="http://schemas.microsoft.com/office/drawing/2017/decorative" val="1"/>
              </a:ext>
            </a:extLst>
          </p:cNvPr>
          <p:cNvGrpSpPr/>
          <p:nvPr/>
        </p:nvGrpSpPr>
        <p:grpSpPr>
          <a:xfrm>
            <a:off x="3565985" y="2050834"/>
            <a:ext cx="7392088" cy="958628"/>
            <a:chOff x="13897816" y="5177247"/>
            <a:chExt cx="23410771" cy="2280976"/>
          </a:xfrm>
        </p:grpSpPr>
        <p:sp>
          <p:nvSpPr>
            <p:cNvPr id="57" name="Rounded Rectangle 6">
              <a:extLst>
                <a:ext uri="{FF2B5EF4-FFF2-40B4-BE49-F238E27FC236}">
                  <a16:creationId xmlns:a16="http://schemas.microsoft.com/office/drawing/2014/main" id="{3BFC3873-E29C-C4A9-6914-54832B41A62A}"/>
                </a:ext>
                <a:ext uri="{C183D7F6-B498-43B3-948B-1728B52AA6E4}">
                  <adec:decorative xmlns:adec="http://schemas.microsoft.com/office/drawing/2017/decorative" val="1"/>
                </a:ext>
              </a:extLst>
            </p:cNvPr>
            <p:cNvSpPr/>
            <p:nvPr/>
          </p:nvSpPr>
          <p:spPr bwMode="auto">
            <a:xfrm>
              <a:off x="13897816" y="5177248"/>
              <a:ext cx="23410768" cy="2280975"/>
            </a:xfrm>
            <a:prstGeom prst="roundRect">
              <a:avLst>
                <a:gd name="adj" fmla="val 13869"/>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58" name="Rounded Rectangle 6">
              <a:extLst>
                <a:ext uri="{FF2B5EF4-FFF2-40B4-BE49-F238E27FC236}">
                  <a16:creationId xmlns:a16="http://schemas.microsoft.com/office/drawing/2014/main" id="{3C7306FB-23BC-D837-62B7-EEB137131B41}"/>
                </a:ext>
                <a:ext uri="{C183D7F6-B498-43B3-948B-1728B52AA6E4}">
                  <adec:decorative xmlns:adec="http://schemas.microsoft.com/office/drawing/2017/decorative" val="1"/>
                </a:ext>
              </a:extLst>
            </p:cNvPr>
            <p:cNvSpPr/>
            <p:nvPr/>
          </p:nvSpPr>
          <p:spPr bwMode="auto">
            <a:xfrm>
              <a:off x="13897817" y="5177247"/>
              <a:ext cx="23410770" cy="1056294"/>
            </a:xfrm>
            <a:prstGeom prst="roundRect">
              <a:avLst>
                <a:gd name="adj" fmla="val 23496"/>
              </a:avLst>
            </a:prstGeom>
            <a:gradFill flip="none" rotWithShape="1">
              <a:gsLst>
                <a:gs pos="0">
                  <a:srgbClr val="AC35AF"/>
                </a:gs>
                <a:gs pos="95000">
                  <a:srgbClr val="0A6BBA"/>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Model Catalog</a:t>
              </a:r>
            </a:p>
          </p:txBody>
        </p:sp>
        <p:sp>
          <p:nvSpPr>
            <p:cNvPr id="59" name="TextBox 58">
              <a:extLst>
                <a:ext uri="{FF2B5EF4-FFF2-40B4-BE49-F238E27FC236}">
                  <a16:creationId xmlns:a16="http://schemas.microsoft.com/office/drawing/2014/main" id="{865F94C7-52CA-74E4-5D14-6458CF620E82}"/>
                </a:ext>
              </a:extLst>
            </p:cNvPr>
            <p:cNvSpPr txBox="1"/>
            <p:nvPr/>
          </p:nvSpPr>
          <p:spPr>
            <a:xfrm>
              <a:off x="20993073" y="6524780"/>
              <a:ext cx="5563159" cy="621701"/>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Open-source models</a:t>
              </a:r>
            </a:p>
          </p:txBody>
        </p:sp>
        <p:sp>
          <p:nvSpPr>
            <p:cNvPr id="61" name="TextBox 60">
              <a:extLst>
                <a:ext uri="{FF2B5EF4-FFF2-40B4-BE49-F238E27FC236}">
                  <a16:creationId xmlns:a16="http://schemas.microsoft.com/office/drawing/2014/main" id="{8ED49410-CB0D-BC38-9F11-03D504AC9E6E}"/>
                </a:ext>
              </a:extLst>
            </p:cNvPr>
            <p:cNvSpPr txBox="1"/>
            <p:nvPr/>
          </p:nvSpPr>
          <p:spPr>
            <a:xfrm>
              <a:off x="14443915" y="6532218"/>
              <a:ext cx="5563159" cy="606828"/>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Foundational models</a:t>
              </a:r>
            </a:p>
          </p:txBody>
        </p:sp>
        <p:sp>
          <p:nvSpPr>
            <p:cNvPr id="62" name="TextBox 61">
              <a:extLst>
                <a:ext uri="{FF2B5EF4-FFF2-40B4-BE49-F238E27FC236}">
                  <a16:creationId xmlns:a16="http://schemas.microsoft.com/office/drawing/2014/main" id="{1FABB5A6-00B4-49FF-34F5-F37D0830249D}"/>
                </a:ext>
              </a:extLst>
            </p:cNvPr>
            <p:cNvSpPr txBox="1"/>
            <p:nvPr/>
          </p:nvSpPr>
          <p:spPr>
            <a:xfrm>
              <a:off x="27655740" y="6517347"/>
              <a:ext cx="3368834" cy="636573"/>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Task models</a:t>
              </a:r>
            </a:p>
          </p:txBody>
        </p:sp>
        <p:sp>
          <p:nvSpPr>
            <p:cNvPr id="63" name="TextBox 62">
              <a:extLst>
                <a:ext uri="{FF2B5EF4-FFF2-40B4-BE49-F238E27FC236}">
                  <a16:creationId xmlns:a16="http://schemas.microsoft.com/office/drawing/2014/main" id="{98DEEEBA-D829-D65C-5EDA-B5199BC31947}"/>
                </a:ext>
              </a:extLst>
            </p:cNvPr>
            <p:cNvSpPr txBox="1"/>
            <p:nvPr/>
          </p:nvSpPr>
          <p:spPr>
            <a:xfrm>
              <a:off x="32179349" y="6517342"/>
              <a:ext cx="4494808" cy="636573"/>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Industry models</a:t>
              </a:r>
            </a:p>
          </p:txBody>
        </p:sp>
        <p:cxnSp>
          <p:nvCxnSpPr>
            <p:cNvPr id="65" name="Straight Connector 64">
              <a:extLst>
                <a:ext uri="{FF2B5EF4-FFF2-40B4-BE49-F238E27FC236}">
                  <a16:creationId xmlns:a16="http://schemas.microsoft.com/office/drawing/2014/main" id="{8DCF96CB-7214-30B8-BD53-E727868A5F96}"/>
                </a:ext>
                <a:ext uri="{C183D7F6-B498-43B3-948B-1728B52AA6E4}">
                  <adec:decorative xmlns:adec="http://schemas.microsoft.com/office/drawing/2017/decorative" val="1"/>
                </a:ext>
              </a:extLst>
            </p:cNvPr>
            <p:cNvCxnSpPr>
              <a:cxnSpLocks/>
            </p:cNvCxnSpPr>
            <p:nvPr/>
          </p:nvCxnSpPr>
          <p:spPr>
            <a:xfrm flipV="1">
              <a:off x="20500072" y="649810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6" name="Straight Connector 65">
              <a:extLst>
                <a:ext uri="{FF2B5EF4-FFF2-40B4-BE49-F238E27FC236}">
                  <a16:creationId xmlns:a16="http://schemas.microsoft.com/office/drawing/2014/main" id="{A25EB8BB-8E28-5781-9D15-5690B9F810EF}"/>
                </a:ext>
                <a:ext uri="{C183D7F6-B498-43B3-948B-1728B52AA6E4}">
                  <adec:decorative xmlns:adec="http://schemas.microsoft.com/office/drawing/2017/decorative" val="1"/>
                </a:ext>
              </a:extLst>
            </p:cNvPr>
            <p:cNvCxnSpPr>
              <a:cxnSpLocks/>
            </p:cNvCxnSpPr>
            <p:nvPr/>
          </p:nvCxnSpPr>
          <p:spPr>
            <a:xfrm flipV="1">
              <a:off x="27049232" y="649810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7" name="Straight Connector 66">
              <a:extLst>
                <a:ext uri="{FF2B5EF4-FFF2-40B4-BE49-F238E27FC236}">
                  <a16:creationId xmlns:a16="http://schemas.microsoft.com/office/drawing/2014/main" id="{B18EC46E-593B-4D94-FD8C-64ABA0BEA4B1}"/>
                </a:ext>
                <a:ext uri="{C183D7F6-B498-43B3-948B-1728B52AA6E4}">
                  <adec:decorative xmlns:adec="http://schemas.microsoft.com/office/drawing/2017/decorative" val="1"/>
                </a:ext>
              </a:extLst>
            </p:cNvPr>
            <p:cNvCxnSpPr>
              <a:cxnSpLocks/>
            </p:cNvCxnSpPr>
            <p:nvPr/>
          </p:nvCxnSpPr>
          <p:spPr>
            <a:xfrm flipV="1">
              <a:off x="31631080" y="649810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pic>
        <p:nvPicPr>
          <p:cNvPr id="142" name="Picture 141" descr="Azure Open AI Service logo">
            <a:extLst>
              <a:ext uri="{FF2B5EF4-FFF2-40B4-BE49-F238E27FC236}">
                <a16:creationId xmlns:a16="http://schemas.microsoft.com/office/drawing/2014/main" id="{2D3DCE8F-554C-2044-EEF7-8D0AD6E60E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13724" y="3229434"/>
            <a:ext cx="671109" cy="671109"/>
          </a:xfrm>
          <a:prstGeom prst="rect">
            <a:avLst/>
          </a:prstGeom>
        </p:spPr>
      </p:pic>
      <p:pic>
        <p:nvPicPr>
          <p:cNvPr id="140" name="Picture 139" descr="Azure AI Search logo">
            <a:extLst>
              <a:ext uri="{FF2B5EF4-FFF2-40B4-BE49-F238E27FC236}">
                <a16:creationId xmlns:a16="http://schemas.microsoft.com/office/drawing/2014/main" id="{29928F0E-0911-4096-2C9E-C07B127816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90943" y="3229434"/>
            <a:ext cx="671109" cy="671109"/>
          </a:xfrm>
          <a:prstGeom prst="rect">
            <a:avLst/>
          </a:prstGeom>
        </p:spPr>
      </p:pic>
      <p:pic>
        <p:nvPicPr>
          <p:cNvPr id="136" name="Picture 135" descr="Azure AI Agent Service logo">
            <a:extLst>
              <a:ext uri="{FF2B5EF4-FFF2-40B4-BE49-F238E27FC236}">
                <a16:creationId xmlns:a16="http://schemas.microsoft.com/office/drawing/2014/main" id="{31C82E84-0492-F597-1493-5363A2F111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68162" y="3229434"/>
            <a:ext cx="671109" cy="671109"/>
          </a:xfrm>
          <a:prstGeom prst="rect">
            <a:avLst/>
          </a:prstGeom>
        </p:spPr>
      </p:pic>
      <p:pic>
        <p:nvPicPr>
          <p:cNvPr id="138" name="Picture 137" descr="Azure AI Content Safety logo">
            <a:extLst>
              <a:ext uri="{FF2B5EF4-FFF2-40B4-BE49-F238E27FC236}">
                <a16:creationId xmlns:a16="http://schemas.microsoft.com/office/drawing/2014/main" id="{E800715A-1718-3E84-7B19-9B54074981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39224" y="3229434"/>
            <a:ext cx="671109" cy="671109"/>
          </a:xfrm>
          <a:prstGeom prst="rect">
            <a:avLst/>
          </a:prstGeom>
        </p:spPr>
      </p:pic>
      <p:sp>
        <p:nvSpPr>
          <p:cNvPr id="82" name="Text Placeholder 2">
            <a:extLst>
              <a:ext uri="{FF2B5EF4-FFF2-40B4-BE49-F238E27FC236}">
                <a16:creationId xmlns:a16="http://schemas.microsoft.com/office/drawing/2014/main" id="{FFA89720-8624-B9A7-8E85-DAC241075F51}"/>
              </a:ext>
            </a:extLst>
          </p:cNvPr>
          <p:cNvSpPr txBox="1">
            <a:spLocks/>
          </p:cNvSpPr>
          <p:nvPr/>
        </p:nvSpPr>
        <p:spPr>
          <a:xfrm>
            <a:off x="3763689" y="4027998"/>
            <a:ext cx="1371178"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Azure OpenAI Service</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76" name="Text Placeholder 2">
            <a:extLst>
              <a:ext uri="{FF2B5EF4-FFF2-40B4-BE49-F238E27FC236}">
                <a16:creationId xmlns:a16="http://schemas.microsoft.com/office/drawing/2014/main" id="{AC5F84D5-DFCA-2EAA-8159-1C926FE45FE9}"/>
              </a:ext>
            </a:extLst>
          </p:cNvPr>
          <p:cNvSpPr txBox="1">
            <a:spLocks/>
          </p:cNvSpPr>
          <p:nvPr/>
        </p:nvSpPr>
        <p:spPr>
          <a:xfrm>
            <a:off x="5831059" y="4027998"/>
            <a:ext cx="990877"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Azure </a:t>
            </a:r>
            <a:b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AI Search</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78" name="Text Placeholder 2">
            <a:extLst>
              <a:ext uri="{FF2B5EF4-FFF2-40B4-BE49-F238E27FC236}">
                <a16:creationId xmlns:a16="http://schemas.microsoft.com/office/drawing/2014/main" id="{EBC115D4-C737-95FA-FCFE-A0197708EEFA}"/>
              </a:ext>
            </a:extLst>
          </p:cNvPr>
          <p:cNvSpPr txBox="1">
            <a:spLocks/>
          </p:cNvSpPr>
          <p:nvPr/>
        </p:nvSpPr>
        <p:spPr>
          <a:xfrm>
            <a:off x="7391943" y="4027998"/>
            <a:ext cx="1623546"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Azure AI</a:t>
            </a:r>
            <a:b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Agent Service</a:t>
            </a:r>
          </a:p>
        </p:txBody>
      </p:sp>
      <p:sp>
        <p:nvSpPr>
          <p:cNvPr id="73" name="Text Placeholder 2">
            <a:extLst>
              <a:ext uri="{FF2B5EF4-FFF2-40B4-BE49-F238E27FC236}">
                <a16:creationId xmlns:a16="http://schemas.microsoft.com/office/drawing/2014/main" id="{20539760-C356-EC75-254B-EE13F6908837}"/>
              </a:ext>
            </a:extLst>
          </p:cNvPr>
          <p:cNvSpPr txBox="1">
            <a:spLocks/>
          </p:cNvSpPr>
          <p:nvPr/>
        </p:nvSpPr>
        <p:spPr>
          <a:xfrm>
            <a:off x="9453532" y="4027998"/>
            <a:ext cx="1242492"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Azure AI Content Safety</a:t>
            </a:r>
          </a:p>
        </p:txBody>
      </p:sp>
      <p:grpSp>
        <p:nvGrpSpPr>
          <p:cNvPr id="91" name="Group 90">
            <a:extLst>
              <a:ext uri="{FF2B5EF4-FFF2-40B4-BE49-F238E27FC236}">
                <a16:creationId xmlns:a16="http://schemas.microsoft.com/office/drawing/2014/main" id="{7AF208E2-3C9B-7DEF-8911-E1DE072A9AE2}"/>
              </a:ext>
              <a:ext uri="{C183D7F6-B498-43B3-948B-1728B52AA6E4}">
                <adec:decorative xmlns:adec="http://schemas.microsoft.com/office/drawing/2017/decorative" val="1"/>
              </a:ext>
            </a:extLst>
          </p:cNvPr>
          <p:cNvGrpSpPr/>
          <p:nvPr/>
        </p:nvGrpSpPr>
        <p:grpSpPr>
          <a:xfrm>
            <a:off x="3293905" y="3351554"/>
            <a:ext cx="239730" cy="787041"/>
            <a:chOff x="16224383" y="8048238"/>
            <a:chExt cx="508815" cy="1670462"/>
          </a:xfrm>
        </p:grpSpPr>
        <p:sp>
          <p:nvSpPr>
            <p:cNvPr id="84" name="Oval 83">
              <a:extLst>
                <a:ext uri="{FF2B5EF4-FFF2-40B4-BE49-F238E27FC236}">
                  <a16:creationId xmlns:a16="http://schemas.microsoft.com/office/drawing/2014/main" id="{EE0CC8C6-91D7-AF78-FED5-95195DC15CBD}"/>
                </a:ext>
              </a:extLst>
            </p:cNvPr>
            <p:cNvSpPr/>
            <p:nvPr/>
          </p:nvSpPr>
          <p:spPr bwMode="auto">
            <a:xfrm rot="10800000" flipH="1">
              <a:off x="16224383" y="9209885"/>
              <a:ext cx="508815" cy="508815"/>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709240FB-5293-0536-EAC2-B218B8201468}"/>
                </a:ext>
              </a:extLst>
            </p:cNvPr>
            <p:cNvGrpSpPr/>
            <p:nvPr/>
          </p:nvGrpSpPr>
          <p:grpSpPr>
            <a:xfrm rot="10800000" flipH="1">
              <a:off x="16379417" y="8048238"/>
              <a:ext cx="198748" cy="569347"/>
              <a:chOff x="35324374" y="1415095"/>
              <a:chExt cx="594355" cy="569347"/>
            </a:xfrm>
          </p:grpSpPr>
          <p:cxnSp>
            <p:nvCxnSpPr>
              <p:cNvPr id="87" name="Straight Connector 86">
                <a:extLst>
                  <a:ext uri="{FF2B5EF4-FFF2-40B4-BE49-F238E27FC236}">
                    <a16:creationId xmlns:a16="http://schemas.microsoft.com/office/drawing/2014/main" id="{B97FC084-AACD-D9C6-0FA6-8313BAE2AF92}"/>
                  </a:ext>
                </a:extLst>
              </p:cNvPr>
              <p:cNvCxnSpPr>
                <a:cxnSpLocks/>
              </p:cNvCxnSpPr>
              <p:nvPr/>
            </p:nvCxnSpPr>
            <p:spPr>
              <a:xfrm>
                <a:off x="35324374" y="1700784"/>
                <a:ext cx="594355" cy="0"/>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4726F474-21D7-611D-564D-931BFF8A663C}"/>
                  </a:ext>
                </a:extLst>
              </p:cNvPr>
              <p:cNvGrpSpPr/>
              <p:nvPr/>
            </p:nvGrpSpPr>
            <p:grpSpPr>
              <a:xfrm>
                <a:off x="35699013" y="1415095"/>
                <a:ext cx="219716" cy="569347"/>
                <a:chOff x="35910875" y="1413753"/>
                <a:chExt cx="108054" cy="569347"/>
              </a:xfrm>
            </p:grpSpPr>
            <p:cxnSp>
              <p:nvCxnSpPr>
                <p:cNvPr id="89" name="Straight Connector 88">
                  <a:extLst>
                    <a:ext uri="{FF2B5EF4-FFF2-40B4-BE49-F238E27FC236}">
                      <a16:creationId xmlns:a16="http://schemas.microsoft.com/office/drawing/2014/main" id="{732F8E5F-E0E4-0946-A469-D7D1954738B1}"/>
                    </a:ext>
                  </a:extLst>
                </p:cNvPr>
                <p:cNvCxnSpPr>
                  <a:cxnSpLocks/>
                </p:cNvCxnSpPr>
                <p:nvPr/>
              </p:nvCxnSpPr>
              <p:spPr>
                <a:xfrm>
                  <a:off x="35910875" y="1413753"/>
                  <a:ext cx="108054" cy="287031"/>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AB98A2-46C2-BB6A-01C9-9B94887E4700}"/>
                    </a:ext>
                  </a:extLst>
                </p:cNvPr>
                <p:cNvCxnSpPr>
                  <a:cxnSpLocks/>
                </p:cNvCxnSpPr>
                <p:nvPr/>
              </p:nvCxnSpPr>
              <p:spPr>
                <a:xfrm flipH="1">
                  <a:off x="35910875" y="1696069"/>
                  <a:ext cx="108054" cy="287031"/>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02" name="Group 101">
            <a:extLst>
              <a:ext uri="{FF2B5EF4-FFF2-40B4-BE49-F238E27FC236}">
                <a16:creationId xmlns:a16="http://schemas.microsoft.com/office/drawing/2014/main" id="{F3FE9053-CDE6-0D91-4F19-4BBF549D2B9D}"/>
              </a:ext>
              <a:ext uri="{C183D7F6-B498-43B3-948B-1728B52AA6E4}">
                <adec:decorative xmlns:adec="http://schemas.microsoft.com/office/drawing/2017/decorative" val="1"/>
              </a:ext>
            </a:extLst>
          </p:cNvPr>
          <p:cNvGrpSpPr/>
          <p:nvPr/>
        </p:nvGrpSpPr>
        <p:grpSpPr>
          <a:xfrm>
            <a:off x="3087672" y="3573425"/>
            <a:ext cx="239730" cy="787039"/>
            <a:chOff x="15804019" y="8435545"/>
            <a:chExt cx="508815" cy="1670461"/>
          </a:xfrm>
        </p:grpSpPr>
        <p:sp>
          <p:nvSpPr>
            <p:cNvPr id="93" name="Oval 92">
              <a:extLst>
                <a:ext uri="{FF2B5EF4-FFF2-40B4-BE49-F238E27FC236}">
                  <a16:creationId xmlns:a16="http://schemas.microsoft.com/office/drawing/2014/main" id="{A82F0FCD-01CD-971E-9F79-C22721FE673A}"/>
                </a:ext>
              </a:extLst>
            </p:cNvPr>
            <p:cNvSpPr/>
            <p:nvPr/>
          </p:nvSpPr>
          <p:spPr bwMode="auto">
            <a:xfrm flipH="1">
              <a:off x="15804019" y="8435545"/>
              <a:ext cx="508815" cy="508815"/>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B161A6D6-A21A-C109-3ADB-7F48B05E0F7D}"/>
                </a:ext>
              </a:extLst>
            </p:cNvPr>
            <p:cNvGrpSpPr/>
            <p:nvPr/>
          </p:nvGrpSpPr>
          <p:grpSpPr>
            <a:xfrm flipH="1">
              <a:off x="15959052" y="9536659"/>
              <a:ext cx="198748" cy="569347"/>
              <a:chOff x="35324374" y="1415095"/>
              <a:chExt cx="594355" cy="569347"/>
            </a:xfrm>
          </p:grpSpPr>
          <p:cxnSp>
            <p:nvCxnSpPr>
              <p:cNvPr id="96" name="Straight Connector 95">
                <a:extLst>
                  <a:ext uri="{FF2B5EF4-FFF2-40B4-BE49-F238E27FC236}">
                    <a16:creationId xmlns:a16="http://schemas.microsoft.com/office/drawing/2014/main" id="{B50F19D6-D063-7872-D80D-EF35C6B07BF3}"/>
                  </a:ext>
                </a:extLst>
              </p:cNvPr>
              <p:cNvCxnSpPr>
                <a:cxnSpLocks/>
              </p:cNvCxnSpPr>
              <p:nvPr/>
            </p:nvCxnSpPr>
            <p:spPr>
              <a:xfrm>
                <a:off x="35324374" y="1700784"/>
                <a:ext cx="594355" cy="0"/>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A4FC5B26-186F-E2F8-8846-2B3BF9F5DEC6}"/>
                  </a:ext>
                </a:extLst>
              </p:cNvPr>
              <p:cNvGrpSpPr/>
              <p:nvPr/>
            </p:nvGrpSpPr>
            <p:grpSpPr>
              <a:xfrm>
                <a:off x="35699013" y="1415095"/>
                <a:ext cx="219716" cy="569347"/>
                <a:chOff x="35910875" y="1413753"/>
                <a:chExt cx="108054" cy="569347"/>
              </a:xfrm>
            </p:grpSpPr>
            <p:cxnSp>
              <p:nvCxnSpPr>
                <p:cNvPr id="99" name="Straight Connector 98">
                  <a:extLst>
                    <a:ext uri="{FF2B5EF4-FFF2-40B4-BE49-F238E27FC236}">
                      <a16:creationId xmlns:a16="http://schemas.microsoft.com/office/drawing/2014/main" id="{B8EEF20F-D936-B4A7-370F-0705A6E878A3}"/>
                    </a:ext>
                  </a:extLst>
                </p:cNvPr>
                <p:cNvCxnSpPr>
                  <a:cxnSpLocks/>
                </p:cNvCxnSpPr>
                <p:nvPr/>
              </p:nvCxnSpPr>
              <p:spPr>
                <a:xfrm>
                  <a:off x="35910875" y="1413753"/>
                  <a:ext cx="108054" cy="287031"/>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B3CF887-E2E9-346C-E038-EEBA6959E3AC}"/>
                    </a:ext>
                  </a:extLst>
                </p:cNvPr>
                <p:cNvCxnSpPr>
                  <a:cxnSpLocks/>
                </p:cNvCxnSpPr>
                <p:nvPr/>
              </p:nvCxnSpPr>
              <p:spPr>
                <a:xfrm flipH="1">
                  <a:off x="35910875" y="1696069"/>
                  <a:ext cx="108054" cy="287031"/>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30" name="Group 129">
            <a:extLst>
              <a:ext uri="{FF2B5EF4-FFF2-40B4-BE49-F238E27FC236}">
                <a16:creationId xmlns:a16="http://schemas.microsoft.com/office/drawing/2014/main" id="{CEDF3FE8-7511-311F-1145-12D35BF434A6}"/>
              </a:ext>
              <a:ext uri="{C183D7F6-B498-43B3-948B-1728B52AA6E4}">
                <adec:decorative xmlns:adec="http://schemas.microsoft.com/office/drawing/2017/decorative" val="1"/>
              </a:ext>
            </a:extLst>
          </p:cNvPr>
          <p:cNvGrpSpPr/>
          <p:nvPr/>
        </p:nvGrpSpPr>
        <p:grpSpPr>
          <a:xfrm>
            <a:off x="3565985" y="4740905"/>
            <a:ext cx="7392088" cy="958628"/>
            <a:chOff x="13897816" y="5177248"/>
            <a:chExt cx="23410771" cy="2280975"/>
          </a:xfrm>
        </p:grpSpPr>
        <p:sp>
          <p:nvSpPr>
            <p:cNvPr id="104" name="Rounded Rectangle 6">
              <a:extLst>
                <a:ext uri="{FF2B5EF4-FFF2-40B4-BE49-F238E27FC236}">
                  <a16:creationId xmlns:a16="http://schemas.microsoft.com/office/drawing/2014/main" id="{622F968D-05EE-CF74-E04D-20FEC17DFD5C}"/>
                </a:ext>
                <a:ext uri="{C183D7F6-B498-43B3-948B-1728B52AA6E4}">
                  <adec:decorative xmlns:adec="http://schemas.microsoft.com/office/drawing/2017/decorative" val="1"/>
                </a:ext>
              </a:extLst>
            </p:cNvPr>
            <p:cNvSpPr/>
            <p:nvPr/>
          </p:nvSpPr>
          <p:spPr bwMode="auto">
            <a:xfrm>
              <a:off x="13897816" y="5177248"/>
              <a:ext cx="23410768" cy="2280975"/>
            </a:xfrm>
            <a:prstGeom prst="roundRect">
              <a:avLst>
                <a:gd name="adj" fmla="val 13869"/>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106" name="Rounded Rectangle 6">
              <a:extLst>
                <a:ext uri="{FF2B5EF4-FFF2-40B4-BE49-F238E27FC236}">
                  <a16:creationId xmlns:a16="http://schemas.microsoft.com/office/drawing/2014/main" id="{FE7A2F51-95CC-0C61-A1FA-0AEAD2232DA1}"/>
                </a:ext>
                <a:ext uri="{C183D7F6-B498-43B3-948B-1728B52AA6E4}">
                  <adec:decorative xmlns:adec="http://schemas.microsoft.com/office/drawing/2017/decorative" val="1"/>
                </a:ext>
              </a:extLst>
            </p:cNvPr>
            <p:cNvSpPr/>
            <p:nvPr/>
          </p:nvSpPr>
          <p:spPr bwMode="auto">
            <a:xfrm>
              <a:off x="13897817" y="6385059"/>
              <a:ext cx="23410770" cy="1073164"/>
            </a:xfrm>
            <a:prstGeom prst="roundRect">
              <a:avLst>
                <a:gd name="adj" fmla="val 23496"/>
              </a:avLst>
            </a:prstGeom>
            <a:gradFill flip="none" rotWithShape="1">
              <a:gsLst>
                <a:gs pos="0">
                  <a:srgbClr val="AC35AF"/>
                </a:gs>
                <a:gs pos="95000">
                  <a:srgbClr val="0A6BBA"/>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Observability</a:t>
              </a:r>
            </a:p>
          </p:txBody>
        </p:sp>
        <p:sp>
          <p:nvSpPr>
            <p:cNvPr id="107" name="TextBox 106">
              <a:extLst>
                <a:ext uri="{FF2B5EF4-FFF2-40B4-BE49-F238E27FC236}">
                  <a16:creationId xmlns:a16="http://schemas.microsoft.com/office/drawing/2014/main" id="{1CDE0820-1175-DFE8-EC94-1B3F4887DAFB}"/>
                </a:ext>
              </a:extLst>
            </p:cNvPr>
            <p:cNvSpPr txBox="1"/>
            <p:nvPr/>
          </p:nvSpPr>
          <p:spPr>
            <a:xfrm>
              <a:off x="20824842" y="5522389"/>
              <a:ext cx="4179682" cy="621701"/>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Customization</a:t>
              </a:r>
            </a:p>
          </p:txBody>
        </p:sp>
        <p:sp>
          <p:nvSpPr>
            <p:cNvPr id="108" name="TextBox 107">
              <a:extLst>
                <a:ext uri="{FF2B5EF4-FFF2-40B4-BE49-F238E27FC236}">
                  <a16:creationId xmlns:a16="http://schemas.microsoft.com/office/drawing/2014/main" id="{A76C1FF5-8C2E-95B1-C5F7-2CD5B42BF561}"/>
                </a:ext>
              </a:extLst>
            </p:cNvPr>
            <p:cNvSpPr txBox="1"/>
            <p:nvPr/>
          </p:nvSpPr>
          <p:spPr>
            <a:xfrm>
              <a:off x="15291526" y="5529828"/>
              <a:ext cx="3454283" cy="606827"/>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Evaluations</a:t>
              </a:r>
            </a:p>
          </p:txBody>
        </p:sp>
        <p:sp>
          <p:nvSpPr>
            <p:cNvPr id="110" name="TextBox 109">
              <a:extLst>
                <a:ext uri="{FF2B5EF4-FFF2-40B4-BE49-F238E27FC236}">
                  <a16:creationId xmlns:a16="http://schemas.microsoft.com/office/drawing/2014/main" id="{FD6CB960-A0F2-2C31-5FD6-3CDC97741891}"/>
                </a:ext>
              </a:extLst>
            </p:cNvPr>
            <p:cNvSpPr txBox="1"/>
            <p:nvPr/>
          </p:nvSpPr>
          <p:spPr>
            <a:xfrm>
              <a:off x="27083554" y="5514956"/>
              <a:ext cx="3368834" cy="636572"/>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Governance</a:t>
              </a:r>
            </a:p>
          </p:txBody>
        </p:sp>
        <p:sp>
          <p:nvSpPr>
            <p:cNvPr id="113" name="TextBox 112">
              <a:extLst>
                <a:ext uri="{FF2B5EF4-FFF2-40B4-BE49-F238E27FC236}">
                  <a16:creationId xmlns:a16="http://schemas.microsoft.com/office/drawing/2014/main" id="{02DA2107-6202-617D-5474-34751D39EC83}"/>
                </a:ext>
              </a:extLst>
            </p:cNvPr>
            <p:cNvSpPr txBox="1"/>
            <p:nvPr/>
          </p:nvSpPr>
          <p:spPr>
            <a:xfrm>
              <a:off x="32531421" y="5514956"/>
              <a:ext cx="3377017" cy="636572"/>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Monitoring</a:t>
              </a:r>
            </a:p>
          </p:txBody>
        </p:sp>
        <p:cxnSp>
          <p:nvCxnSpPr>
            <p:cNvPr id="124" name="Straight Connector 123">
              <a:extLst>
                <a:ext uri="{FF2B5EF4-FFF2-40B4-BE49-F238E27FC236}">
                  <a16:creationId xmlns:a16="http://schemas.microsoft.com/office/drawing/2014/main" id="{6DE235F8-38C9-30BC-9401-3F30149C5CBC}"/>
                </a:ext>
                <a:ext uri="{C183D7F6-B498-43B3-948B-1728B52AA6E4}">
                  <adec:decorative xmlns:adec="http://schemas.microsoft.com/office/drawing/2017/decorative" val="1"/>
                </a:ext>
              </a:extLst>
            </p:cNvPr>
            <p:cNvCxnSpPr>
              <a:cxnSpLocks/>
            </p:cNvCxnSpPr>
            <p:nvPr/>
          </p:nvCxnSpPr>
          <p:spPr>
            <a:xfrm flipV="1">
              <a:off x="19785327" y="549571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6" name="Straight Connector 125">
              <a:extLst>
                <a:ext uri="{FF2B5EF4-FFF2-40B4-BE49-F238E27FC236}">
                  <a16:creationId xmlns:a16="http://schemas.microsoft.com/office/drawing/2014/main" id="{1F875485-3EFB-0AE4-7DC7-8B93F3676D40}"/>
                </a:ext>
                <a:ext uri="{C183D7F6-B498-43B3-948B-1728B52AA6E4}">
                  <adec:decorative xmlns:adec="http://schemas.microsoft.com/office/drawing/2017/decorative" val="1"/>
                </a:ext>
              </a:extLst>
            </p:cNvPr>
            <p:cNvCxnSpPr>
              <a:cxnSpLocks/>
            </p:cNvCxnSpPr>
            <p:nvPr/>
          </p:nvCxnSpPr>
          <p:spPr>
            <a:xfrm flipV="1">
              <a:off x="26044040" y="549571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8" name="Straight Connector 127">
              <a:extLst>
                <a:ext uri="{FF2B5EF4-FFF2-40B4-BE49-F238E27FC236}">
                  <a16:creationId xmlns:a16="http://schemas.microsoft.com/office/drawing/2014/main" id="{F1AB69D9-C79A-BD4C-4F6E-37C812E57319}"/>
                </a:ext>
                <a:ext uri="{C183D7F6-B498-43B3-948B-1728B52AA6E4}">
                  <adec:decorative xmlns:adec="http://schemas.microsoft.com/office/drawing/2017/decorative" val="1"/>
                </a:ext>
              </a:extLst>
            </p:cNvPr>
            <p:cNvCxnSpPr>
              <a:cxnSpLocks/>
            </p:cNvCxnSpPr>
            <p:nvPr/>
          </p:nvCxnSpPr>
          <p:spPr>
            <a:xfrm flipV="1">
              <a:off x="31491904" y="549571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33628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300"/>
                                  </p:stCondLst>
                                  <p:childTnLst>
                                    <p:animMotion origin="layout" path="M -1.09127E-6 -2.7381E-6 L -1.09127E-6 0.03544 " pathEditMode="relative" rAng="0" ptsTypes="AA">
                                      <p:cBhvr>
                                        <p:cTn id="9" dur="700" spd="-100000" fill="hold"/>
                                        <p:tgtEl>
                                          <p:spTgt spid="4"/>
                                        </p:tgtEl>
                                        <p:attrNameLst>
                                          <p:attrName>ppt_x</p:attrName>
                                          <p:attrName>ppt_y</p:attrName>
                                        </p:attrNameLst>
                                      </p:cBhvr>
                                      <p:rCtr x="0" y="1767"/>
                                    </p:animMotion>
                                  </p:childTnLst>
                                </p:cTn>
                              </p:par>
                              <p:par>
                                <p:cTn id="10" presetID="10" presetClass="entr" presetSubtype="0" fill="hold" grpId="0" nodeType="withEffect">
                                  <p:stCondLst>
                                    <p:cond delay="4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400"/>
                                  </p:stCondLst>
                                  <p:childTnLst>
                                    <p:animMotion origin="layout" path="M -6.74603E-7 -2.7381E-6 L -6.74603E-7 0.03544 " pathEditMode="relative" rAng="0" ptsTypes="AA">
                                      <p:cBhvr>
                                        <p:cTn id="14" dur="700" spd="-100000" fill="hold"/>
                                        <p:tgtEl>
                                          <p:spTgt spid="7"/>
                                        </p:tgtEl>
                                        <p:attrNameLst>
                                          <p:attrName>ppt_x</p:attrName>
                                          <p:attrName>ppt_y</p:attrName>
                                        </p:attrNameLst>
                                      </p:cBhvr>
                                      <p:rCtr x="0" y="1767"/>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500"/>
                                  </p:stCondLst>
                                  <p:childTnLst>
                                    <p:animMotion origin="layout" path="M -2.57937E-7 -2.7381E-6 L -2.57937E-7 0.03544 " pathEditMode="relative" rAng="0" ptsTypes="AA">
                                      <p:cBhvr>
                                        <p:cTn id="19" dur="700" spd="-100000" fill="hold"/>
                                        <p:tgtEl>
                                          <p:spTgt spid="11"/>
                                        </p:tgtEl>
                                        <p:attrNameLst>
                                          <p:attrName>ppt_x</p:attrName>
                                          <p:attrName>ppt_y</p:attrName>
                                        </p:attrNameLst>
                                      </p:cBhvr>
                                      <p:rCtr x="0" y="1767"/>
                                    </p:animMotion>
                                  </p:childTnLst>
                                </p:cTn>
                              </p:par>
                              <p:par>
                                <p:cTn id="20" presetID="10" presetClass="entr" presetSubtype="0" fill="hold" grpId="0" nodeType="withEffect">
                                  <p:stCondLst>
                                    <p:cond delay="6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grpId="1" nodeType="withEffect">
                                  <p:stCondLst>
                                    <p:cond delay="600"/>
                                  </p:stCondLst>
                                  <p:childTnLst>
                                    <p:animMotion origin="layout" path="M 1.78571E-7 -2.7381E-6 L 1.78571E-7 0.03544 " pathEditMode="relative" rAng="0" ptsTypes="AA">
                                      <p:cBhvr>
                                        <p:cTn id="24" dur="700" spd="-100000" fill="hold"/>
                                        <p:tgtEl>
                                          <p:spTgt spid="17"/>
                                        </p:tgtEl>
                                        <p:attrNameLst>
                                          <p:attrName>ppt_x</p:attrName>
                                          <p:attrName>ppt_y</p:attrName>
                                        </p:attrNameLst>
                                      </p:cBhvr>
                                      <p:rCtr x="0" y="1767"/>
                                    </p:animMotion>
                                  </p:childTnLst>
                                </p:cTn>
                              </p:par>
                              <p:par>
                                <p:cTn id="25" presetID="10" presetClass="entr" presetSubtype="0" fill="hold" nodeType="withEffect">
                                  <p:stCondLst>
                                    <p:cond delay="2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42" presetClass="path" presetSubtype="0" decel="100000" fill="hold" nodeType="withEffect">
                                  <p:stCondLst>
                                    <p:cond delay="200"/>
                                  </p:stCondLst>
                                  <p:childTnLst>
                                    <p:animMotion origin="layout" path="M -1.24008E-6 3.86905E-7 L 0.00846 3.86905E-7 " pathEditMode="relative" rAng="0" ptsTypes="AA">
                                      <p:cBhvr>
                                        <p:cTn id="29" dur="700" spd="-100000" fill="hold"/>
                                        <p:tgtEl>
                                          <p:spTgt spid="46"/>
                                        </p:tgtEl>
                                        <p:attrNameLst>
                                          <p:attrName>ppt_x</p:attrName>
                                          <p:attrName>ppt_y</p:attrName>
                                        </p:attrNameLst>
                                      </p:cBhvr>
                                      <p:rCtr x="422" y="0"/>
                                    </p:animMotion>
                                  </p:childTnLst>
                                </p:cTn>
                              </p:par>
                              <p:par>
                                <p:cTn id="30" presetID="10" presetClass="entr" presetSubtype="0" fill="hold" grpId="0" nodeType="withEffect">
                                  <p:stCondLst>
                                    <p:cond delay="2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42" presetClass="path" presetSubtype="0" decel="100000" fill="hold" grpId="1" nodeType="withEffect">
                                  <p:stCondLst>
                                    <p:cond delay="200"/>
                                  </p:stCondLst>
                                  <p:childTnLst>
                                    <p:animMotion origin="layout" path="M 4.54365E-6 3.86905E-7 L 4.54365E-6 0.03543 " pathEditMode="relative" rAng="0" ptsTypes="AA">
                                      <p:cBhvr>
                                        <p:cTn id="34" dur="700" spd="-100000" fill="hold"/>
                                        <p:tgtEl>
                                          <p:spTgt spid="49"/>
                                        </p:tgtEl>
                                        <p:attrNameLst>
                                          <p:attrName>ppt_x</p:attrName>
                                          <p:attrName>ppt_y</p:attrName>
                                        </p:attrNameLst>
                                      </p:cBhvr>
                                      <p:rCtr x="0" y="1767"/>
                                    </p:animMotion>
                                  </p:childTnLst>
                                </p:cTn>
                              </p:par>
                              <p:par>
                                <p:cTn id="35" presetID="10" presetClass="entr" presetSubtype="0" fill="hold" grpId="0" nodeType="withEffect">
                                  <p:stCondLst>
                                    <p:cond delay="1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42" presetClass="path" presetSubtype="0" decel="100000" fill="hold" grpId="1" nodeType="withEffect">
                                  <p:stCondLst>
                                    <p:cond delay="100"/>
                                  </p:stCondLst>
                                  <p:childTnLst>
                                    <p:animMotion origin="layout" path="M -4.00794E-6 1.13095E-6 L -4.00794E-6 0.03543 " pathEditMode="relative" rAng="0" ptsTypes="AA">
                                      <p:cBhvr>
                                        <p:cTn id="39" dur="700" spd="-100000" fill="hold"/>
                                        <p:tgtEl>
                                          <p:spTgt spid="52"/>
                                        </p:tgtEl>
                                        <p:attrNameLst>
                                          <p:attrName>ppt_x</p:attrName>
                                          <p:attrName>ppt_y</p:attrName>
                                        </p:attrNameLst>
                                      </p:cBhvr>
                                      <p:rCtr x="0" y="1767"/>
                                    </p:animMotion>
                                  </p:childTnLst>
                                </p:cTn>
                              </p:par>
                              <p:par>
                                <p:cTn id="40" presetID="10" presetClass="entr" presetSubtype="0" fill="hold" nodeType="withEffect">
                                  <p:stCondLst>
                                    <p:cond delay="10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42" presetClass="path" presetSubtype="0" decel="100000" fill="hold" nodeType="withEffect">
                                  <p:stCondLst>
                                    <p:cond delay="100"/>
                                  </p:stCondLst>
                                  <p:childTnLst>
                                    <p:animMotion origin="layout" path="M -4.00794E-6 1.13095E-6 L -4.00794E-6 0.03543 " pathEditMode="relative" rAng="0" ptsTypes="AA">
                                      <p:cBhvr>
                                        <p:cTn id="44" dur="700" spd="-100000" fill="hold"/>
                                        <p:tgtEl>
                                          <p:spTgt spid="55"/>
                                        </p:tgtEl>
                                        <p:attrNameLst>
                                          <p:attrName>ppt_x</p:attrName>
                                          <p:attrName>ppt_y</p:attrName>
                                        </p:attrNameLst>
                                      </p:cBhvr>
                                      <p:rCtr x="0" y="1767"/>
                                    </p:animMotion>
                                  </p:childTnLst>
                                </p:cTn>
                              </p:par>
                              <p:par>
                                <p:cTn id="45" presetID="10" presetClass="entr" presetSubtype="0" fill="hold" nodeType="withEffect">
                                  <p:stCondLst>
                                    <p:cond delay="20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par>
                                <p:cTn id="48" presetID="42" presetClass="path" presetSubtype="0" decel="100000" fill="hold" nodeType="withEffect">
                                  <p:stCondLst>
                                    <p:cond delay="200"/>
                                  </p:stCondLst>
                                  <p:childTnLst>
                                    <p:animMotion origin="layout" path="M 4.54365E-6 -3.72024E-6 L 4.54365E-6 0.03544 " pathEditMode="relative" rAng="0" ptsTypes="AA">
                                      <p:cBhvr>
                                        <p:cTn id="49" dur="700" spd="-100000" fill="hold"/>
                                        <p:tgtEl>
                                          <p:spTgt spid="69"/>
                                        </p:tgtEl>
                                        <p:attrNameLst>
                                          <p:attrName>ppt_x</p:attrName>
                                          <p:attrName>ppt_y</p:attrName>
                                        </p:attrNameLst>
                                      </p:cBhvr>
                                      <p:rCtr x="0" y="1767"/>
                                    </p:animMotion>
                                  </p:childTnLst>
                                </p:cTn>
                              </p:par>
                              <p:par>
                                <p:cTn id="50" presetID="10" presetClass="entr" presetSubtype="0" fill="hold" grpId="0" nodeType="withEffect">
                                  <p:stCondLst>
                                    <p:cond delay="60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par>
                                <p:cTn id="53" presetID="42" presetClass="path" presetSubtype="0" decel="100000" fill="hold" grpId="1" nodeType="withEffect">
                                  <p:stCondLst>
                                    <p:cond delay="600"/>
                                  </p:stCondLst>
                                  <p:childTnLst>
                                    <p:animMotion origin="layout" path="M -3.80952E-6 -3.92857E-6 L -3.80952E-6 0.03544 " pathEditMode="relative" rAng="0" ptsTypes="AA">
                                      <p:cBhvr>
                                        <p:cTn id="54" dur="700" spd="-100000" fill="hold"/>
                                        <p:tgtEl>
                                          <p:spTgt spid="73"/>
                                        </p:tgtEl>
                                        <p:attrNameLst>
                                          <p:attrName>ppt_x</p:attrName>
                                          <p:attrName>ppt_y</p:attrName>
                                        </p:attrNameLst>
                                      </p:cBhvr>
                                      <p:rCtr x="0" y="1767"/>
                                    </p:animMotion>
                                  </p:childTnLst>
                                </p:cTn>
                              </p:par>
                              <p:par>
                                <p:cTn id="55" presetID="10" presetClass="entr" presetSubtype="0" fill="hold" grpId="0" nodeType="withEffect">
                                  <p:stCondLst>
                                    <p:cond delay="40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42" presetClass="path" presetSubtype="0" decel="100000" fill="hold" grpId="1" nodeType="withEffect">
                                  <p:stCondLst>
                                    <p:cond delay="400"/>
                                  </p:stCondLst>
                                  <p:childTnLst>
                                    <p:animMotion origin="layout" path="M 4.35516E-6 -3.92857E-6 L 4.35516E-6 0.03544 " pathEditMode="relative" rAng="0" ptsTypes="AA">
                                      <p:cBhvr>
                                        <p:cTn id="59" dur="700" spd="-100000" fill="hold"/>
                                        <p:tgtEl>
                                          <p:spTgt spid="76"/>
                                        </p:tgtEl>
                                        <p:attrNameLst>
                                          <p:attrName>ppt_x</p:attrName>
                                          <p:attrName>ppt_y</p:attrName>
                                        </p:attrNameLst>
                                      </p:cBhvr>
                                      <p:rCtr x="0" y="1767"/>
                                    </p:animMotion>
                                  </p:childTnLst>
                                </p:cTn>
                              </p:par>
                              <p:par>
                                <p:cTn id="60" presetID="10" presetClass="entr" presetSubtype="0" fill="hold" grpId="0" nodeType="withEffect">
                                  <p:stCondLst>
                                    <p:cond delay="50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childTnLst>
                                </p:cTn>
                              </p:par>
                              <p:par>
                                <p:cTn id="63" presetID="42" presetClass="path" presetSubtype="0" decel="100000" fill="hold" grpId="1" nodeType="withEffect">
                                  <p:stCondLst>
                                    <p:cond delay="500"/>
                                  </p:stCondLst>
                                  <p:childTnLst>
                                    <p:animMotion origin="layout" path="M -4.22619E-6 -3.92857E-6 L -4.22619E-6 0.03544 " pathEditMode="relative" rAng="0" ptsTypes="AA">
                                      <p:cBhvr>
                                        <p:cTn id="64" dur="700" spd="-100000" fill="hold"/>
                                        <p:tgtEl>
                                          <p:spTgt spid="78"/>
                                        </p:tgtEl>
                                        <p:attrNameLst>
                                          <p:attrName>ppt_x</p:attrName>
                                          <p:attrName>ppt_y</p:attrName>
                                        </p:attrNameLst>
                                      </p:cBhvr>
                                      <p:rCtr x="0" y="1767"/>
                                    </p:animMotion>
                                  </p:childTnLst>
                                </p:cTn>
                              </p:par>
                              <p:par>
                                <p:cTn id="65" presetID="10" presetClass="entr" presetSubtype="0" fill="hold" grpId="0" nodeType="withEffect">
                                  <p:stCondLst>
                                    <p:cond delay="30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500"/>
                                        <p:tgtEl>
                                          <p:spTgt spid="82"/>
                                        </p:tgtEl>
                                      </p:cBhvr>
                                    </p:animEffect>
                                  </p:childTnLst>
                                </p:cTn>
                              </p:par>
                              <p:par>
                                <p:cTn id="68" presetID="42" presetClass="path" presetSubtype="0" decel="100000" fill="hold" grpId="1" nodeType="withEffect">
                                  <p:stCondLst>
                                    <p:cond delay="300"/>
                                  </p:stCondLst>
                                  <p:childTnLst>
                                    <p:animMotion origin="layout" path="M -1.09127E-6 -3.92857E-6 L -1.09127E-6 0.03544 " pathEditMode="relative" rAng="0" ptsTypes="AA">
                                      <p:cBhvr>
                                        <p:cTn id="69" dur="700" spd="-100000" fill="hold"/>
                                        <p:tgtEl>
                                          <p:spTgt spid="82"/>
                                        </p:tgtEl>
                                        <p:attrNameLst>
                                          <p:attrName>ppt_x</p:attrName>
                                          <p:attrName>ppt_y</p:attrName>
                                        </p:attrNameLst>
                                      </p:cBhvr>
                                      <p:rCtr x="0" y="1767"/>
                                    </p:animMotion>
                                  </p:childTnLst>
                                </p:cTn>
                              </p:par>
                              <p:par>
                                <p:cTn id="70" presetID="10" presetClass="entr" presetSubtype="0" fill="hold" nodeType="withEffect">
                                  <p:stCondLst>
                                    <p:cond delay="200"/>
                                  </p:stCondLst>
                                  <p:childTnLst>
                                    <p:set>
                                      <p:cBhvr>
                                        <p:cTn id="71" dur="1" fill="hold">
                                          <p:stCondLst>
                                            <p:cond delay="0"/>
                                          </p:stCondLst>
                                        </p:cTn>
                                        <p:tgtEl>
                                          <p:spTgt spid="91"/>
                                        </p:tgtEl>
                                        <p:attrNameLst>
                                          <p:attrName>style.visibility</p:attrName>
                                        </p:attrNameLst>
                                      </p:cBhvr>
                                      <p:to>
                                        <p:strVal val="visible"/>
                                      </p:to>
                                    </p:set>
                                    <p:animEffect transition="in" filter="fade">
                                      <p:cBhvr>
                                        <p:cTn id="72" dur="500"/>
                                        <p:tgtEl>
                                          <p:spTgt spid="91"/>
                                        </p:tgtEl>
                                      </p:cBhvr>
                                    </p:animEffect>
                                  </p:childTnLst>
                                </p:cTn>
                              </p:par>
                              <p:par>
                                <p:cTn id="73" presetID="42" presetClass="path" presetSubtype="0" decel="100000" fill="hold" nodeType="withEffect">
                                  <p:stCondLst>
                                    <p:cond delay="200"/>
                                  </p:stCondLst>
                                  <p:childTnLst>
                                    <p:animMotion origin="layout" path="M 3.9881E-6 0 L -0.00813 0 " pathEditMode="relative" rAng="0" ptsTypes="AA">
                                      <p:cBhvr>
                                        <p:cTn id="74" dur="700" spd="-100000" fill="hold"/>
                                        <p:tgtEl>
                                          <p:spTgt spid="91"/>
                                        </p:tgtEl>
                                        <p:attrNameLst>
                                          <p:attrName>ppt_x</p:attrName>
                                          <p:attrName>ppt_y</p:attrName>
                                        </p:attrNameLst>
                                      </p:cBhvr>
                                      <p:rCtr x="-406" y="0"/>
                                    </p:animMotion>
                                  </p:childTnLst>
                                </p:cTn>
                              </p:par>
                              <p:par>
                                <p:cTn id="75" presetID="10" presetClass="entr" presetSubtype="0" fill="hold" nodeType="withEffect">
                                  <p:stCondLst>
                                    <p:cond delay="200"/>
                                  </p:stCondLst>
                                  <p:childTnLst>
                                    <p:set>
                                      <p:cBhvr>
                                        <p:cTn id="76" dur="1" fill="hold">
                                          <p:stCondLst>
                                            <p:cond delay="0"/>
                                          </p:stCondLst>
                                        </p:cTn>
                                        <p:tgtEl>
                                          <p:spTgt spid="102"/>
                                        </p:tgtEl>
                                        <p:attrNameLst>
                                          <p:attrName>style.visibility</p:attrName>
                                        </p:attrNameLst>
                                      </p:cBhvr>
                                      <p:to>
                                        <p:strVal val="visible"/>
                                      </p:to>
                                    </p:set>
                                    <p:animEffect transition="in" filter="fade">
                                      <p:cBhvr>
                                        <p:cTn id="77" dur="500"/>
                                        <p:tgtEl>
                                          <p:spTgt spid="102"/>
                                        </p:tgtEl>
                                      </p:cBhvr>
                                    </p:animEffect>
                                  </p:childTnLst>
                                </p:cTn>
                              </p:par>
                              <p:par>
                                <p:cTn id="78" presetID="42" presetClass="path" presetSubtype="0" decel="100000" fill="hold" nodeType="withEffect">
                                  <p:stCondLst>
                                    <p:cond delay="200"/>
                                  </p:stCondLst>
                                  <p:childTnLst>
                                    <p:animMotion origin="layout" path="M 3.60119E-6 -3.09524E-6 L 0.00846 -3.09524E-6 " pathEditMode="relative" rAng="0" ptsTypes="AA">
                                      <p:cBhvr>
                                        <p:cTn id="79" dur="700" spd="-100000" fill="hold"/>
                                        <p:tgtEl>
                                          <p:spTgt spid="102"/>
                                        </p:tgtEl>
                                        <p:attrNameLst>
                                          <p:attrName>ppt_x</p:attrName>
                                          <p:attrName>ppt_y</p:attrName>
                                        </p:attrNameLst>
                                      </p:cBhvr>
                                      <p:rCtr x="422" y="0"/>
                                    </p:animMotion>
                                  </p:childTnLst>
                                </p:cTn>
                              </p:par>
                              <p:par>
                                <p:cTn id="80" presetID="10" presetClass="entr" presetSubtype="0" fill="hold" nodeType="withEffect">
                                  <p:stCondLst>
                                    <p:cond delay="700"/>
                                  </p:stCondLst>
                                  <p:childTnLst>
                                    <p:set>
                                      <p:cBhvr>
                                        <p:cTn id="81" dur="1" fill="hold">
                                          <p:stCondLst>
                                            <p:cond delay="0"/>
                                          </p:stCondLst>
                                        </p:cTn>
                                        <p:tgtEl>
                                          <p:spTgt spid="130"/>
                                        </p:tgtEl>
                                        <p:attrNameLst>
                                          <p:attrName>style.visibility</p:attrName>
                                        </p:attrNameLst>
                                      </p:cBhvr>
                                      <p:to>
                                        <p:strVal val="visible"/>
                                      </p:to>
                                    </p:set>
                                    <p:animEffect transition="in" filter="fade">
                                      <p:cBhvr>
                                        <p:cTn id="82" dur="500"/>
                                        <p:tgtEl>
                                          <p:spTgt spid="130"/>
                                        </p:tgtEl>
                                      </p:cBhvr>
                                    </p:animEffect>
                                  </p:childTnLst>
                                </p:cTn>
                              </p:par>
                              <p:par>
                                <p:cTn id="83" presetID="42" presetClass="path" presetSubtype="0" decel="100000" fill="hold" nodeType="withEffect">
                                  <p:stCondLst>
                                    <p:cond delay="700"/>
                                  </p:stCondLst>
                                  <p:childTnLst>
                                    <p:animMotion origin="layout" path="M 4.54365E-6 -3.72024E-6 L 4.54365E-6 0.03544 " pathEditMode="relative" rAng="0" ptsTypes="AA">
                                      <p:cBhvr>
                                        <p:cTn id="84" dur="700" spd="-100000" fill="hold"/>
                                        <p:tgtEl>
                                          <p:spTgt spid="130"/>
                                        </p:tgtEl>
                                        <p:attrNameLst>
                                          <p:attrName>ppt_x</p:attrName>
                                          <p:attrName>ppt_y</p:attrName>
                                        </p:attrNameLst>
                                      </p:cBhvr>
                                      <p:rCtr x="0" y="17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1" grpId="0" animBg="1"/>
      <p:bldP spid="11" grpId="1" animBg="1"/>
      <p:bldP spid="17" grpId="0" animBg="1"/>
      <p:bldP spid="17" grpId="1" animBg="1"/>
      <p:bldP spid="52" grpId="0"/>
      <p:bldP spid="52" grpId="1"/>
      <p:bldP spid="49" grpId="0" animBg="1"/>
      <p:bldP spid="49" grpId="1" animBg="1"/>
      <p:bldP spid="82" grpId="0"/>
      <p:bldP spid="82" grpId="1"/>
      <p:bldP spid="76" grpId="0"/>
      <p:bldP spid="76" grpId="1"/>
      <p:bldP spid="78" grpId="0"/>
      <p:bldP spid="78" grpId="1"/>
      <p:bldP spid="73" grpId="0"/>
      <p:bldP spid="7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7FDD-D03B-0A60-4CAC-F0B65A148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2E690-CD3E-85F7-157A-CE6AF257489E}"/>
              </a:ext>
            </a:extLst>
          </p:cNvPr>
          <p:cNvSpPr>
            <a:spLocks noGrp="1"/>
          </p:cNvSpPr>
          <p:nvPr>
            <p:ph type="title"/>
          </p:nvPr>
        </p:nvSpPr>
        <p:spPr/>
        <p:txBody>
          <a:bodyPr>
            <a:normAutofit fontScale="90000"/>
          </a:bodyPr>
          <a:lstStyle/>
          <a:p>
            <a:pPr algn="ctr"/>
            <a:r>
              <a:rPr lang="en-US" dirty="0"/>
              <a:t>The paradigm shift from MLOps to GenAIOps</a:t>
            </a:r>
          </a:p>
        </p:txBody>
      </p:sp>
      <p:grpSp>
        <p:nvGrpSpPr>
          <p:cNvPr id="27" name="Group 26">
            <a:extLst>
              <a:ext uri="{FF2B5EF4-FFF2-40B4-BE49-F238E27FC236}">
                <a16:creationId xmlns:a16="http://schemas.microsoft.com/office/drawing/2014/main" id="{6AD82828-9764-2AB7-4013-22472AC26160}"/>
              </a:ext>
              <a:ext uri="{C183D7F6-B498-43B3-948B-1728B52AA6E4}">
                <adec:decorative xmlns:adec="http://schemas.microsoft.com/office/drawing/2017/decorative" val="1"/>
              </a:ext>
            </a:extLst>
          </p:cNvPr>
          <p:cNvGrpSpPr/>
          <p:nvPr/>
        </p:nvGrpSpPr>
        <p:grpSpPr>
          <a:xfrm>
            <a:off x="820773" y="1439986"/>
            <a:ext cx="10550454" cy="4933654"/>
            <a:chOff x="832919" y="1439986"/>
            <a:chExt cx="10550454" cy="4933654"/>
          </a:xfrm>
        </p:grpSpPr>
        <p:sp>
          <p:nvSpPr>
            <p:cNvPr id="5" name="Rectangle: Rounded Corners 4">
              <a:extLst>
                <a:ext uri="{FF2B5EF4-FFF2-40B4-BE49-F238E27FC236}">
                  <a16:creationId xmlns:a16="http://schemas.microsoft.com/office/drawing/2014/main" id="{11D0CBB5-1679-30E9-9E57-74E6326E5B0E}"/>
                </a:ext>
              </a:extLst>
            </p:cNvPr>
            <p:cNvSpPr/>
            <p:nvPr/>
          </p:nvSpPr>
          <p:spPr>
            <a:xfrm>
              <a:off x="3347718" y="1439986"/>
              <a:ext cx="3750298" cy="457200"/>
            </a:xfrm>
            <a:prstGeom prst="roundRect">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932449">
                <a:spcBef>
                  <a:spcPts val="600"/>
                </a:spcBef>
              </a:pPr>
              <a:r>
                <a:rPr lang="en-US" sz="1600" dirty="0">
                  <a:gradFill>
                    <a:gsLst>
                      <a:gs pos="1399">
                        <a:srgbClr val="FFFFFF"/>
                      </a:gs>
                      <a:gs pos="17000">
                        <a:srgbClr val="FFFFFF"/>
                      </a:gs>
                    </a:gsLst>
                    <a:path path="circle">
                      <a:fillToRect l="100000" t="100000"/>
                    </a:path>
                  </a:gradFill>
                  <a:latin typeface="Segoe Pro Semibold" panose="020B0702040504020203" pitchFamily="34" charset="0"/>
                </a:rPr>
                <a:t>Traditional MLOps</a:t>
              </a:r>
            </a:p>
          </p:txBody>
        </p:sp>
        <p:sp>
          <p:nvSpPr>
            <p:cNvPr id="8" name="Rectangle: Rounded Corners 7">
              <a:extLst>
                <a:ext uri="{FF2B5EF4-FFF2-40B4-BE49-F238E27FC236}">
                  <a16:creationId xmlns:a16="http://schemas.microsoft.com/office/drawing/2014/main" id="{3DE3FC28-757C-3D73-DE1F-66044F1DEE2E}"/>
                </a:ext>
              </a:extLst>
            </p:cNvPr>
            <p:cNvSpPr/>
            <p:nvPr/>
          </p:nvSpPr>
          <p:spPr>
            <a:xfrm>
              <a:off x="7552802" y="1439986"/>
              <a:ext cx="3750298" cy="457200"/>
            </a:xfrm>
            <a:prstGeom prst="roundRect">
              <a:avLst/>
            </a:prstGeom>
            <a:gradFill flip="none" rotWithShape="1">
              <a:gsLst>
                <a:gs pos="0">
                  <a:srgbClr val="FF5C39"/>
                </a:gs>
                <a:gs pos="80000">
                  <a:srgbClr val="C03BC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932449">
                <a:spcBef>
                  <a:spcPts val="600"/>
                </a:spcBef>
              </a:pPr>
              <a:r>
                <a:rPr lang="en-US" sz="1600" dirty="0">
                  <a:gradFill>
                    <a:gsLst>
                      <a:gs pos="1399">
                        <a:srgbClr val="FFFFFF"/>
                      </a:gs>
                      <a:gs pos="17000">
                        <a:srgbClr val="FFFFFF"/>
                      </a:gs>
                    </a:gsLst>
                    <a:path path="circle">
                      <a:fillToRect l="100000" t="100000"/>
                    </a:path>
                  </a:gradFill>
                  <a:latin typeface="Segoe Pro Semibold" panose="020B0702040504020203" pitchFamily="34" charset="0"/>
                </a:rPr>
                <a:t>GenAIOps</a:t>
              </a:r>
            </a:p>
          </p:txBody>
        </p:sp>
        <p:sp>
          <p:nvSpPr>
            <p:cNvPr id="9" name="TextBox 8">
              <a:extLst>
                <a:ext uri="{FF2B5EF4-FFF2-40B4-BE49-F238E27FC236}">
                  <a16:creationId xmlns:a16="http://schemas.microsoft.com/office/drawing/2014/main" id="{F58D58E2-E379-1B1B-03D2-B288BDCBF1F9}"/>
                </a:ext>
              </a:extLst>
            </p:cNvPr>
            <p:cNvSpPr txBox="1"/>
            <p:nvPr/>
          </p:nvSpPr>
          <p:spPr>
            <a:xfrm>
              <a:off x="887240" y="2369549"/>
              <a:ext cx="2037223" cy="278095"/>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Semibold"/>
                  <a:ea typeface="+mn-ea"/>
                  <a:cs typeface="+mn-cs"/>
                </a:rPr>
                <a:t>Target audiences</a:t>
              </a:r>
            </a:p>
          </p:txBody>
        </p:sp>
        <p:sp>
          <p:nvSpPr>
            <p:cNvPr id="12" name="TextBox 11">
              <a:extLst>
                <a:ext uri="{FF2B5EF4-FFF2-40B4-BE49-F238E27FC236}">
                  <a16:creationId xmlns:a16="http://schemas.microsoft.com/office/drawing/2014/main" id="{33E6CA8F-3BB0-AE76-982A-0E30122650E0}"/>
                </a:ext>
              </a:extLst>
            </p:cNvPr>
            <p:cNvSpPr txBox="1"/>
            <p:nvPr/>
          </p:nvSpPr>
          <p:spPr>
            <a:xfrm>
              <a:off x="887240" y="3347271"/>
              <a:ext cx="2037223" cy="278095"/>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Semibold"/>
                  <a:ea typeface="+mn-ea"/>
                  <a:cs typeface="+mn-cs"/>
                </a:rPr>
                <a:t>Assets to share</a:t>
              </a:r>
            </a:p>
          </p:txBody>
        </p:sp>
        <p:sp>
          <p:nvSpPr>
            <p:cNvPr id="13" name="TextBox 12">
              <a:extLst>
                <a:ext uri="{FF2B5EF4-FFF2-40B4-BE49-F238E27FC236}">
                  <a16:creationId xmlns:a16="http://schemas.microsoft.com/office/drawing/2014/main" id="{8218B63F-A1BA-7EED-8537-27932281301D}"/>
                </a:ext>
              </a:extLst>
            </p:cNvPr>
            <p:cNvSpPr txBox="1"/>
            <p:nvPr/>
          </p:nvSpPr>
          <p:spPr>
            <a:xfrm>
              <a:off x="930243" y="4566178"/>
              <a:ext cx="2127611"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Semibold"/>
                  <a:ea typeface="+mn-ea"/>
                  <a:cs typeface="+mn-cs"/>
                </a:rPr>
                <a:t>Metrics/evaluations</a:t>
              </a:r>
            </a:p>
          </p:txBody>
        </p:sp>
        <p:sp>
          <p:nvSpPr>
            <p:cNvPr id="14" name="TextBox 13">
              <a:extLst>
                <a:ext uri="{FF2B5EF4-FFF2-40B4-BE49-F238E27FC236}">
                  <a16:creationId xmlns:a16="http://schemas.microsoft.com/office/drawing/2014/main" id="{CBEDC7AD-6B58-393E-55ED-4639DA27064B}"/>
                </a:ext>
              </a:extLst>
            </p:cNvPr>
            <p:cNvSpPr txBox="1"/>
            <p:nvPr/>
          </p:nvSpPr>
          <p:spPr>
            <a:xfrm>
              <a:off x="887240" y="5729157"/>
              <a:ext cx="2037223" cy="278095"/>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Semibold"/>
                  <a:ea typeface="+mn-ea"/>
                  <a:cs typeface="+mn-cs"/>
                </a:rPr>
                <a:t>ML models</a:t>
              </a:r>
            </a:p>
          </p:txBody>
        </p:sp>
        <p:cxnSp>
          <p:nvCxnSpPr>
            <p:cNvPr id="16" name="Straight Connector 15">
              <a:extLst>
                <a:ext uri="{FF2B5EF4-FFF2-40B4-BE49-F238E27FC236}">
                  <a16:creationId xmlns:a16="http://schemas.microsoft.com/office/drawing/2014/main" id="{B4470754-A453-ED8A-E10F-9212CDB7F848}"/>
                </a:ext>
                <a:ext uri="{C183D7F6-B498-43B3-948B-1728B52AA6E4}">
                  <adec:decorative xmlns:adec="http://schemas.microsoft.com/office/drawing/2017/decorative" val="1"/>
                </a:ext>
              </a:extLst>
            </p:cNvPr>
            <p:cNvCxnSpPr>
              <a:cxnSpLocks/>
            </p:cNvCxnSpPr>
            <p:nvPr/>
          </p:nvCxnSpPr>
          <p:spPr>
            <a:xfrm>
              <a:off x="3201502" y="1947419"/>
              <a:ext cx="0" cy="4426221"/>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7" name="TextBox 16">
              <a:extLst>
                <a:ext uri="{FF2B5EF4-FFF2-40B4-BE49-F238E27FC236}">
                  <a16:creationId xmlns:a16="http://schemas.microsoft.com/office/drawing/2014/main" id="{90141894-240E-A95F-91C1-CF1854C83CCF}"/>
                </a:ext>
              </a:extLst>
            </p:cNvPr>
            <p:cNvSpPr txBox="1"/>
            <p:nvPr/>
          </p:nvSpPr>
          <p:spPr>
            <a:xfrm>
              <a:off x="3996711" y="2229161"/>
              <a:ext cx="2411855"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ML Engineers</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Data Scientists </a:t>
              </a:r>
            </a:p>
          </p:txBody>
        </p:sp>
        <p:sp>
          <p:nvSpPr>
            <p:cNvPr id="20" name="TextBox 19">
              <a:extLst>
                <a:ext uri="{FF2B5EF4-FFF2-40B4-BE49-F238E27FC236}">
                  <a16:creationId xmlns:a16="http://schemas.microsoft.com/office/drawing/2014/main" id="{422DB8FB-FF5A-C17D-9227-0B5E20FEF391}"/>
                </a:ext>
              </a:extLst>
            </p:cNvPr>
            <p:cNvSpPr txBox="1"/>
            <p:nvPr/>
          </p:nvSpPr>
          <p:spPr>
            <a:xfrm>
              <a:off x="8222027" y="2229161"/>
              <a:ext cx="2411855"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AI Engineers</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App developers </a:t>
              </a:r>
            </a:p>
          </p:txBody>
        </p:sp>
        <p:sp>
          <p:nvSpPr>
            <p:cNvPr id="21" name="TextBox 20">
              <a:extLst>
                <a:ext uri="{FF2B5EF4-FFF2-40B4-BE49-F238E27FC236}">
                  <a16:creationId xmlns:a16="http://schemas.microsoft.com/office/drawing/2014/main" id="{2503B07F-759E-BF8D-E1E6-43F0AD7BCE4A}"/>
                </a:ext>
              </a:extLst>
            </p:cNvPr>
            <p:cNvSpPr txBox="1"/>
            <p:nvPr/>
          </p:nvSpPr>
          <p:spPr>
            <a:xfrm>
              <a:off x="3883721" y="3186224"/>
              <a:ext cx="2643317"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Model, data, environments, features</a:t>
              </a:r>
            </a:p>
          </p:txBody>
        </p:sp>
        <p:sp>
          <p:nvSpPr>
            <p:cNvPr id="22" name="TextBox 21">
              <a:extLst>
                <a:ext uri="{FF2B5EF4-FFF2-40B4-BE49-F238E27FC236}">
                  <a16:creationId xmlns:a16="http://schemas.microsoft.com/office/drawing/2014/main" id="{F9E15F42-48DE-C13A-45DD-A5B0133CC780}"/>
                </a:ext>
              </a:extLst>
            </p:cNvPr>
            <p:cNvSpPr txBox="1"/>
            <p:nvPr/>
          </p:nvSpPr>
          <p:spPr>
            <a:xfrm>
              <a:off x="8222026" y="3206885"/>
              <a:ext cx="2411855"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LLM, agents, plugins, prompts, chains, APIs</a:t>
              </a:r>
            </a:p>
          </p:txBody>
        </p:sp>
        <p:sp>
          <p:nvSpPr>
            <p:cNvPr id="24" name="TextBox 23">
              <a:extLst>
                <a:ext uri="{FF2B5EF4-FFF2-40B4-BE49-F238E27FC236}">
                  <a16:creationId xmlns:a16="http://schemas.microsoft.com/office/drawing/2014/main" id="{FD4E8B9F-85EC-A0D1-9EEB-A137ECCAC92F}"/>
                </a:ext>
              </a:extLst>
            </p:cNvPr>
            <p:cNvSpPr txBox="1"/>
            <p:nvPr/>
          </p:nvSpPr>
          <p:spPr>
            <a:xfrm>
              <a:off x="4016633" y="4591967"/>
              <a:ext cx="2411855" cy="27809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Accuracy, Sensitivity</a:t>
              </a:r>
            </a:p>
          </p:txBody>
        </p:sp>
        <p:sp>
          <p:nvSpPr>
            <p:cNvPr id="29" name="TextBox 28">
              <a:extLst>
                <a:ext uri="{FF2B5EF4-FFF2-40B4-BE49-F238E27FC236}">
                  <a16:creationId xmlns:a16="http://schemas.microsoft.com/office/drawing/2014/main" id="{A512F12D-3DD6-FACB-FCFB-FF9C2F13EFDE}"/>
                </a:ext>
              </a:extLst>
            </p:cNvPr>
            <p:cNvSpPr txBox="1"/>
            <p:nvPr/>
          </p:nvSpPr>
          <p:spPr>
            <a:xfrm>
              <a:off x="8169710" y="4092801"/>
              <a:ext cx="2757823" cy="127642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Quality: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accuracy, similarity </a:t>
              </a:r>
              <a:br>
                <a:rPr kumimoji="0" lang="en-US" sz="1600" b="0" i="0" u="none" strike="noStrike" kern="1200" cap="none" spc="0" normalizeH="0" baseline="0" noProof="0" dirty="0">
                  <a:ln>
                    <a:noFill/>
                  </a:ln>
                  <a:effectLst/>
                  <a:uLnTx/>
                  <a:uFillTx/>
                  <a:latin typeface="Segoe UI" panose="020B0502040204020203" pitchFamily="34" charset="0"/>
                  <a:ea typeface="+mn-ea"/>
                  <a:cs typeface="+mn-cs"/>
                </a:rPr>
              </a:b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Harm: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bias, toxicity</a:t>
              </a:r>
              <a:br>
                <a:rPr kumimoji="0" lang="en-US" sz="1600" b="0" i="0" u="none" strike="noStrike" kern="1200" cap="none" spc="0" normalizeH="0" baseline="0" noProof="0" dirty="0">
                  <a:ln>
                    <a:noFill/>
                  </a:ln>
                  <a:effectLst/>
                  <a:uLnTx/>
                  <a:uFillTx/>
                  <a:latin typeface="Segoe UI" panose="020B0502040204020203" pitchFamily="34" charset="0"/>
                  <a:ea typeface="+mn-ea"/>
                  <a:cs typeface="+mn-cs"/>
                </a:rPr>
              </a:b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Correct: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roundedness </a:t>
              </a:r>
              <a:br>
                <a:rPr kumimoji="0" lang="en-US" sz="1600" b="0" i="0" u="none" strike="noStrike" kern="1200" cap="none" spc="0" normalizeH="0" baseline="0" noProof="0" dirty="0">
                  <a:ln>
                    <a:noFill/>
                  </a:ln>
                  <a:effectLst/>
                  <a:uLnTx/>
                  <a:uFillTx/>
                  <a:latin typeface="Segoe UI" panose="020B0502040204020203" pitchFamily="34" charset="0"/>
                  <a:ea typeface="+mn-ea"/>
                  <a:cs typeface="+mn-cs"/>
                </a:rPr>
              </a:b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Cost: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token per request</a:t>
              </a:r>
              <a:br>
                <a:rPr kumimoji="0" lang="en-US" sz="1600" b="0" i="0" u="none" strike="noStrike" kern="1200" cap="none" spc="0" normalizeH="0" baseline="0" noProof="0" dirty="0">
                  <a:ln>
                    <a:noFill/>
                  </a:ln>
                  <a:effectLst/>
                  <a:uLnTx/>
                  <a:uFillTx/>
                  <a:latin typeface="Segoe UI" panose="020B0502040204020203" pitchFamily="34" charset="0"/>
                  <a:ea typeface="+mn-ea"/>
                  <a:cs typeface="+mn-cs"/>
                </a:rPr>
              </a:b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Latency: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response time, RPS</a:t>
              </a:r>
              <a:endParaRPr kumimoji="0" lang="en-US" sz="1600" b="0" i="0" u="none" strike="noStrike" kern="1200" cap="none" spc="0" normalizeH="0" baseline="0" noProof="0" dirty="0">
                <a:ln>
                  <a:noFill/>
                </a:ln>
                <a:effectLst/>
                <a:uLnTx/>
                <a:uFillTx/>
                <a:latin typeface="Arial" panose="020B0604020202020204" pitchFamily="34" charset="0"/>
                <a:ea typeface="+mn-ea"/>
                <a:cs typeface="+mn-cs"/>
              </a:endParaRPr>
            </a:p>
          </p:txBody>
        </p:sp>
        <p:sp>
          <p:nvSpPr>
            <p:cNvPr id="30" name="TextBox 29">
              <a:extLst>
                <a:ext uri="{FF2B5EF4-FFF2-40B4-BE49-F238E27FC236}">
                  <a16:creationId xmlns:a16="http://schemas.microsoft.com/office/drawing/2014/main" id="{EEF51C1D-5CBE-ECEA-136A-1D077C568EBE}"/>
                </a:ext>
              </a:extLst>
            </p:cNvPr>
            <p:cNvSpPr txBox="1"/>
            <p:nvPr/>
          </p:nvSpPr>
          <p:spPr>
            <a:xfrm>
              <a:off x="3992088" y="5729156"/>
              <a:ext cx="2411855" cy="27809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Build from scratch</a:t>
              </a:r>
            </a:p>
          </p:txBody>
        </p:sp>
        <p:sp>
          <p:nvSpPr>
            <p:cNvPr id="31" name="TextBox 30">
              <a:extLst>
                <a:ext uri="{FF2B5EF4-FFF2-40B4-BE49-F238E27FC236}">
                  <a16:creationId xmlns:a16="http://schemas.microsoft.com/office/drawing/2014/main" id="{8D944660-E4A5-FC78-A5EF-F9BF4C23FCB3}"/>
                </a:ext>
              </a:extLst>
            </p:cNvPr>
            <p:cNvSpPr txBox="1"/>
            <p:nvPr/>
          </p:nvSpPr>
          <p:spPr>
            <a:xfrm>
              <a:off x="7775098" y="5674247"/>
              <a:ext cx="3608275"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Pre-built, fine-tuned served as API (MaaS) </a:t>
              </a:r>
            </a:p>
          </p:txBody>
        </p:sp>
        <p:grpSp>
          <p:nvGrpSpPr>
            <p:cNvPr id="26" name="Group 25">
              <a:extLst>
                <a:ext uri="{FF2B5EF4-FFF2-40B4-BE49-F238E27FC236}">
                  <a16:creationId xmlns:a16="http://schemas.microsoft.com/office/drawing/2014/main" id="{406B9AD5-A302-77D5-192F-BE00DFC4AA86}"/>
                </a:ext>
              </a:extLst>
            </p:cNvPr>
            <p:cNvGrpSpPr/>
            <p:nvPr/>
          </p:nvGrpSpPr>
          <p:grpSpPr>
            <a:xfrm>
              <a:off x="832919" y="3005135"/>
              <a:ext cx="10484152" cy="2497505"/>
              <a:chOff x="626684" y="3005135"/>
              <a:chExt cx="10690387" cy="2497505"/>
            </a:xfrm>
          </p:grpSpPr>
          <p:cxnSp>
            <p:nvCxnSpPr>
              <p:cNvPr id="34" name="Straight Connector 33">
                <a:extLst>
                  <a:ext uri="{FF2B5EF4-FFF2-40B4-BE49-F238E27FC236}">
                    <a16:creationId xmlns:a16="http://schemas.microsoft.com/office/drawing/2014/main" id="{94800246-C017-6C15-35BE-048213611010}"/>
                  </a:ext>
                  <a:ext uri="{C183D7F6-B498-43B3-948B-1728B52AA6E4}">
                    <adec:decorative xmlns:adec="http://schemas.microsoft.com/office/drawing/2017/decorative" val="1"/>
                  </a:ext>
                </a:extLst>
              </p:cNvPr>
              <p:cNvCxnSpPr>
                <a:cxnSpLocks/>
              </p:cNvCxnSpPr>
              <p:nvPr/>
            </p:nvCxnSpPr>
            <p:spPr>
              <a:xfrm flipH="1">
                <a:off x="626684" y="3005135"/>
                <a:ext cx="10690387" cy="0"/>
              </a:xfrm>
              <a:prstGeom prst="line">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8" name="Straight Connector 37">
                <a:extLst>
                  <a:ext uri="{FF2B5EF4-FFF2-40B4-BE49-F238E27FC236}">
                    <a16:creationId xmlns:a16="http://schemas.microsoft.com/office/drawing/2014/main" id="{222254F7-4364-A882-AC55-79FD8FEB1F74}"/>
                  </a:ext>
                  <a:ext uri="{C183D7F6-B498-43B3-948B-1728B52AA6E4}">
                    <adec:decorative xmlns:adec="http://schemas.microsoft.com/office/drawing/2017/decorative" val="1"/>
                  </a:ext>
                </a:extLst>
              </p:cNvPr>
              <p:cNvCxnSpPr>
                <a:cxnSpLocks/>
              </p:cNvCxnSpPr>
              <p:nvPr/>
            </p:nvCxnSpPr>
            <p:spPr>
              <a:xfrm flipH="1">
                <a:off x="626684" y="3959389"/>
                <a:ext cx="10690387" cy="0"/>
              </a:xfrm>
              <a:prstGeom prst="line">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9D2A4C38-318F-34D9-97E5-F7C961B09386}"/>
                  </a:ext>
                  <a:ext uri="{C183D7F6-B498-43B3-948B-1728B52AA6E4}">
                    <adec:decorative xmlns:adec="http://schemas.microsoft.com/office/drawing/2017/decorative" val="1"/>
                  </a:ext>
                </a:extLst>
              </p:cNvPr>
              <p:cNvCxnSpPr>
                <a:cxnSpLocks/>
              </p:cNvCxnSpPr>
              <p:nvPr/>
            </p:nvCxnSpPr>
            <p:spPr>
              <a:xfrm flipH="1">
                <a:off x="626684" y="5502640"/>
                <a:ext cx="10690386" cy="0"/>
              </a:xfrm>
              <a:prstGeom prst="line">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 name="Straight Connector 2">
              <a:extLst>
                <a:ext uri="{FF2B5EF4-FFF2-40B4-BE49-F238E27FC236}">
                  <a16:creationId xmlns:a16="http://schemas.microsoft.com/office/drawing/2014/main" id="{3473D452-1906-A284-7ADD-4C50D3A597B3}"/>
                </a:ext>
                <a:ext uri="{C183D7F6-B498-43B3-948B-1728B52AA6E4}">
                  <adec:decorative xmlns:adec="http://schemas.microsoft.com/office/drawing/2017/decorative" val="1"/>
                </a:ext>
              </a:extLst>
            </p:cNvPr>
            <p:cNvCxnSpPr>
              <a:cxnSpLocks/>
            </p:cNvCxnSpPr>
            <p:nvPr/>
          </p:nvCxnSpPr>
          <p:spPr>
            <a:xfrm>
              <a:off x="7325257" y="1947419"/>
              <a:ext cx="0" cy="4397815"/>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1038214346"/>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TA Template">
  <a:themeElements>
    <a:clrScheme name="Custom 4">
      <a:dk1>
        <a:srgbClr val="091F2C"/>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stTrackforAzure_Template_DARK_2024.potx  -  version 2.0: 3/12/2024 3:22 PM  -  Read-Only" id="{88E78C75-0C88-4AF0-AB9B-7623C1354020}" vid="{FA63AD04-D878-48E5-AC4D-7B1EE7724E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2.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3.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c7bcf79-b679-40f8-be69-68cade67a1ba" xsi:nil="true"/>
    <lcf76f155ced4ddcb4097134ff3c332f xmlns="d6b31ee8-d8e5-4736-9888-27fda560a1c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8177DC1C906C64AA07F25FA26C82E7D" ma:contentTypeVersion="14" ma:contentTypeDescription="Crear nuevo documento." ma:contentTypeScope="" ma:versionID="0c062783e9d1dd705d1529668cd3e9f9">
  <xsd:schema xmlns:xsd="http://www.w3.org/2001/XMLSchema" xmlns:xs="http://www.w3.org/2001/XMLSchema" xmlns:p="http://schemas.microsoft.com/office/2006/metadata/properties" xmlns:ns2="d6b31ee8-d8e5-4736-9888-27fda560a1cd" xmlns:ns3="4c7bcf79-b679-40f8-be69-68cade67a1ba" targetNamespace="http://schemas.microsoft.com/office/2006/metadata/properties" ma:root="true" ma:fieldsID="51b6f8ab890298047cf34d384731a85c" ns2:_="" ns3:_="">
    <xsd:import namespace="d6b31ee8-d8e5-4736-9888-27fda560a1cd"/>
    <xsd:import namespace="4c7bcf79-b679-40f8-be69-68cade67a1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31ee8-d8e5-4736-9888-27fda560a1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a8fcfbf5-f95c-43bd-b397-6f9b77b76c7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c7bcf79-b679-40f8-be69-68cade67a1ba"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6206eedd-aa39-4993-bec3-cc8fd7acb6aa}" ma:internalName="TaxCatchAll" ma:showField="CatchAllData" ma:web="4c7bcf79-b679-40f8-be69-68cade67a1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BD89D9-7255-4D5A-82E5-E966CAEE4330}">
  <ds:schemaRefs>
    <ds:schemaRef ds:uri="4c7bcf79-b679-40f8-be69-68cade67a1ba"/>
    <ds:schemaRef ds:uri="d6b31ee8-d8e5-4736-9888-27fda560a1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58386CD-59D2-4BC4-8FE7-40F4419B0498}">
  <ds:schemaRefs>
    <ds:schemaRef ds:uri="4c7bcf79-b679-40f8-be69-68cade67a1ba"/>
    <ds:schemaRef ds:uri="d6b31ee8-d8e5-4736-9888-27fda560a1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011BBF7-1CE1-4050-9514-DB9AE0D56D7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65</TotalTime>
  <Words>2148</Words>
  <Application>Microsoft Office PowerPoint</Application>
  <PresentationFormat>Widescreen</PresentationFormat>
  <Paragraphs>348</Paragraphs>
  <Slides>22</Slides>
  <Notes>16</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22</vt:i4>
      </vt:variant>
    </vt:vector>
  </HeadingPairs>
  <TitlesOfParts>
    <vt:vector size="41" baseType="lpstr">
      <vt:lpstr>☞BENZIN MEDIUM</vt:lpstr>
      <vt:lpstr>Aptos</vt:lpstr>
      <vt:lpstr>Arial</vt:lpstr>
      <vt:lpstr>Calibri</vt:lpstr>
      <vt:lpstr>Consolas</vt:lpstr>
      <vt:lpstr>Segoe Pro Semibold</vt:lpstr>
      <vt:lpstr>Segoe Sans Text</vt:lpstr>
      <vt:lpstr>Segoe Sans Text Semibold</vt:lpstr>
      <vt:lpstr>Segoe UI</vt:lpstr>
      <vt:lpstr>Segoe UI Black</vt:lpstr>
      <vt:lpstr>Segoe UI Semibold</vt:lpstr>
      <vt:lpstr>Segoe UI Semilight</vt:lpstr>
      <vt:lpstr>Segoe UI Variable Display Semib</vt:lpstr>
      <vt:lpstr>Segoe UI Variable Display Semibold</vt:lpstr>
      <vt:lpstr>SegoeUI</vt:lpstr>
      <vt:lpstr>Symbol</vt:lpstr>
      <vt:lpstr>Wingdings</vt:lpstr>
      <vt:lpstr>Office Theme</vt:lpstr>
      <vt:lpstr>FTA Template</vt:lpstr>
      <vt:lpstr>Gen AI Workshop Testing</vt:lpstr>
      <vt:lpstr>¡Gracias sponsors!</vt:lpstr>
      <vt:lpstr>What slows down Generative AI adoption?</vt:lpstr>
      <vt:lpstr>De-mystifying AI Development</vt:lpstr>
      <vt:lpstr>The way we write code is changing</vt:lpstr>
      <vt:lpstr>Copilot &amp; AI stack</vt:lpstr>
      <vt:lpstr>Developers start small and iterate</vt:lpstr>
      <vt:lpstr>Azure AI Foundry</vt:lpstr>
      <vt:lpstr>The paradigm shift from MLOps to GenAIOps</vt:lpstr>
      <vt:lpstr>GenAI Lifecycle in the real world </vt:lpstr>
      <vt:lpstr>How do we know our results are any good? </vt:lpstr>
      <vt:lpstr>Mapping mitigations and evaluations to LLMOps </vt:lpstr>
      <vt:lpstr>Evaluators</vt:lpstr>
      <vt:lpstr>Evaluations </vt:lpstr>
      <vt:lpstr>Robust GenAIOps Toolchains in Azure AI</vt:lpstr>
      <vt:lpstr>Pushing the limits of Evaluations</vt:lpstr>
      <vt:lpstr>PowerPoint Presentation</vt:lpstr>
      <vt:lpstr>PowerPoint Presentation</vt:lpstr>
      <vt:lpstr>PowerPoint Presentation</vt:lpstr>
      <vt:lpstr> Evaluations in GitHub actions</vt:lpstr>
      <vt:lpstr>Azure AI Evaluation  and Experimentation</vt:lpstr>
      <vt:lpstr>What slows down Generative AI adoption?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Rodrigo Liberoff Vázquez</cp:lastModifiedBy>
  <cp:revision>36</cp:revision>
  <dcterms:created xsi:type="dcterms:W3CDTF">2020-02-08T21:32:28Z</dcterms:created>
  <dcterms:modified xsi:type="dcterms:W3CDTF">2024-11-27T17:21:21Z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0x01010018177DC1C906C64AA07F25FA26C82E7D</vt:lpwstr>
  </property>
  <property fmtid="{D5CDD505-2E9C-101B-9397-08002B2CF9AE}" pid="3" name="MediaServiceImageTags">
    <vt:lpwstr/>
  </property>
</Properties>
</file>